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handoutMasterIdLst>
    <p:handoutMasterId r:id="rId81"/>
  </p:handoutMasterIdLst>
  <p:sldIdLst>
    <p:sldId id="256" r:id="rId22"/>
    <p:sldId id="257" r:id="rId23"/>
    <p:sldId id="259" r:id="rId24"/>
    <p:sldId id="258" r:id="rId25"/>
    <p:sldId id="260" r:id="rId26"/>
    <p:sldId id="263" r:id="rId27"/>
    <p:sldId id="262" r:id="rId28"/>
    <p:sldId id="264" r:id="rId29"/>
    <p:sldId id="261" r:id="rId30"/>
    <p:sldId id="276" r:id="rId31"/>
    <p:sldId id="265" r:id="rId32"/>
    <p:sldId id="277" r:id="rId33"/>
    <p:sldId id="266" r:id="rId34"/>
    <p:sldId id="278" r:id="rId35"/>
    <p:sldId id="267" r:id="rId36"/>
    <p:sldId id="281" r:id="rId37"/>
    <p:sldId id="268" r:id="rId38"/>
    <p:sldId id="280" r:id="rId39"/>
    <p:sldId id="269" r:id="rId40"/>
    <p:sldId id="279" r:id="rId41"/>
    <p:sldId id="270" r:id="rId42"/>
    <p:sldId id="282" r:id="rId43"/>
    <p:sldId id="271" r:id="rId44"/>
    <p:sldId id="283" r:id="rId45"/>
    <p:sldId id="272" r:id="rId46"/>
    <p:sldId id="284" r:id="rId47"/>
    <p:sldId id="273" r:id="rId48"/>
    <p:sldId id="285" r:id="rId49"/>
    <p:sldId id="274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  <p:sldId id="275" r:id="rId77"/>
    <p:sldId id="304" r:id="rId78"/>
    <p:sldId id="305" r:id="rId79"/>
    <p:sldId id="306" r:id="rId80"/>
  </p:sldIdLst>
  <p:sldSz cx="12192000" cy="685800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837"/>
    <a:srgbClr val="E0C082"/>
    <a:srgbClr val="9C7F4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912" y="-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61" Type="http://schemas.openxmlformats.org/officeDocument/2006/relationships/slide" Target="slides/slide4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6647-41AD-4310-AF0D-95B80E71138B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2C51-32BA-4E18-A98D-474CB418B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363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669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405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865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60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272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705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278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960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5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22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089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32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541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43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2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969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327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41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4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943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56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300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492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278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609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675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279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436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015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44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960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98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522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844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594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444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161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636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140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63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6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02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05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31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426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58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366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92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990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183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089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3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992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19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927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508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176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209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527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755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499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156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55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058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80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970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130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229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735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862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760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81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265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470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654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03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82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085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481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02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817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270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92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0664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91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943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7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090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195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641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138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906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575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68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483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719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207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927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256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0581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296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536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592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225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1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9537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440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18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347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0308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41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319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932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235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653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79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58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395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485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397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779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524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443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537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58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279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14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487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1683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213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755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49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752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7262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102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183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0815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87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0945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8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46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89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57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88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03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14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2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80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07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85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0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1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55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49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1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54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3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00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79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50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1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28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23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65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16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08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0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33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63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69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68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29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49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04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87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11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8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77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85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3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51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2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83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711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33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78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614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65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545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961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428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06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95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872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93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9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5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16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879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297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461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846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62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62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368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9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997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66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17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21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019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507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50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01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242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4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2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1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4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2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0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3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4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3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5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9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5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1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6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5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0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2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-naroda.ru/warunit/id4361/" TargetMode="External"/><Relationship Id="rId2" Type="http://schemas.openxmlformats.org/officeDocument/2006/relationships/hyperlink" Target="https://pamyat-naroda.ru/warunit/id86199/" TargetMode="Externa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s://pamyat-naroda.ru/warunit/id60006942/" TargetMode="External"/><Relationship Id="rId4" Type="http://schemas.openxmlformats.org/officeDocument/2006/relationships/hyperlink" Target="https://pamyat-naroda.ru/warunit/id56607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08459" y="5962607"/>
            <a:ext cx="51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T Somic" pitchFamily="50" charset="-52"/>
              </a:rPr>
              <a:t>https://</a:t>
            </a:r>
            <a:r>
              <a:rPr lang="ru-RU" dirty="0" err="1">
                <a:latin typeface="NT Somic" pitchFamily="50" charset="-52"/>
              </a:rPr>
              <a:t>книгипамяти.рф</a:t>
            </a:r>
            <a:r>
              <a:rPr lang="ru-RU" dirty="0">
                <a:latin typeface="NT Somic" pitchFamily="50" charset="-52"/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4F4C84-4B68-4438-8ECD-0DB1B555CF9F}"/>
              </a:ext>
            </a:extLst>
          </p:cNvPr>
          <p:cNvSpPr txBox="1"/>
          <p:nvPr/>
        </p:nvSpPr>
        <p:spPr>
          <a:xfrm>
            <a:off x="3955773" y="4621697"/>
            <a:ext cx="625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«Симферопольская академическая гимназия»</a:t>
            </a:r>
          </a:p>
        </p:txBody>
      </p:sp>
    </p:spTree>
    <p:extLst>
      <p:ext uri="{BB962C8B-B14F-4D97-AF65-F5344CB8AC3E}">
        <p14:creationId xmlns:p14="http://schemas.microsoft.com/office/powerpoint/2010/main" val="160725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3538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Шевейко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Сергей</a:t>
            </a:r>
          </a:p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К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ириллович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1925-2000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Ray\Desktop\матвей\де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570" y="1063780"/>
            <a:ext cx="4143404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613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497" y="665922"/>
            <a:ext cx="6599582" cy="551104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Родился в селе Фрунзе, Херсонской области, УССР. </a:t>
            </a:r>
          </a:p>
          <a:p>
            <a:pPr marL="0" indent="0">
              <a:buNone/>
            </a:pPr>
            <a:r>
              <a:rPr lang="ru-RU" dirty="0"/>
              <a:t>    В 1942 году в возрасте 17 лет, приписав себе год, добровольцем ушел на фронт. Был командиром разведгруппы, в составе 51 армии. </a:t>
            </a:r>
          </a:p>
          <a:p>
            <a:pPr marL="0" indent="0">
              <a:buNone/>
            </a:pPr>
            <a:r>
              <a:rPr lang="ru-RU" dirty="0"/>
              <a:t>В тылу врага взял в плен «языка». В 1944 году в боях за освобождение Сиваша был тяжело ранен. </a:t>
            </a:r>
          </a:p>
          <a:p>
            <a:pPr marL="0" indent="0">
              <a:buNone/>
            </a:pPr>
            <a:r>
              <a:rPr lang="ru-RU" dirty="0"/>
              <a:t>    За боевые заслуги награжден двумя орденами Славы, медалями «За отвагу» и «За боевые заслуги».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68" y="2273090"/>
            <a:ext cx="1438275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82" y="2273091"/>
            <a:ext cx="1712912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42" y="4346365"/>
            <a:ext cx="13589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38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32560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Бекиров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Алим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</a:p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Усеинович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1921-20115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73" y="1047266"/>
            <a:ext cx="2996647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1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287" y="1779104"/>
            <a:ext cx="10747513" cy="439785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 в боях под Орлом, Минском,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участником форсирования Вислы, дошел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Берлина. Служил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304 зенитно-артиллерийском полку, в роте крупно-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калиберных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пулеметов, был командиром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0" y="3508513"/>
            <a:ext cx="5445275" cy="28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904" y="3017275"/>
            <a:ext cx="2268489" cy="33636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8" y="3317850"/>
            <a:ext cx="2274543" cy="325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22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1714" y="4065104"/>
            <a:ext cx="576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Ильев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Иван Николаевич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1922-1946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027527"/>
            <a:ext cx="3747051" cy="493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1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957" y="1451113"/>
            <a:ext cx="6818243" cy="472585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31 мая 1922 года в селе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Кошибеево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Получил неполное среднее образование, после чего работал в колхозе. В 1941 году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призван на службу в Рабоче-крестьянскую Красную Армию. С того же года — на фронтах Великой Отечественной войны. Принимал участие в боях на Крымском, Северо-Кавказском, 1-м Прибалтийском фронтах, а также некоторое время в составе Приморской армии. Принимал участие в боях в Крыму, обороне Туапсе и Новороссийска.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октябрю 1943 года старшина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старшиной пулемётной роты 1339-го стрелкового полка 318-й стрелковой дивизии 18-й армии Северо-Кавказского фронта. Отличился во время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Керченско-Эльтигенской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операции. старшина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удостоен высокого звания Героя Советского Союза с вручением ордена Ленина и медали «Золотая Звезда» за номером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2815.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8" y="2395330"/>
            <a:ext cx="3588026" cy="250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93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8856" y="5219450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1930-2002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776" y="960947"/>
            <a:ext cx="3756992" cy="513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251714" y="4065104"/>
            <a:ext cx="5760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Сучков Анатолий Васильевич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</p:spTree>
    <p:extLst>
      <p:ext uri="{BB962C8B-B14F-4D97-AF65-F5344CB8AC3E}">
        <p14:creationId xmlns:p14="http://schemas.microsoft.com/office/powerpoint/2010/main" val="382016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98373"/>
            <a:ext cx="10515600" cy="4278589"/>
          </a:xfrm>
        </p:spPr>
        <p:txBody>
          <a:bodyPr/>
          <a:lstStyle/>
          <a:p>
            <a:r>
              <a:rPr lang="ru-RU" dirty="0"/>
              <a:t>Воспитанник танкового полка, </a:t>
            </a:r>
            <a:r>
              <a:rPr lang="ru-RU" dirty="0" smtClean="0"/>
              <a:t>в </a:t>
            </a:r>
            <a:r>
              <a:rPr lang="ru-RU" dirty="0"/>
              <a:t>боевых действиях получил осколочное ранение в голову, также осколок был и в руке. </a:t>
            </a:r>
          </a:p>
          <a:p>
            <a:r>
              <a:rPr lang="ru-RU" dirty="0"/>
              <a:t>Награды:</a:t>
            </a:r>
            <a:br>
              <a:rPr lang="ru-RU" dirty="0"/>
            </a:br>
            <a:r>
              <a:rPr lang="ru-RU" dirty="0"/>
              <a:t>Орден Красной Звезды,</a:t>
            </a:r>
            <a:br>
              <a:rPr lang="ru-RU" dirty="0"/>
            </a:br>
            <a:r>
              <a:rPr lang="ru-RU" dirty="0"/>
              <a:t>Медаль за отвагу,</a:t>
            </a:r>
            <a:br>
              <a:rPr lang="ru-RU" dirty="0"/>
            </a:br>
            <a:r>
              <a:rPr lang="ru-RU" dirty="0"/>
              <a:t>Медаль за взятие Кенигсберга.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47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1043" y="4211806"/>
            <a:ext cx="367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Караханян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Исаак </a:t>
            </a:r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Погосович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01.06.2021-09.08.2000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97" y="1243338"/>
            <a:ext cx="3206750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1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освобождении Северной Осетии, Ставрополя, Новороссийска, Тамани и Крыма. 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за время войны прошёл путь от рядового до полковника.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 офицер, участник ВОВ, полный кавалер ордена славы (09.03.1944, 26.06.1944,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31.05.1945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 полковник.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7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3300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Халилов </a:t>
            </a:r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Бекир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1914-2001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96" y="1081788"/>
            <a:ext cx="3826565" cy="489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37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0557" y="3856383"/>
            <a:ext cx="3818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Муренко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Павел </a:t>
            </a:r>
            <a:endParaRPr lang="ru-RU" sz="3200" b="1" dirty="0" smtClean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Иванович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1925-1982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09" y="1019451"/>
            <a:ext cx="3626021" cy="50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13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0" indent="-411480">
              <a:lnSpc>
                <a:spcPct val="100000"/>
              </a:lnSpc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ru-RU" sz="2200" dirty="0" smtClean="0">
                <a:solidFill>
                  <a:prstClr val="white"/>
                </a:solidFill>
                <a:latin typeface="Times New Roman"/>
              </a:rPr>
              <a:t>Иванович </a:t>
            </a:r>
            <a:r>
              <a:rPr lang="ru-RU" sz="2200" dirty="0">
                <a:solidFill>
                  <a:prstClr val="white"/>
                </a:solidFill>
                <a:latin typeface="Times New Roman"/>
              </a:rPr>
              <a:t>(1925 - 1982) поехал учиться в Севастополь, там его застала война. Был одним из последних защитников Севастополя, там он попал в плен. Был награждён множеством наград.</a:t>
            </a:r>
            <a:endParaRPr lang="uk-UA" sz="2200" dirty="0">
              <a:solidFill>
                <a:prstClr val="white"/>
              </a:solidFill>
              <a:latin typeface="Times New Roman"/>
            </a:endParaRP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Муренко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 Иванович (1925 - 1982) поехал учиться в Севастополь, там его застала война. Был одним из последних защитников Севастополя, там он попал в плен. Был награждён множеством наград.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93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3637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Исаков Василий </a:t>
            </a:r>
            <a:endParaRPr lang="ru-RU" sz="3200" b="1" dirty="0" smtClean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Андреевич 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1925-2011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17" y="1053548"/>
            <a:ext cx="3866322" cy="48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98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470" y="1898373"/>
            <a:ext cx="10777330" cy="446266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Первый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призвали 30 декабря 1942 ГОДА ,потом 7 января 1943 года- но не взяли ,так как из-за голода был маленький ростом и мало весил- не мог держать винтовку.  И только в 1943 года 22 января взяли на фронт. Тогда брали уже всех - за два года кровопролитной войны Советская Армия понесла огромнейшие потери среди своих бойцов! Интересен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факт: кого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призвали 30 декабря 1942 года И ПОТОМ 7 января 1943 года из дедушкиного сельского совета -ВСЕ ПОГИБЛИ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!!!- только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вернулся в конце 1945 из плена...</a:t>
            </a:r>
          </a:p>
          <a:p>
            <a:pPr marL="0" indent="0" algn="just">
              <a:buNone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ТОТ ПРИЗЫВ ВЕРНУЛИСЬ ВСЕ ЖИВЫЕ !!!.</a:t>
            </a:r>
          </a:p>
          <a:p>
            <a:pPr marL="0" indent="0" algn="just">
              <a:buNone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боевые награды : Орден "Отечественной войны", Орден "За мужество", Медаль "За боевые заслуги", медаль " За победу над Германией 1941-1945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годов,а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еще 19 медалей.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526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1774" y="4142232"/>
            <a:ext cx="4495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Филичкин</a:t>
            </a:r>
            <a:r>
              <a:rPr lang="ru-RU" sz="3200" b="1" dirty="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</a:t>
            </a:r>
          </a:p>
          <a:p>
            <a:r>
              <a:rPr lang="ru-RU" sz="3200" b="1" dirty="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</a:t>
            </a:r>
            <a:endParaRPr lang="ru-RU" sz="3200" b="1" dirty="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2369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1898 - 1962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86" y="1103243"/>
            <a:ext cx="3928591" cy="48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98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592" y="1825625"/>
            <a:ext cx="681824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 боевой славы: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Был призван с начала военных действий на территории нынешней Донецкой области и воевал до окончания войны. Прошел до Берлина.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Медаль «За победу над Германией в Великой Отечественной Войне 1941-1945 гг.»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Медаль «За взятие Кенигсберга»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06" y="2045528"/>
            <a:ext cx="4157662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06" y="4162149"/>
            <a:ext cx="4157662" cy="213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818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3618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Иванов Алексей 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А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лексеевич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4387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06.03.1908-22.11.1973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57" y="1103243"/>
            <a:ext cx="3826565" cy="483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98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с. Елошное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Лебяжьенского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Ушел на фронт в 1943 г.  Служил в пехоте минометчиком, затем в полковой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Дошел до Берлина, расписался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Рейгстаге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Был награжден похвальной грамотой Сталина,  двумя орденами Красной звезды, двумя медалями  «За боевые заслуги», медалью «За отвагу»,  «За взятие Берлина», «За взятие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Кенинсберга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«За освобождение Варшавы». Освобождал концлагерь Майданек. Был дважды ранен.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Вернулся  с фронта в 1946 году. Работа машинистом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Лебяжьевском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элеваторе. Вместе с супругой воспитал 8 детей.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Умер  22 ноября 1973г. Похоронен в Лебяжье.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08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41199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Портянов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Николай 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Моисеевич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22.05.1900-10.06.1985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57" y="993913"/>
            <a:ext cx="3906078" cy="498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98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7825"/>
            <a:ext cx="10515600" cy="418913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Красноармеец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Портянов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Моисеевич- участник Отечественной войны на Смоленском направлении в составе 326 стрелковой дивизии, 2 батальона, 5 роты. С 25 февраля по 19 августа 1942 года воевал в должности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пулейметчика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19 августа 1942 года в бою за станцию Сухиничи был тяжело ранен осколком мины. По излечению в госпитале был признан негодным к военной службе.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Награжден медалью «За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отвагу»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5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191" y="1808922"/>
            <a:ext cx="10724322" cy="3448879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Как только началась война, в первую волну демобилизации был призван в ряды Красной Армии. Служил шофёром в артиллерийских частях и в дивизионе боепитания. </a:t>
            </a:r>
          </a:p>
          <a:p>
            <a:pPr algn="l"/>
            <a:r>
              <a:rPr lang="ru-RU" b="1" dirty="0"/>
              <a:t>   Халилов </a:t>
            </a:r>
            <a:r>
              <a:rPr lang="ru-RU" b="1" dirty="0" err="1"/>
              <a:t>Бекир</a:t>
            </a:r>
            <a:r>
              <a:rPr lang="ru-RU" b="1" dirty="0"/>
              <a:t> прошёл путь от Москвы до Берлина. Участник обороны Москвы. Воевал в боях за Тулу, Калугу, Воронеж, Чернигов, Гомель, Брянск, Коваль, Ровно. Освобождал  европейские города -  Люблин, Прагу, Радом, Варшаву, Познань. Участвовал в прорыве обороны немцев и в форсировании реки Висла, а также во взятии Берлина. </a:t>
            </a:r>
          </a:p>
          <a:p>
            <a:pPr algn="l"/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53" y="4622800"/>
            <a:ext cx="60960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173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073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Василий Дмитриевич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14.09.1925-19.08.1943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6503CA-8245-812B-F964-6ADC1D654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14" y="929580"/>
            <a:ext cx="3458817" cy="49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31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Василий Дмитриевич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41625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в 1942 году в возрасте 17 лет. Ушел на Великую Отечественную войну в сентябре 1942 года из села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Лопанка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Целинского района Ростовской области. Погиб в селе Степановка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Снежнянского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Донецкой области. Имя занесено в список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-Могиле. Награжден медалью «За Отвагу».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5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22.05.1900-06.11.19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3" y="635966"/>
            <a:ext cx="5039139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61" y="1066786"/>
            <a:ext cx="3968541" cy="49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03234" y="3525070"/>
            <a:ext cx="5049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Дмитрий Григорьевич</a:t>
            </a:r>
          </a:p>
        </p:txBody>
      </p:sp>
    </p:spTree>
    <p:extLst>
      <p:ext uri="{BB962C8B-B14F-4D97-AF65-F5344CB8AC3E}">
        <p14:creationId xmlns:p14="http://schemas.microsoft.com/office/powerpoint/2010/main" val="3135276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Василий Дмитриевич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41625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в 1942 году в возрасте 17 лет. Ушел на Великую Отечественную войну в сентябре 1942 года из села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Лопанка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Целинского района Ростовской области. Погиб в селе Степановка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Снежнянского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Донецкой области. Имя занесено в список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-Могиле. Награжден медалью «За Отвагу».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43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40186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Самохваловы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Константин Петрович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Зинаида Ивановна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" y="1005840"/>
            <a:ext cx="6030976" cy="50570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63F30BF-CBFF-369C-B1FC-73697DF0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17" y="2060224"/>
            <a:ext cx="5049079" cy="31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296" y="1877352"/>
            <a:ext cx="10163596" cy="426826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Константин и Зинаида однополчане. Прошли всю войну вместе.</a:t>
            </a:r>
            <a:r>
              <a:rPr lang="en-US" dirty="0"/>
              <a:t> </a:t>
            </a:r>
            <a:r>
              <a:rPr lang="ru-RU" dirty="0"/>
              <a:t>Воевали в составе </a:t>
            </a:r>
            <a:r>
              <a:rPr lang="en-US" dirty="0"/>
              <a:t>II</a:t>
            </a:r>
            <a:r>
              <a:rPr lang="ru-RU" dirty="0"/>
              <a:t> </a:t>
            </a:r>
            <a:r>
              <a:rPr lang="ru-RU" dirty="0" err="1"/>
              <a:t>Беларусского</a:t>
            </a:r>
            <a:r>
              <a:rPr lang="ru-RU" dirty="0"/>
              <a:t> фронта</a:t>
            </a:r>
            <a:r>
              <a:rPr lang="ru-RU" dirty="0" smtClean="0"/>
              <a:t>. Имеют </a:t>
            </a:r>
            <a:r>
              <a:rPr lang="ru-RU" dirty="0"/>
              <a:t>ранения и многочисленные награды.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712381"/>
            <a:ext cx="9597657" cy="5433237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8129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3892418"/>
            <a:ext cx="5152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Балицкий Иван Нестерович</a:t>
            </a:r>
            <a:endParaRPr lang="ru-RU" sz="3200" b="1" dirty="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0796" y="5219449"/>
            <a:ext cx="3802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10.05.1917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4579">
            <a:off x="510820" y="1052886"/>
            <a:ext cx="6030976" cy="5057029"/>
          </a:xfrm>
          <a:prstGeom prst="rect">
            <a:avLst/>
          </a:prstGeom>
        </p:spPr>
      </p:pic>
      <p:sp>
        <p:nvSpPr>
          <p:cNvPr id="6" name="AutoShape 4" descr="https://cdn.pamyat-naroda.ru/images/Images_554_2019%2FDIP%2F006%2F00000653%2F00000719%2F01044725%2F00000394_photo.jpg">
            <a:extLst>
              <a:ext uri="{FF2B5EF4-FFF2-40B4-BE49-F238E27FC236}">
                <a16:creationId xmlns="" xmlns:a16="http://schemas.microsoft.com/office/drawing/2014/main" id="{790CC054-DA34-4F5F-B268-8A85CED5D9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96A94AE-8CE2-4C83-AB2E-A19518FDE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60" y="1269242"/>
            <a:ext cx="3535496" cy="4242595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67AF7427-27CF-4D43-BC7A-9345FE38C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50784" numCol="1" anchor="ctr" anchorCtr="0" compatLnSpc="1">
            <a:prstTxWarp prst="textNoShape">
              <a:avLst/>
            </a:prstTxWarp>
            <a:spAutoFit/>
          </a:bodyPr>
          <a:lstStyle/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PT Sans"/>
              </a:rPr>
              <a:t> </a:t>
            </a:r>
            <a:r>
              <a:rPr lang="ru-RU" altLang="ru-RU" sz="1200">
                <a:solidFill>
                  <a:srgbClr val="000000"/>
                </a:solidFill>
                <a:latin typeface="inherit"/>
              </a:rPr>
              <a:t>10.05.1917</a:t>
            </a:r>
            <a:endParaRPr lang="ru-RU" altLang="ru-RU" sz="1200">
              <a:solidFill>
                <a:srgbClr val="000000"/>
              </a:solidFill>
              <a:latin typeface="PT San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62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2013600E-30D4-4C3A-87A2-B9C033132A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805218" y="377682"/>
            <a:ext cx="6277970" cy="6145256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Украинская ССР, Кировоградская обл., Ново-Георгиевский р-н, г. Ново-Георгиевск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призыва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Ново-Георгиевский РВК, Украинская ССР, Кировоградская обл., Ново-Георгиевский р-н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призыва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10.08.1938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Воинское звание</a:t>
            </a:r>
          </a:p>
          <a:p>
            <a:pPr marL="457200" marR="0" lvl="1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лейтенант ; майор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интенд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службы ; майор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Воинская часть</a:t>
            </a:r>
          </a:p>
          <a:p>
            <a:pPr marL="457200" marR="0" lvl="1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8 район авиационного базирования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sng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3 Белорусский фронт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sng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235 отдельный батальон аэродромного обслуживания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sng" strike="noStrike" cap="none" normalizeH="0" baseline="0" dirty="0">
                <a:ln>
                  <a:noFill/>
                </a:ln>
                <a:solidFill>
                  <a:srgbClr val="3938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Военно-воздушные силы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9383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430189-7841-4727-B49C-8542336DC87C}"/>
              </a:ext>
            </a:extLst>
          </p:cNvPr>
          <p:cNvSpPr txBox="1"/>
          <p:nvPr/>
        </p:nvSpPr>
        <p:spPr>
          <a:xfrm>
            <a:off x="8352430" y="3285660"/>
            <a:ext cx="2279161" cy="278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ACE06009-4E52-45E3-AF05-E5B6E14F381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673755" y="2607520"/>
            <a:ext cx="5090614" cy="3559933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50784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inherit"/>
            </a:endParaRPr>
          </a:p>
          <a:p>
            <a:pPr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</a:p>
          <a:p>
            <a:pPr lvl="1" indent="-4572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Орден Красной Звезды (3)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боевые заслуги»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 в Великой Отечественной войне 1941–1945 гг.»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взятие Кенигсберга»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1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pamyat-naroda.ru/img/awards/new/Orden_Krasnoj_Zvezdy.png">
            <a:extLst>
              <a:ext uri="{FF2B5EF4-FFF2-40B4-BE49-F238E27FC236}">
                <a16:creationId xmlns="" xmlns:a16="http://schemas.microsoft.com/office/drawing/2014/main" id="{07D25A62-2483-4143-B6BF-A07F281A3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8" y="1178595"/>
            <a:ext cx="2656696" cy="26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6C57B-673F-4F6C-9012-B4378A8344B0}"/>
              </a:ext>
            </a:extLst>
          </p:cNvPr>
          <p:cNvSpPr txBox="1"/>
          <p:nvPr/>
        </p:nvSpPr>
        <p:spPr>
          <a:xfrm>
            <a:off x="889662" y="532262"/>
            <a:ext cx="274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Орден Красной Звезды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8" name="Picture 6" descr="https://pamyat-naroda.ru/img/awards/new/Medal_Za_Boevye_zaslugi.png">
            <a:extLst>
              <a:ext uri="{FF2B5EF4-FFF2-40B4-BE49-F238E27FC236}">
                <a16:creationId xmlns="" xmlns:a16="http://schemas.microsoft.com/office/drawing/2014/main" id="{D6AC3FD1-D00C-414A-82C0-251F166D8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06" y="1310184"/>
            <a:ext cx="1815152" cy="31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483B0B-6A5A-4589-AF9A-6ADF5A0CB917}"/>
              </a:ext>
            </a:extLst>
          </p:cNvPr>
          <p:cNvSpPr txBox="1"/>
          <p:nvPr/>
        </p:nvSpPr>
        <p:spPr>
          <a:xfrm>
            <a:off x="3807726" y="532264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Медаль «За боевые заслуги»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80" name="Picture 8" descr="https://pamyat-naroda.ru/img/awards/new/Medal_Za_pobedu_nad_Germaniej.png">
            <a:extLst>
              <a:ext uri="{FF2B5EF4-FFF2-40B4-BE49-F238E27FC236}">
                <a16:creationId xmlns="" xmlns:a16="http://schemas.microsoft.com/office/drawing/2014/main" id="{49024E31-8BB0-4AA4-9EB0-7D3C96C5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677" y="2769822"/>
            <a:ext cx="1977736" cy="34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062DCF-F7DF-4346-8396-FAB54A88C1DC}"/>
              </a:ext>
            </a:extLst>
          </p:cNvPr>
          <p:cNvSpPr txBox="1"/>
          <p:nvPr/>
        </p:nvSpPr>
        <p:spPr>
          <a:xfrm>
            <a:off x="5554641" y="1746913"/>
            <a:ext cx="358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Медаль «За победу над Германией в Великой Отечественной войне 1941–1945 гг.»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82" name="Picture 10" descr="https://pamyat-naroda.ru/img/awards/new/Medal_Za_vzyatie_Keniksberga.png">
            <a:extLst>
              <a:ext uri="{FF2B5EF4-FFF2-40B4-BE49-F238E27FC236}">
                <a16:creationId xmlns="" xmlns:a16="http://schemas.microsoft.com/office/drawing/2014/main" id="{623D141A-52E1-4CBD-B063-D8BDB4C1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226" y="3242571"/>
            <a:ext cx="1608721" cy="280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CE7E09-4743-4E33-B3FE-72C1D011CB70}"/>
              </a:ext>
            </a:extLst>
          </p:cNvPr>
          <p:cNvSpPr txBox="1"/>
          <p:nvPr/>
        </p:nvSpPr>
        <p:spPr>
          <a:xfrm>
            <a:off x="8966580" y="2647666"/>
            <a:ext cx="233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prstClr val="black"/>
                </a:solidFill>
              </a:rPr>
              <a:t>Медаль «За взятие Кенигсберга»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84" name="Picture 12" descr="https://pamyat-naroda.ru/img/awards/new/Orden_Krasnoj_Zvezdy.png">
            <a:extLst>
              <a:ext uri="{FF2B5EF4-FFF2-40B4-BE49-F238E27FC236}">
                <a16:creationId xmlns="" xmlns:a16="http://schemas.microsoft.com/office/drawing/2014/main" id="{19FBA004-2A4E-4921-A3B9-E796D49A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59" y="3635373"/>
            <a:ext cx="2698417" cy="26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67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582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Худолей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Михаил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Николаевич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7" y="5137154"/>
            <a:ext cx="420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06.09.11- 08.10.91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86" y="960228"/>
            <a:ext cx="3353694" cy="492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36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350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Тимченко Петр Павлович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1913-1994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1" y="934278"/>
            <a:ext cx="3432175" cy="48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36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 smtClean="0"/>
              <a:t>Худолей</a:t>
            </a:r>
            <a:r>
              <a:rPr lang="ru-RU" b="1" dirty="0" smtClean="0"/>
              <a:t> </a:t>
            </a:r>
            <a:r>
              <a:rPr lang="ru-RU" b="1" dirty="0"/>
              <a:t>Михаил</a:t>
            </a:r>
            <a:br>
              <a:rPr lang="ru-RU" b="1" dirty="0"/>
            </a:br>
            <a:r>
              <a:rPr lang="ru-RU" b="1" dirty="0" smtClean="0"/>
              <a:t>Николаевич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461" y="3379304"/>
            <a:ext cx="10465904" cy="187849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ВОВ был машинистом паровоза. Подвозил к фронту военную технику, боеприпасы, продукты питания и личный состав войск, забирал раненых бойцов, поврежденную технику. Награжден правительственными наградами.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38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7" y="3499338"/>
            <a:ext cx="5190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Джавахова </a:t>
            </a:r>
          </a:p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(</a:t>
            </a:r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Сакович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– после брака)</a:t>
            </a:r>
          </a:p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Татьяна Николаевна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7" y="5137154"/>
            <a:ext cx="420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14.03.23 - 27.04.2002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46" y="815947"/>
            <a:ext cx="3571171" cy="521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308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10475843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Джавахова (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Сакович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ВОВ военная часть располагалась в городе Чугуев, Харьковской области. Прабабушка была вторым летчиком самолета. Она  служила  в одной летной части с прадедушкой.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19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1228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Сакович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Владимир</a:t>
            </a:r>
          </a:p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Леонтьевич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7" y="5137154"/>
            <a:ext cx="420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31.01.23 - 1970 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20" y="697867"/>
            <a:ext cx="3580918" cy="524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561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Сакович</a:t>
            </a:r>
            <a:r>
              <a:rPr lang="ru-RU" b="1" dirty="0"/>
              <a:t> Владимир</a:t>
            </a:r>
            <a:br>
              <a:rPr lang="ru-RU" b="1" dirty="0"/>
            </a:br>
            <a:r>
              <a:rPr lang="ru-RU" b="1" dirty="0"/>
              <a:t>Леонтьевич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199" y="3602038"/>
            <a:ext cx="10893287" cy="1655762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ВОВ военная часть располагалась в городе Чугуев, Харьковской области. Прадедушка  был летчиком самолета. Он участвовал в воздушных  боях  за освобождение нашей Родины от немецких захватчиков. Имеет правительственные награды. 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воздухе, находясь в «мертвой петле»,  сделал предложение моей прабабушке во время выполнения боевого задания.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55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036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Джавахов Николай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25" y="807473"/>
            <a:ext cx="3543507" cy="522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35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1840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Джавахов Николай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687" y="3602038"/>
            <a:ext cx="11300791" cy="165576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Прапрадедушка  был летчиком.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участвовал в воздушных  боях  за освобождение нашей Родины от немецких захватчиков. Имеет правительственные награды.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дочь последовала примеру отца.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22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42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NT"/>
              </a:rPr>
              <a:t>Шевейко Сергей Кириллович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7" y="5137154"/>
            <a:ext cx="5087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25.10.1925 – 14.05.2000 гг.</a:t>
            </a: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EBE013BC-9CBB-411F-8CD3-788904A9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6052" r="5774" b="15556"/>
          <a:stretch>
            <a:fillRect/>
          </a:stretch>
        </p:blipFill>
        <p:spPr bwMode="auto">
          <a:xfrm>
            <a:off x="1234440" y="923544"/>
            <a:ext cx="3520440" cy="49743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38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400" y="1643571"/>
            <a:ext cx="595884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Шевейко Сергей Кириллович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1464" y="4178110"/>
            <a:ext cx="3755136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сержант взвода пешей разведки 503 стрелкового </a:t>
            </a:r>
            <a:r>
              <a:rPr lang="ru-RU" dirty="0" err="1"/>
              <a:t>Митавского</a:t>
            </a:r>
            <a:r>
              <a:rPr lang="ru-RU" dirty="0"/>
              <a:t> ордена Суворова полка, 91 стрелковой Мелитопольской Краснознаменной дивизии.</a:t>
            </a:r>
          </a:p>
        </p:txBody>
      </p:sp>
      <p:pic>
        <p:nvPicPr>
          <p:cNvPr id="4" name="Picture 2" descr="FullSizeRender-31-01-20-08-27">
            <a:extLst>
              <a:ext uri="{FF2B5EF4-FFF2-40B4-BE49-F238E27FC236}">
                <a16:creationId xmlns="" xmlns:a16="http://schemas.microsoft.com/office/drawing/2014/main" id="{602450DF-EB2B-46F4-8B27-200520B7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0"/>
          <a:stretch>
            <a:fillRect/>
          </a:stretch>
        </p:blipFill>
        <p:spPr bwMode="auto">
          <a:xfrm>
            <a:off x="1073022" y="777240"/>
            <a:ext cx="3316097" cy="394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2729474-1412-409B-8581-6C7FD80940B7}"/>
              </a:ext>
            </a:extLst>
          </p:cNvPr>
          <p:cNvSpPr/>
          <p:nvPr/>
        </p:nvSpPr>
        <p:spPr>
          <a:xfrm>
            <a:off x="935736" y="5005991"/>
            <a:ext cx="4258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 1.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Запись в листе-представления на Орден Славы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степени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26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CD4545-6ECE-4838-A4C1-ACA901C58867}"/>
              </a:ext>
            </a:extLst>
          </p:cNvPr>
          <p:cNvSpPr/>
          <p:nvPr/>
        </p:nvSpPr>
        <p:spPr>
          <a:xfrm>
            <a:off x="5910072" y="2771293"/>
            <a:ext cx="5209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наводчик пулемета 1-й пулеметной роты в звании младшего сержанта. Было очень гордо читать, что моего прадедушку Шевейко Сергея Кирилловича представляют к награде, указывая, что он в 31 июля 1944 году в составе роты участвовал в боях за город </a:t>
            </a:r>
            <a:r>
              <a:rPr lang="ru-RU" dirty="0" err="1">
                <a:solidFill>
                  <a:prstClr val="black"/>
                </a:solidFill>
              </a:rPr>
              <a:t>Митава</a:t>
            </a:r>
            <a:r>
              <a:rPr lang="ru-RU" dirty="0">
                <a:solidFill>
                  <a:prstClr val="black"/>
                </a:solidFill>
              </a:rPr>
              <a:t> (в Латвии) на правом берегу реки </a:t>
            </a:r>
            <a:r>
              <a:rPr lang="ru-RU" dirty="0" err="1">
                <a:solidFill>
                  <a:prstClr val="black"/>
                </a:solidFill>
              </a:rPr>
              <a:t>Лиелупе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7" name="Picture 2" descr="FullSizeRender-31-01-20-08-26-9">
            <a:extLst>
              <a:ext uri="{FF2B5EF4-FFF2-40B4-BE49-F238E27FC236}">
                <a16:creationId xmlns="" xmlns:a16="http://schemas.microsoft.com/office/drawing/2014/main" id="{DF2190DD-AA41-412B-9C46-4636E384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96" y="992185"/>
            <a:ext cx="3512801" cy="496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744A4F7-2E72-4BDB-8948-477CE9E5C68E}"/>
              </a:ext>
            </a:extLst>
          </p:cNvPr>
          <p:cNvSpPr/>
          <p:nvPr/>
        </p:nvSpPr>
        <p:spPr>
          <a:xfrm>
            <a:off x="4684776" y="55655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Боевые действия за город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Митава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(Латвия) и представление к Медали «За отвагу»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6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4948" y="1222514"/>
            <a:ext cx="9843052" cy="3269973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Шофёр 50 стрелкового батальона </a:t>
            </a:r>
          </a:p>
          <a:p>
            <a:pPr algn="l"/>
            <a:r>
              <a:rPr lang="ru-RU" dirty="0"/>
              <a:t>1941- 1945 г.                            </a:t>
            </a:r>
          </a:p>
          <a:p>
            <a:pPr algn="l"/>
            <a:r>
              <a:rPr lang="ru-RU" dirty="0"/>
              <a:t>  Места  боевой славы:</a:t>
            </a:r>
          </a:p>
          <a:p>
            <a:pPr algn="l"/>
            <a:r>
              <a:rPr lang="ru-RU" dirty="0"/>
              <a:t>1.Сиваш</a:t>
            </a:r>
          </a:p>
          <a:p>
            <a:pPr algn="l"/>
            <a:r>
              <a:rPr lang="ru-RU" dirty="0"/>
              <a:t>2.Симферополь</a:t>
            </a:r>
          </a:p>
          <a:p>
            <a:pPr algn="l"/>
            <a:r>
              <a:rPr lang="ru-RU" dirty="0"/>
              <a:t>3. Сапун Гора и Симферополь</a:t>
            </a:r>
          </a:p>
          <a:p>
            <a:pPr algn="l"/>
            <a:r>
              <a:rPr lang="ru-RU" dirty="0"/>
              <a:t>Награды: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83" y="4082153"/>
            <a:ext cx="315118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40" y="2578860"/>
            <a:ext cx="31464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232" y="2942328"/>
            <a:ext cx="2024062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359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6194F83-6AEB-4778-B09F-B6F0754E6586}"/>
              </a:ext>
            </a:extLst>
          </p:cNvPr>
          <p:cNvSpPr/>
          <p:nvPr/>
        </p:nvSpPr>
        <p:spPr>
          <a:xfrm>
            <a:off x="5955792" y="2614506"/>
            <a:ext cx="5574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боевой подвиг моего прадеда, ему было на то время 18-19 лет. «Помощником наводчика 1-й пулеметной роты, красноармеец Шевейко Сергей Кириллович с 1-8 апреля 1944 года при прорыве сильно укрепленной обороны противника, в районе высоты 16,6 на южном ветру Сиваша, помог вырваться из обороны противника взяв огонь на себя (из листа-представления 503 стрелкового полка).</a:t>
            </a:r>
          </a:p>
        </p:txBody>
      </p:sp>
      <p:pic>
        <p:nvPicPr>
          <p:cNvPr id="9" name="Picture 2" descr="FullSizeRender-31-01-20-08-26-5">
            <a:extLst>
              <a:ext uri="{FF2B5EF4-FFF2-40B4-BE49-F238E27FC236}">
                <a16:creationId xmlns="" xmlns:a16="http://schemas.microsoft.com/office/drawing/2014/main" id="{3E00F484-056A-44D3-ADD2-A15BAAE8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8" b="20847"/>
          <a:stretch>
            <a:fillRect/>
          </a:stretch>
        </p:blipFill>
        <p:spPr bwMode="auto">
          <a:xfrm>
            <a:off x="1067054" y="698837"/>
            <a:ext cx="4099306" cy="461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848DDD-FEF7-48D1-9AE3-3782AAD9D9EA}"/>
              </a:ext>
            </a:extLst>
          </p:cNvPr>
          <p:cNvSpPr/>
          <p:nvPr/>
        </p:nvSpPr>
        <p:spPr>
          <a:xfrm>
            <a:off x="990600" y="5658531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 3.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Запись о боевых действиях и представление к Медали «За боевые заслуги»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980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G_1961-31-01-20-08-26">
            <a:extLst>
              <a:ext uri="{FF2B5EF4-FFF2-40B4-BE49-F238E27FC236}">
                <a16:creationId xmlns="" xmlns:a16="http://schemas.microsoft.com/office/drawing/2014/main" id="{69CEAA7B-B155-4D2B-8D79-AD4C7CA9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347"/>
          <a:stretch>
            <a:fillRect/>
          </a:stretch>
        </p:blipFill>
        <p:spPr bwMode="auto">
          <a:xfrm>
            <a:off x="1291000" y="1208045"/>
            <a:ext cx="3566160" cy="503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3">
            <a:extLst>
              <a:ext uri="{FF2B5EF4-FFF2-40B4-BE49-F238E27FC236}">
                <a16:creationId xmlns="" xmlns:a16="http://schemas.microsoft.com/office/drawing/2014/main" id="{64022A1E-A0FC-4EDA-B453-6F305CA37D38}"/>
              </a:ext>
            </a:extLst>
          </p:cNvPr>
          <p:cNvSpPr txBox="1">
            <a:spLocks/>
          </p:cNvSpPr>
          <p:nvPr/>
        </p:nvSpPr>
        <p:spPr>
          <a:xfrm>
            <a:off x="5689258" y="2157983"/>
            <a:ext cx="5585294" cy="41558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solidFill>
                  <a:prstClr val="black"/>
                </a:solidFill>
              </a:rPr>
              <a:t>В 1942 году в возрасте 17 лет, подписав себе год, мой прадедушка Шевейко Сергей Кириллович ушел добровольцем на фронт. Был в разведгруппе, ходил в тыл врага. В 1943 году был ранен при переправе озера Сиваш. После госпиталя снова вернулся в бой. 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В 1944 году за отвагу и мужество награжден медалями и орденами, один из них Орден Отечественной войны </a:t>
            </a:r>
            <a:r>
              <a:rPr lang="en-US" dirty="0">
                <a:solidFill>
                  <a:prstClr val="black"/>
                </a:solidFill>
              </a:rPr>
              <a:t>I </a:t>
            </a:r>
            <a:r>
              <a:rPr lang="ru-RU" dirty="0">
                <a:solidFill>
                  <a:prstClr val="black"/>
                </a:solidFill>
              </a:rPr>
              <a:t>степени был вручен ему в 1985 году. Награда нашла своего героя!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19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15967" y="4142232"/>
            <a:ext cx="2998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Батяев Михаил </a:t>
            </a:r>
          </a:p>
          <a:p>
            <a:r>
              <a:rPr lang="ru-RU" sz="3200" b="1" dirty="0">
                <a:solidFill>
                  <a:prstClr val="black"/>
                </a:solidFill>
              </a:rPr>
              <a:t>    Никитович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12.11.1921 - 27.06.2007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55738AD-54FB-8219-8247-BCD26C9B4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9CCCF2C-C1EB-9188-CCBC-28B9378B3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91" y="953912"/>
            <a:ext cx="3473267" cy="49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63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985A882-8649-EB9D-B833-F01998055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2013357"/>
            <a:ext cx="6447701" cy="23269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45F704-A405-8932-D892-D1752DE57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4" y="444694"/>
            <a:ext cx="4309145" cy="61007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D6995BC-F068-EBD7-3EFD-F41C592F2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91" y="4742269"/>
            <a:ext cx="6861556" cy="8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6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031D55-5BF8-1194-D837-1E5D0DC3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60" y="850865"/>
            <a:ext cx="3590489" cy="5156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FCEABF-6817-B062-4765-B527C5255621}"/>
              </a:ext>
            </a:extLst>
          </p:cNvPr>
          <p:cNvSpPr txBox="1"/>
          <p:nvPr/>
        </p:nvSpPr>
        <p:spPr>
          <a:xfrm>
            <a:off x="6513295" y="4021083"/>
            <a:ext cx="2998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Батяев Михаил </a:t>
            </a:r>
          </a:p>
          <a:p>
            <a:r>
              <a:rPr lang="ru-RU" sz="3200" b="1" dirty="0">
                <a:solidFill>
                  <a:prstClr val="black"/>
                </a:solidFill>
              </a:rPr>
              <a:t>    Никитович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6D5EF50-DE15-DEED-5EE2-0BE11619D9C9}"/>
              </a:ext>
            </a:extLst>
          </p:cNvPr>
          <p:cNvSpPr txBox="1"/>
          <p:nvPr/>
        </p:nvSpPr>
        <p:spPr>
          <a:xfrm>
            <a:off x="6169347" y="5122511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12.11.1921 - 27.06.2007</a:t>
            </a:r>
          </a:p>
        </p:txBody>
      </p:sp>
    </p:spTree>
    <p:extLst>
      <p:ext uri="{BB962C8B-B14F-4D97-AF65-F5344CB8AC3E}">
        <p14:creationId xmlns:p14="http://schemas.microsoft.com/office/powerpoint/2010/main" val="31543351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238000-CA48-8CC2-6CD3-666E49A3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11309"/>
            <a:ext cx="4251820" cy="60353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E741755-5942-6016-0401-989E669E8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15" y="520117"/>
            <a:ext cx="3903893" cy="55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1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307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941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631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7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4758" y="3846443"/>
            <a:ext cx="4398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Мамутов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Эмирсали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</a:p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Меджитович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1921-1998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70" y="894522"/>
            <a:ext cx="3424555" cy="498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52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Родился в п. Кореиз Ялтинского района. </a:t>
            </a:r>
          </a:p>
          <a:p>
            <a:pPr marL="0" indent="0">
              <a:buNone/>
            </a:pPr>
            <a:r>
              <a:rPr lang="ru-RU" dirty="0"/>
              <a:t>Участник обороны Севастополя (матрос береговой охраны обороны Севастополя).</a:t>
            </a:r>
          </a:p>
          <a:p>
            <a:pPr marL="0" indent="0">
              <a:buNone/>
            </a:pPr>
            <a:r>
              <a:rPr lang="ru-RU" dirty="0"/>
              <a:t>Семью нашел через 10 лет после окончания войны в Ташкенте.</a:t>
            </a:r>
          </a:p>
          <a:p>
            <a:pPr marL="0" indent="0">
              <a:buNone/>
            </a:pPr>
            <a:r>
              <a:rPr lang="ru-RU" dirty="0"/>
              <a:t>Места  боевой славы:</a:t>
            </a:r>
          </a:p>
          <a:p>
            <a:pPr marL="0" indent="0">
              <a:buNone/>
            </a:pPr>
            <a:r>
              <a:rPr lang="ru-RU" dirty="0"/>
              <a:t>Севастополь, Ялта, Симферополь, Джанкой.      </a:t>
            </a:r>
          </a:p>
          <a:p>
            <a:pPr marL="0" indent="0">
              <a:buNone/>
            </a:pPr>
            <a:r>
              <a:rPr lang="ru-RU" dirty="0"/>
              <a:t>Награды:</a:t>
            </a:r>
          </a:p>
          <a:p>
            <a:pPr marL="0" indent="0">
              <a:buNone/>
            </a:pPr>
            <a:r>
              <a:rPr lang="ru-RU" dirty="0"/>
              <a:t>1. Медаль «За победу над Германией в Великой Отечественной войне 1941—1945 гг.»</a:t>
            </a:r>
          </a:p>
          <a:p>
            <a:pPr marL="0" indent="0">
              <a:buNone/>
            </a:pPr>
            <a:r>
              <a:rPr lang="ru-RU" dirty="0"/>
              <a:t>2.Медаль «40 лет Победы в Великой Отечественной войне 1941-1945гг.»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0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838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Дудченко Петр Дмитриевич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1909-2001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r="29246"/>
          <a:stretch/>
        </p:blipFill>
        <p:spPr bwMode="auto">
          <a:xfrm>
            <a:off x="1262270" y="954157"/>
            <a:ext cx="3468756" cy="488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1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Места  боевой славы:</a:t>
            </a:r>
          </a:p>
          <a:p>
            <a:pPr marL="0" indent="0">
              <a:buNone/>
            </a:pPr>
            <a:r>
              <a:rPr lang="ru-RU" dirty="0"/>
              <a:t>1.  1941-42 </a:t>
            </a:r>
            <a:r>
              <a:rPr lang="ru-RU" dirty="0" err="1"/>
              <a:t>гг</a:t>
            </a:r>
            <a:r>
              <a:rPr lang="ru-RU" dirty="0"/>
              <a:t> Южный фронт</a:t>
            </a:r>
          </a:p>
          <a:p>
            <a:pPr marL="0" indent="0">
              <a:buNone/>
            </a:pPr>
            <a:r>
              <a:rPr lang="ru-RU" dirty="0"/>
              <a:t>2.  1943-45 </a:t>
            </a:r>
            <a:r>
              <a:rPr lang="ru-RU" dirty="0" err="1"/>
              <a:t>гг</a:t>
            </a:r>
            <a:r>
              <a:rPr lang="ru-RU" dirty="0"/>
              <a:t> 1-й Украинский фронт, 191 гвардейский   минометный полк, шофер, рядовой</a:t>
            </a:r>
          </a:p>
          <a:p>
            <a:pPr marL="0" indent="0">
              <a:buNone/>
            </a:pPr>
            <a:r>
              <a:rPr lang="ru-RU" dirty="0"/>
              <a:t>3. Крым , Красногвардейский район –Будапешт,  Берлин, Прага</a:t>
            </a:r>
          </a:p>
          <a:p>
            <a:pPr marL="0" indent="0">
              <a:buNone/>
            </a:pPr>
            <a:r>
              <a:rPr lang="ru-RU" dirty="0"/>
              <a:t>Награды:</a:t>
            </a:r>
          </a:p>
          <a:p>
            <a:pPr marL="0" indent="0">
              <a:buNone/>
            </a:pPr>
            <a:r>
              <a:rPr lang="ru-RU" dirty="0"/>
              <a:t>1. Медаль  “ За отвагу”</a:t>
            </a:r>
          </a:p>
          <a:p>
            <a:pPr marL="0" indent="0">
              <a:buNone/>
            </a:pPr>
            <a:r>
              <a:rPr lang="ru-RU" dirty="0"/>
              <a:t>2.Орден   Славы  III степени</a:t>
            </a:r>
          </a:p>
          <a:p>
            <a:pPr marL="0" indent="0">
              <a:buNone/>
            </a:pPr>
            <a:r>
              <a:rPr lang="ru-RU" dirty="0"/>
              <a:t>3.  Медаль  “За взятие Берлина”,  “За победу над Германией”,</a:t>
            </a:r>
          </a:p>
          <a:p>
            <a:pPr marL="0" indent="0">
              <a:buNone/>
            </a:pPr>
            <a:r>
              <a:rPr lang="ru-RU" dirty="0"/>
              <a:t>“За освобождение Будапешта” и еще несколько.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855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1656</Words>
  <Application>Microsoft Office PowerPoint</Application>
  <PresentationFormat>Произвольный</PresentationFormat>
  <Paragraphs>167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59</vt:i4>
      </vt:variant>
    </vt:vector>
  </HeadingPairs>
  <TitlesOfParts>
    <vt:vector size="80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Кравченко Василий Дмитриевич</vt:lpstr>
      <vt:lpstr>Презентация PowerPoint</vt:lpstr>
      <vt:lpstr>Кравченко Василий Дмитриевич</vt:lpstr>
      <vt:lpstr>Презентация PowerPoint</vt:lpstr>
      <vt:lpstr>  Константин и Зинаида однополчане. Прошли всю войну вместе. Воевали в составе II Беларусского фронта. Имеют ранения и многочисленные награды.  </vt:lpstr>
      <vt:lpstr>Презентация PowerPoint</vt:lpstr>
      <vt:lpstr> Место рождения  Украинская ССР, Кировоградская обл., Ново-Георгиевский р-н, г. Ново-Георгиевск Место призыва  Ново-Георгиевский РВК, Украинская ССР, Кировоградская обл., Ново-Георгиевский р-н Дата призыва  10.08.1938 Воинское звание  лейтенант ; майор интенд. службы ; майор инт. сл. Воинская часть  8 район авиационного базирования 3 Белорусский фронт 235 отдельный батальон аэродромного обслуживания Военно-воздушные силы </vt:lpstr>
      <vt:lpstr>Презентация PowerPoint</vt:lpstr>
      <vt:lpstr>Презентация PowerPoint</vt:lpstr>
      <vt:lpstr> Худолей Михаил Николаевич</vt:lpstr>
      <vt:lpstr>Презентация PowerPoint</vt:lpstr>
      <vt:lpstr>Джавахова (Сакович) Татьяна Николаевна</vt:lpstr>
      <vt:lpstr>Презентация PowerPoint</vt:lpstr>
      <vt:lpstr>Сакович Владимир Леонтьевич</vt:lpstr>
      <vt:lpstr>Презентация PowerPoint</vt:lpstr>
      <vt:lpstr>Джавахов Николай</vt:lpstr>
      <vt:lpstr>Презентация PowerPoint</vt:lpstr>
      <vt:lpstr> Шевейко Сергей Кириллович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Якубовская</dc:creator>
  <cp:lastModifiedBy>Пользователь</cp:lastModifiedBy>
  <cp:revision>43</cp:revision>
  <cp:lastPrinted>2023-09-20T07:09:39Z</cp:lastPrinted>
  <dcterms:created xsi:type="dcterms:W3CDTF">2023-09-17T09:55:10Z</dcterms:created>
  <dcterms:modified xsi:type="dcterms:W3CDTF">2024-04-09T16:41:34Z</dcterms:modified>
</cp:coreProperties>
</file>