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8" r:id="rId3"/>
    <p:sldId id="259" r:id="rId4"/>
    <p:sldId id="257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8" r:id="rId25"/>
    <p:sldId id="289" r:id="rId26"/>
    <p:sldId id="261" r:id="rId27"/>
    <p:sldId id="286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84" autoAdjust="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6F581-6A4E-494E-90A1-B6ADD12316FA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D6A5B-43C8-4D3F-BE5D-57F6EF5434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некая организация, некая отрасль, которая направлена на удовлетворение общественных потребностей. Нет общественной потребности - нет соц. института.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090CA-B438-4F21-8ABC-D6B2ABAA34E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22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некая организация, некая отрасль, которая направлена на удовлетворение общественных потребностей. Нет общественной потребности - нет соц. института.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090CA-B438-4F21-8ABC-D6B2ABAA34E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22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D6A5B-43C8-4D3F-BE5D-57F6EF543472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76345C0-4385-4BAB-9FCF-E66A19F7483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935CFDE-3457-492D-B233-F7FB47DDF7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45C0-4385-4BAB-9FCF-E66A19F7483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CFDE-3457-492D-B233-F7FB47DDF7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45C0-4385-4BAB-9FCF-E66A19F7483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CFDE-3457-492D-B233-F7FB47DDF7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/>
              <a:t>УСОВСКИЕ</a:t>
            </a:r>
            <a:r>
              <a:rPr spc="-25" dirty="0"/>
              <a:t> </a:t>
            </a:r>
            <a:r>
              <a:rPr dirty="0"/>
              <a:t>ПЕДАГОГИЧЕСКИЕ</a:t>
            </a:r>
            <a:r>
              <a:rPr spc="-15" dirty="0"/>
              <a:t> </a:t>
            </a:r>
            <a:r>
              <a:rPr dirty="0"/>
              <a:t>ЧТЕНИЯ</a:t>
            </a:r>
            <a:r>
              <a:rPr spc="-15" dirty="0"/>
              <a:t> </a:t>
            </a:r>
            <a:r>
              <a:rPr spc="-10" dirty="0"/>
              <a:t>4.12.2020</a:t>
            </a:r>
            <a:r>
              <a:rPr spc="-35" dirty="0"/>
              <a:t> </a:t>
            </a:r>
            <a:r>
              <a:rPr spc="-25" dirty="0"/>
              <a:t>Г.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0" i="0">
                <a:solidFill>
                  <a:srgbClr val="FF562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0" i="0">
                <a:solidFill>
                  <a:srgbClr val="FF562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0551" y="1380371"/>
            <a:ext cx="3943985" cy="477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2621" y="1380371"/>
            <a:ext cx="3958590" cy="477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45C0-4385-4BAB-9FCF-E66A19F7483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CFDE-3457-492D-B233-F7FB47DDF7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45C0-4385-4BAB-9FCF-E66A19F7483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CFDE-3457-492D-B233-F7FB47DDF7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45C0-4385-4BAB-9FCF-E66A19F7483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CFDE-3457-492D-B233-F7FB47DDF7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6345C0-4385-4BAB-9FCF-E66A19F7483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35CFDE-3457-492D-B233-F7FB47DDF7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76345C0-4385-4BAB-9FCF-E66A19F7483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935CFDE-3457-492D-B233-F7FB47DDF7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45C0-4385-4BAB-9FCF-E66A19F7483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CFDE-3457-492D-B233-F7FB47DDF7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45C0-4385-4BAB-9FCF-E66A19F7483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CFDE-3457-492D-B233-F7FB47DDF7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45C0-4385-4BAB-9FCF-E66A19F7483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CFDE-3457-492D-B233-F7FB47DDF7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76345C0-4385-4BAB-9FCF-E66A19F7483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935CFDE-3457-492D-B233-F7FB47DDF7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ioco.ru/%D0%BF%D1%80%D0%B8%D0%BC%D0%B5%D1%80%D1%8B-%D0%B7%D0%B0%D0%B4%D0%B0%D1%87-pisa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klass.ru/p/informatika/9-klass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skiv.instrao.ru/bank-zadaniy/estestvennonauchnaya-gramotnost/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fg.resh.edu.ru/functionalliteracy/events" TargetMode="External"/><Relationship Id="rId13" Type="http://schemas.openxmlformats.org/officeDocument/2006/relationships/hyperlink" Target="http://testuser7.narod.ru/School3/Ahmetova1.pdf" TargetMode="External"/><Relationship Id="rId3" Type="http://schemas.openxmlformats.org/officeDocument/2006/relationships/hyperlink" Target="http://skiv.instrao.ru/bank-zadaniy/matematicheskaya-gramotnost/" TargetMode="External"/><Relationship Id="rId7" Type="http://schemas.openxmlformats.org/officeDocument/2006/relationships/hyperlink" Target="https://clck.ru/SGLHf" TargetMode="External"/><Relationship Id="rId12" Type="http://schemas.openxmlformats.org/officeDocument/2006/relationships/hyperlink" Target="http://center-imc.ru/" TargetMode="External"/><Relationship Id="rId2" Type="http://schemas.openxmlformats.org/officeDocument/2006/relationships/hyperlink" Target="https://rikc.by/ru/PISA/2-ex__pisa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goo.su/4KQh" TargetMode="External"/><Relationship Id="rId11" Type="http://schemas.openxmlformats.org/officeDocument/2006/relationships/hyperlink" Target="https://100balnik.ru.com/wp-content/uploads/2019/09/&#1052;&#1040;_7_2019_&#1076;&#1077;&#1084;&#1086;&#1074;&#1077;&#1088;&#1089;&#1080;&#1103;.pdf" TargetMode="External"/><Relationship Id="rId5" Type="http://schemas.openxmlformats.org/officeDocument/2006/relationships/hyperlink" Target="https://clck.ru/TeVxQ" TargetMode="External"/><Relationship Id="rId10" Type="http://schemas.openxmlformats.org/officeDocument/2006/relationships/hyperlink" Target="https://100balnik.ru.com/wp-content/uploads/2019/09/&#1052;&#1040;_5_2019_&#1076;&#1077;&#1084;&#1086;&#1074;&#1077;&#1088;&#1089;&#1080;&#1103;.pdf" TargetMode="External"/><Relationship Id="rId4" Type="http://schemas.openxmlformats.org/officeDocument/2006/relationships/hyperlink" Target="https://clck.ru/TeXmB" TargetMode="External"/><Relationship Id="rId9" Type="http://schemas.openxmlformats.org/officeDocument/2006/relationships/hyperlink" Target="https://media.prosv.ru/fg/" TargetMode="External"/><Relationship Id="rId14" Type="http://schemas.openxmlformats.org/officeDocument/2006/relationships/hyperlink" Target="https://kopilkaurokov.ru/matematika/testi/tiesty-po-matiematikie-dlia-podghotovkie-k-pis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268761"/>
            <a:ext cx="8458200" cy="165618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Функциональная грамотность: </a:t>
            </a:r>
            <a:r>
              <a:rPr lang="ru-RU" dirty="0" smtClean="0"/>
              <a:t> математическая и естественно-научная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Тренируемся вместе!!!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352928" cy="59046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55184" y="17"/>
            <a:ext cx="588814" cy="3950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95535" y="0"/>
            <a:ext cx="8748465" cy="6525328"/>
            <a:chOff x="2337435" y="12"/>
            <a:chExt cx="6806565" cy="49720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37435" y="324167"/>
              <a:ext cx="6494907" cy="46475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55184" y="12"/>
              <a:ext cx="588814" cy="2962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551" y="688118"/>
            <a:ext cx="5117553" cy="57109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3600" spc="-13" dirty="0" smtClean="0"/>
              <a:t>Задание</a:t>
            </a:r>
            <a:r>
              <a:rPr lang="en-US" sz="3600" spc="-13" dirty="0" smtClean="0"/>
              <a:t>:</a:t>
            </a:r>
            <a:r>
              <a:rPr sz="3600" spc="-13" dirty="0" smtClean="0"/>
              <a:t>ВЕЛОСИПЕДЫ</a:t>
            </a:r>
            <a:endParaRPr sz="36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5" y="1484784"/>
            <a:ext cx="8280920" cy="51845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55184" y="17"/>
            <a:ext cx="588814" cy="39503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8712968" cy="48245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55184" y="17"/>
            <a:ext cx="588814" cy="39503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551" y="411119"/>
            <a:ext cx="8573937" cy="112509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600" dirty="0"/>
              <a:t>Робототехника,</a:t>
            </a:r>
            <a:r>
              <a:rPr sz="3600" spc="-27" dirty="0"/>
              <a:t> </a:t>
            </a:r>
            <a:r>
              <a:rPr sz="3600" dirty="0"/>
              <a:t>5</a:t>
            </a:r>
            <a:r>
              <a:rPr sz="3600" spc="-7" dirty="0"/>
              <a:t> </a:t>
            </a:r>
            <a:r>
              <a:rPr sz="3600" dirty="0"/>
              <a:t>класс,</a:t>
            </a:r>
            <a:r>
              <a:rPr sz="3600" spc="-13" dirty="0"/>
              <a:t> </a:t>
            </a:r>
            <a:r>
              <a:rPr sz="3600" dirty="0"/>
              <a:t>“Путь</a:t>
            </a:r>
            <a:r>
              <a:rPr sz="3600" spc="-7" dirty="0"/>
              <a:t> </a:t>
            </a:r>
            <a:r>
              <a:rPr sz="3600" dirty="0"/>
              <a:t>за</a:t>
            </a:r>
            <a:r>
              <a:rPr sz="3600" spc="-20" dirty="0"/>
              <a:t> </a:t>
            </a:r>
            <a:r>
              <a:rPr sz="3600" dirty="0"/>
              <a:t>1 оборот</a:t>
            </a:r>
            <a:r>
              <a:rPr sz="3600" spc="-27" dirty="0"/>
              <a:t> </a:t>
            </a:r>
            <a:r>
              <a:rPr sz="3600" spc="-13" dirty="0"/>
              <a:t>мотора”</a:t>
            </a:r>
            <a:endParaRPr sz="36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412" y="1458570"/>
            <a:ext cx="8534400" cy="5041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551" y="688118"/>
            <a:ext cx="3605385" cy="57109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600" spc="-13" dirty="0"/>
              <a:t>ВЕЛОСИПЕДЫ</a:t>
            </a:r>
            <a:endParaRPr sz="36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1" y="1687169"/>
            <a:ext cx="7820025" cy="44958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55184" y="17"/>
            <a:ext cx="588814" cy="39503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551" y="411119"/>
            <a:ext cx="7726045" cy="112509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600" dirty="0"/>
              <a:t>Робототехника,</a:t>
            </a:r>
            <a:r>
              <a:rPr sz="3600" spc="-47" dirty="0"/>
              <a:t> </a:t>
            </a:r>
            <a:r>
              <a:rPr sz="3600" dirty="0"/>
              <a:t>5</a:t>
            </a:r>
            <a:r>
              <a:rPr sz="3600" spc="-20" dirty="0"/>
              <a:t> </a:t>
            </a:r>
            <a:r>
              <a:rPr sz="3600" dirty="0"/>
              <a:t>класс,</a:t>
            </a:r>
            <a:r>
              <a:rPr sz="3600" spc="-20" dirty="0"/>
              <a:t> </a:t>
            </a:r>
            <a:r>
              <a:rPr sz="3600" dirty="0"/>
              <a:t>“Передаточные</a:t>
            </a:r>
            <a:r>
              <a:rPr sz="3600" spc="7" dirty="0"/>
              <a:t> </a:t>
            </a:r>
            <a:r>
              <a:rPr sz="3600" spc="-13" dirty="0"/>
              <a:t>отношения”</a:t>
            </a:r>
            <a:endParaRPr sz="36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848" y="1560170"/>
            <a:ext cx="8305800" cy="47371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520" y="1674030"/>
            <a:ext cx="8496944" cy="1414062"/>
          </a:xfrm>
          <a:prstGeom prst="rect">
            <a:avLst/>
          </a:prstGeom>
        </p:spPr>
        <p:txBody>
          <a:bodyPr vert="horz" wrap="square" lIns="0" tIns="16086" rIns="0" bIns="0" rtlCol="0">
            <a:spAutoFit/>
          </a:bodyPr>
          <a:lstStyle/>
          <a:p>
            <a:pPr marL="16933" marR="6773" algn="ctr">
              <a:spcBef>
                <a:spcPts val="127"/>
              </a:spcBef>
            </a:pPr>
            <a:r>
              <a:rPr sz="4500" spc="-13" dirty="0" err="1">
                <a:solidFill>
                  <a:srgbClr val="FF5621"/>
                </a:solidFill>
                <a:latin typeface="Times New Roman"/>
                <a:cs typeface="Times New Roman"/>
              </a:rPr>
              <a:t>Естественно</a:t>
            </a:r>
            <a:r>
              <a:rPr sz="4500" spc="-13" dirty="0">
                <a:solidFill>
                  <a:srgbClr val="FF5621"/>
                </a:solidFill>
                <a:latin typeface="Times New Roman"/>
                <a:cs typeface="Times New Roman"/>
              </a:rPr>
              <a:t>- </a:t>
            </a:r>
            <a:r>
              <a:rPr sz="4500" spc="-13" dirty="0" err="1" smtClean="0">
                <a:solidFill>
                  <a:srgbClr val="FF5621"/>
                </a:solidFill>
                <a:latin typeface="Times New Roman"/>
                <a:cs typeface="Times New Roman"/>
              </a:rPr>
              <a:t>научная</a:t>
            </a:r>
            <a:endParaRPr lang="ru-RU" sz="4500" spc="-13" dirty="0" smtClean="0">
              <a:solidFill>
                <a:srgbClr val="FF5621"/>
              </a:solidFill>
              <a:latin typeface="Times New Roman"/>
              <a:cs typeface="Times New Roman"/>
            </a:endParaRPr>
          </a:p>
          <a:p>
            <a:pPr marL="16933" marR="6773" algn="ctr">
              <a:spcBef>
                <a:spcPts val="127"/>
              </a:spcBef>
            </a:pPr>
            <a:r>
              <a:rPr sz="4500" spc="-13" dirty="0" smtClean="0">
                <a:solidFill>
                  <a:srgbClr val="FF5621"/>
                </a:solidFill>
                <a:latin typeface="Times New Roman"/>
                <a:cs typeface="Times New Roman"/>
              </a:rPr>
              <a:t> </a:t>
            </a:r>
            <a:r>
              <a:rPr sz="4500" spc="-13" dirty="0">
                <a:solidFill>
                  <a:srgbClr val="FF5621"/>
                </a:solidFill>
                <a:latin typeface="Times New Roman"/>
                <a:cs typeface="Times New Roman"/>
              </a:rPr>
              <a:t>грамотность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63888" y="3933056"/>
            <a:ext cx="2460890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sz="2400" spc="80" dirty="0">
                <a:solidFill>
                  <a:srgbClr val="666666"/>
                </a:solidFill>
                <a:latin typeface="Calibri"/>
                <a:cs typeface="Calibri"/>
              </a:rPr>
              <a:t>Примеры</a:t>
            </a:r>
            <a:r>
              <a:rPr sz="2400" spc="73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53" dirty="0">
                <a:solidFill>
                  <a:srgbClr val="666666"/>
                </a:solidFill>
                <a:latin typeface="Calibri"/>
                <a:cs typeface="Calibri"/>
              </a:rPr>
              <a:t>заданий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551" y="411119"/>
            <a:ext cx="8573937" cy="112509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600" dirty="0"/>
              <a:t>Особенности</a:t>
            </a:r>
            <a:r>
              <a:rPr sz="3600" spc="-40" dirty="0"/>
              <a:t> </a:t>
            </a:r>
            <a:r>
              <a:rPr sz="3600" dirty="0" err="1"/>
              <a:t>заданий</a:t>
            </a:r>
            <a:r>
              <a:rPr sz="3600" spc="-20" dirty="0"/>
              <a:t> </a:t>
            </a:r>
            <a:r>
              <a:rPr lang="ru-RU" sz="3600" spc="-27" dirty="0" smtClean="0"/>
              <a:t>естественно-научной грамотности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90550" y="1556792"/>
            <a:ext cx="8141890" cy="432340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b="1" spc="140" dirty="0">
                <a:solidFill>
                  <a:srgbClr val="666666"/>
                </a:solidFill>
                <a:latin typeface="Calibri"/>
                <a:cs typeface="Calibri"/>
              </a:rPr>
              <a:t>Проверяются</a:t>
            </a:r>
            <a:r>
              <a:rPr sz="2400" b="1" spc="107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b="1" spc="80" dirty="0">
                <a:solidFill>
                  <a:srgbClr val="666666"/>
                </a:solidFill>
                <a:latin typeface="Calibri"/>
                <a:cs typeface="Calibri"/>
              </a:rPr>
              <a:t>три</a:t>
            </a:r>
            <a:r>
              <a:rPr sz="2400" b="1" spc="93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b="1" spc="120" dirty="0">
                <a:solidFill>
                  <a:srgbClr val="666666"/>
                </a:solidFill>
                <a:latin typeface="Calibri"/>
                <a:cs typeface="Calibri"/>
              </a:rPr>
              <a:t>группы</a:t>
            </a:r>
            <a:r>
              <a:rPr sz="2400" b="1" spc="107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b="1" spc="133" dirty="0">
                <a:solidFill>
                  <a:srgbClr val="666666"/>
                </a:solidFill>
                <a:latin typeface="Calibri"/>
                <a:cs typeface="Calibri"/>
              </a:rPr>
              <a:t>базовых</a:t>
            </a:r>
            <a:r>
              <a:rPr sz="2400" b="1" spc="113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b="1" spc="-13" dirty="0">
                <a:solidFill>
                  <a:srgbClr val="666666"/>
                </a:solidFill>
                <a:latin typeface="Calibri"/>
                <a:cs typeface="Calibri"/>
              </a:rPr>
              <a:t>умений:</a:t>
            </a:r>
            <a:endParaRPr sz="2400" dirty="0">
              <a:latin typeface="Calibri"/>
              <a:cs typeface="Calibri"/>
            </a:endParaRPr>
          </a:p>
          <a:p>
            <a:pPr marL="626518" indent="-457189">
              <a:spcBef>
                <a:spcPts val="2033"/>
              </a:spcBef>
              <a:buAutoNum type="arabicPeriod"/>
              <a:tabLst>
                <a:tab pos="625671" algn="l"/>
                <a:tab pos="626518" algn="l"/>
              </a:tabLst>
            </a:pPr>
            <a:r>
              <a:rPr sz="2400" spc="120" dirty="0">
                <a:solidFill>
                  <a:srgbClr val="666666"/>
                </a:solidFill>
                <a:latin typeface="Calibri"/>
                <a:cs typeface="Calibri"/>
              </a:rPr>
              <a:t>Научное</a:t>
            </a:r>
            <a:r>
              <a:rPr sz="2400" spc="73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100" dirty="0">
                <a:solidFill>
                  <a:srgbClr val="666666"/>
                </a:solidFill>
                <a:latin typeface="Calibri"/>
                <a:cs typeface="Calibri"/>
              </a:rPr>
              <a:t>объяснение</a:t>
            </a:r>
            <a:r>
              <a:rPr sz="2400" spc="73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67" dirty="0">
                <a:solidFill>
                  <a:srgbClr val="666666"/>
                </a:solidFill>
                <a:latin typeface="Calibri"/>
                <a:cs typeface="Calibri"/>
              </a:rPr>
              <a:t>явлений.</a:t>
            </a:r>
            <a:endParaRPr sz="2400" dirty="0">
              <a:latin typeface="Calibri"/>
              <a:cs typeface="Calibri"/>
            </a:endParaRPr>
          </a:p>
          <a:p>
            <a:pPr marL="626518" indent="-457189">
              <a:spcBef>
                <a:spcPts val="433"/>
              </a:spcBef>
              <a:buAutoNum type="arabicPeriod"/>
              <a:tabLst>
                <a:tab pos="625671" algn="l"/>
                <a:tab pos="626518" algn="l"/>
              </a:tabLst>
            </a:pPr>
            <a:r>
              <a:rPr sz="2400" spc="127" dirty="0">
                <a:solidFill>
                  <a:srgbClr val="666666"/>
                </a:solidFill>
                <a:latin typeface="Calibri"/>
                <a:cs typeface="Calibri"/>
              </a:rPr>
              <a:t>Научная</a:t>
            </a:r>
            <a:r>
              <a:rPr sz="2400" spc="167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80" dirty="0">
                <a:solidFill>
                  <a:srgbClr val="666666"/>
                </a:solidFill>
                <a:latin typeface="Calibri"/>
                <a:cs typeface="Calibri"/>
              </a:rPr>
              <a:t>интерпретация</a:t>
            </a:r>
            <a:r>
              <a:rPr sz="2400" spc="152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6666"/>
                </a:solidFill>
                <a:latin typeface="Calibri"/>
                <a:cs typeface="Calibri"/>
              </a:rPr>
              <a:t>данных</a:t>
            </a:r>
            <a:r>
              <a:rPr sz="2400" spc="18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6666"/>
                </a:solidFill>
                <a:latin typeface="Calibri"/>
                <a:cs typeface="Calibri"/>
              </a:rPr>
              <a:t>и</a:t>
            </a:r>
            <a:r>
              <a:rPr sz="2400" spc="18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80" dirty="0">
                <a:solidFill>
                  <a:srgbClr val="666666"/>
                </a:solidFill>
                <a:latin typeface="Calibri"/>
                <a:cs typeface="Calibri"/>
              </a:rPr>
              <a:t>доказательств.</a:t>
            </a:r>
            <a:endParaRPr sz="2400" dirty="0">
              <a:latin typeface="Calibri"/>
              <a:cs typeface="Calibri"/>
            </a:endParaRPr>
          </a:p>
          <a:p>
            <a:pPr marL="626518" marR="8466" indent="-457189">
              <a:lnSpc>
                <a:spcPts val="3320"/>
              </a:lnSpc>
              <a:spcBef>
                <a:spcPts val="173"/>
              </a:spcBef>
              <a:buAutoNum type="arabicPeriod"/>
              <a:tabLst>
                <a:tab pos="625671" algn="l"/>
                <a:tab pos="626518" algn="l"/>
              </a:tabLst>
            </a:pPr>
            <a:r>
              <a:rPr sz="2400" spc="67" dirty="0">
                <a:solidFill>
                  <a:srgbClr val="666666"/>
                </a:solidFill>
                <a:latin typeface="Calibri"/>
                <a:cs typeface="Calibri"/>
              </a:rPr>
              <a:t>Понимание</a:t>
            </a:r>
            <a:r>
              <a:rPr sz="2400" spc="4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6666"/>
                </a:solidFill>
                <a:latin typeface="Calibri"/>
                <a:cs typeface="Calibri"/>
              </a:rPr>
              <a:t>и</a:t>
            </a:r>
            <a:r>
              <a:rPr sz="2400" spc="8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93" dirty="0">
                <a:solidFill>
                  <a:srgbClr val="666666"/>
                </a:solidFill>
                <a:latin typeface="Calibri"/>
                <a:cs typeface="Calibri"/>
              </a:rPr>
              <a:t>анализ</a:t>
            </a:r>
            <a:r>
              <a:rPr sz="2400" spc="67" dirty="0">
                <a:solidFill>
                  <a:srgbClr val="666666"/>
                </a:solidFill>
                <a:latin typeface="Calibri"/>
                <a:cs typeface="Calibri"/>
              </a:rPr>
              <a:t> информации,</a:t>
            </a:r>
            <a:r>
              <a:rPr sz="2400" spc="33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87" dirty="0">
                <a:solidFill>
                  <a:srgbClr val="666666"/>
                </a:solidFill>
                <a:latin typeface="Calibri"/>
                <a:cs typeface="Calibri"/>
              </a:rPr>
              <a:t>представленной</a:t>
            </a:r>
            <a:r>
              <a:rPr sz="2400" spc="33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167" dirty="0">
                <a:solidFill>
                  <a:srgbClr val="666666"/>
                </a:solidFill>
                <a:latin typeface="Calibri"/>
                <a:cs typeface="Calibri"/>
              </a:rPr>
              <a:t>в</a:t>
            </a:r>
            <a:r>
              <a:rPr sz="2400" spc="87" dirty="0">
                <a:solidFill>
                  <a:srgbClr val="666666"/>
                </a:solidFill>
                <a:latin typeface="Calibri"/>
                <a:cs typeface="Calibri"/>
              </a:rPr>
              <a:t> различных </a:t>
            </a:r>
            <a:r>
              <a:rPr sz="2400" spc="73" dirty="0">
                <a:solidFill>
                  <a:srgbClr val="666666"/>
                </a:solidFill>
                <a:latin typeface="Calibri"/>
                <a:cs typeface="Calibri"/>
              </a:rPr>
              <a:t>контекстах:</a:t>
            </a:r>
            <a:r>
              <a:rPr sz="2400" spc="24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6666"/>
                </a:solidFill>
                <a:latin typeface="Calibri"/>
                <a:cs typeface="Calibri"/>
              </a:rPr>
              <a:t>личном,</a:t>
            </a:r>
            <a:r>
              <a:rPr sz="2400" spc="213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6666"/>
                </a:solidFill>
                <a:latin typeface="Calibri"/>
                <a:cs typeface="Calibri"/>
              </a:rPr>
              <a:t>научном,</a:t>
            </a:r>
            <a:r>
              <a:rPr sz="2400" spc="267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93" dirty="0">
                <a:solidFill>
                  <a:srgbClr val="666666"/>
                </a:solidFill>
                <a:latin typeface="Calibri"/>
                <a:cs typeface="Calibri"/>
              </a:rPr>
              <a:t>профессиональном,</a:t>
            </a:r>
            <a:r>
              <a:rPr sz="2400" spc="193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60" dirty="0">
                <a:solidFill>
                  <a:srgbClr val="666666"/>
                </a:solidFill>
                <a:latin typeface="Calibri"/>
                <a:cs typeface="Calibri"/>
              </a:rPr>
              <a:t>общественном.</a:t>
            </a:r>
            <a:endParaRPr sz="2400" dirty="0">
              <a:latin typeface="Calibri"/>
              <a:cs typeface="Calibri"/>
            </a:endParaRPr>
          </a:p>
          <a:p>
            <a:pPr marL="16933">
              <a:spcBef>
                <a:spcPts val="1847"/>
              </a:spcBef>
            </a:pPr>
            <a:r>
              <a:rPr sz="2400" b="1" spc="120" dirty="0">
                <a:solidFill>
                  <a:srgbClr val="666666"/>
                </a:solidFill>
                <a:latin typeface="Calibri"/>
                <a:cs typeface="Calibri"/>
              </a:rPr>
              <a:t>При</a:t>
            </a:r>
            <a:r>
              <a:rPr sz="2400" b="1" spc="187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66666"/>
                </a:solidFill>
                <a:latin typeface="Calibri"/>
                <a:cs typeface="Calibri"/>
              </a:rPr>
              <a:t>этом</a:t>
            </a:r>
            <a:r>
              <a:rPr sz="2400" b="1" spc="213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b="1" spc="87" dirty="0">
                <a:solidFill>
                  <a:srgbClr val="666666"/>
                </a:solidFill>
                <a:latin typeface="Calibri"/>
                <a:cs typeface="Calibri"/>
              </a:rPr>
              <a:t>предполагается:</a:t>
            </a:r>
            <a:endParaRPr sz="2400" dirty="0">
              <a:latin typeface="Calibri"/>
              <a:cs typeface="Calibri"/>
            </a:endParaRPr>
          </a:p>
          <a:p>
            <a:pPr marL="626518" indent="-457189">
              <a:spcBef>
                <a:spcPts val="2033"/>
              </a:spcBef>
              <a:buChar char="●"/>
              <a:tabLst>
                <a:tab pos="625671" algn="l"/>
                <a:tab pos="626518" algn="l"/>
              </a:tabLst>
            </a:pPr>
            <a:r>
              <a:rPr sz="2400" spc="93" dirty="0">
                <a:solidFill>
                  <a:srgbClr val="666666"/>
                </a:solidFill>
                <a:latin typeface="Calibri"/>
                <a:cs typeface="Calibri"/>
              </a:rPr>
              <a:t>Активное</a:t>
            </a:r>
            <a:r>
              <a:rPr sz="2400" spc="2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6666"/>
                </a:solidFill>
                <a:latin typeface="Calibri"/>
                <a:cs typeface="Calibri"/>
              </a:rPr>
              <a:t>применение</a:t>
            </a:r>
            <a:r>
              <a:rPr sz="2400" spc="193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80" dirty="0">
                <a:solidFill>
                  <a:srgbClr val="666666"/>
                </a:solidFill>
                <a:latin typeface="Calibri"/>
                <a:cs typeface="Calibri"/>
              </a:rPr>
              <a:t>интерактивных</a:t>
            </a:r>
            <a:r>
              <a:rPr sz="2400" spc="2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80" dirty="0">
                <a:solidFill>
                  <a:srgbClr val="666666"/>
                </a:solidFill>
                <a:latin typeface="Calibri"/>
                <a:cs typeface="Calibri"/>
              </a:rPr>
              <a:t>информационных</a:t>
            </a:r>
            <a:r>
              <a:rPr sz="2400" spc="187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-13" dirty="0">
                <a:solidFill>
                  <a:srgbClr val="666666"/>
                </a:solidFill>
                <a:latin typeface="Calibri"/>
                <a:cs typeface="Calibri"/>
              </a:rPr>
              <a:t>моделей.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550" y="457844"/>
            <a:ext cx="3223260" cy="57109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600" dirty="0" err="1"/>
              <a:t>Пример</a:t>
            </a:r>
            <a:r>
              <a:rPr sz="3600" spc="-53" dirty="0"/>
              <a:t> </a:t>
            </a:r>
            <a:r>
              <a:rPr sz="3600" dirty="0" err="1" smtClean="0"/>
              <a:t>задания</a:t>
            </a:r>
            <a:endParaRPr sz="36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1524" y="1126456"/>
            <a:ext cx="5600954" cy="54938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9512" y="6165305"/>
            <a:ext cx="4536504" cy="31034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900" u="sng" spc="-13" dirty="0">
                <a:solidFill>
                  <a:srgbClr val="1C39A9"/>
                </a:solidFill>
                <a:uFill>
                  <a:solidFill>
                    <a:srgbClr val="1C39A9"/>
                  </a:solidFill>
                </a:uFill>
                <a:latin typeface="Arial"/>
                <a:cs typeface="Arial"/>
                <a:hlinkClick r:id="rId3"/>
              </a:rPr>
              <a:t>https://fioco.ru/примеры-задач-</a:t>
            </a:r>
            <a:r>
              <a:rPr sz="1900" u="sng" spc="-27" dirty="0">
                <a:solidFill>
                  <a:srgbClr val="1C39A9"/>
                </a:solidFill>
                <a:uFill>
                  <a:solidFill>
                    <a:srgbClr val="1C39A9"/>
                  </a:solidFill>
                </a:uFill>
                <a:latin typeface="Arial"/>
                <a:cs typeface="Arial"/>
                <a:hlinkClick r:id="rId3"/>
              </a:rPr>
              <a:t>pisa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" y="25025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Что сделает детей успешными завтра?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29768" y="1307596"/>
            <a:ext cx="5410200" cy="45259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Некоторые из востребованных профессий сегодня не существовали вовсе всего каких-то 5 лет назад.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65% детей, которые завтра пойдут в школу,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будут работать по специальности, о которых мы еще не знаем.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Треть навыков и умений, которые к 2030 году станут необходимыми для большинства профессий, не рассматриваются как критически важные сегодня.</a:t>
            </a:r>
          </a:p>
        </p:txBody>
      </p:sp>
      <p:pic>
        <p:nvPicPr>
          <p:cNvPr id="83972" name="Picture 4" descr="https://million-wallpapers.ru/wallpapers/2/31/483079307482130/reb-nok-smotrit-v-otrazheniem-okne.jpg"/>
          <p:cNvPicPr>
            <a:picLocks noChangeAspect="1" noChangeArrowheads="1"/>
          </p:cNvPicPr>
          <p:nvPr/>
        </p:nvPicPr>
        <p:blipFill>
          <a:blip r:embed="rId3" cstate="print"/>
          <a:srcRect l="47669" b="1873"/>
          <a:stretch>
            <a:fillRect/>
          </a:stretch>
        </p:blipFill>
        <p:spPr bwMode="auto">
          <a:xfrm>
            <a:off x="6135624" y="1836572"/>
            <a:ext cx="2359152" cy="3686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519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551" y="411119"/>
            <a:ext cx="6964045" cy="112509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600" dirty="0"/>
              <a:t>Тема</a:t>
            </a:r>
            <a:r>
              <a:rPr sz="3600" spc="-13" dirty="0"/>
              <a:t> </a:t>
            </a:r>
            <a:r>
              <a:rPr sz="3600" dirty="0"/>
              <a:t>“Вспомогательные</a:t>
            </a:r>
            <a:r>
              <a:rPr sz="3600" spc="20" dirty="0"/>
              <a:t> </a:t>
            </a:r>
            <a:r>
              <a:rPr sz="3600" dirty="0"/>
              <a:t>алгоритмы,</a:t>
            </a:r>
            <a:r>
              <a:rPr sz="3600" spc="27" dirty="0"/>
              <a:t> </a:t>
            </a:r>
            <a:r>
              <a:rPr sz="3600" spc="-13" dirty="0"/>
              <a:t>рекурсии”</a:t>
            </a:r>
            <a:endParaRPr sz="36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820" y="1551077"/>
            <a:ext cx="6009513" cy="44771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59154" y="4144198"/>
            <a:ext cx="3935729" cy="60272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900" spc="160" dirty="0">
                <a:latin typeface="Calibri"/>
                <a:cs typeface="Calibri"/>
              </a:rPr>
              <a:t>В</a:t>
            </a:r>
            <a:r>
              <a:rPr sz="1900" spc="152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традиционной</a:t>
            </a:r>
            <a:r>
              <a:rPr sz="1900" spc="113" dirty="0">
                <a:latin typeface="Calibri"/>
                <a:cs typeface="Calibri"/>
              </a:rPr>
              <a:t> </a:t>
            </a:r>
            <a:r>
              <a:rPr sz="1900" spc="87" dirty="0">
                <a:latin typeface="Calibri"/>
                <a:cs typeface="Calibri"/>
              </a:rPr>
              <a:t>формулировке</a:t>
            </a:r>
            <a:r>
              <a:rPr sz="1900" spc="147" dirty="0">
                <a:latin typeface="Calibri"/>
                <a:cs typeface="Calibri"/>
              </a:rPr>
              <a:t> </a:t>
            </a:r>
            <a:r>
              <a:rPr sz="1900" spc="73" dirty="0">
                <a:latin typeface="Calibri"/>
                <a:cs typeface="Calibri"/>
              </a:rPr>
              <a:t>верный</a:t>
            </a:r>
            <a:r>
              <a:rPr sz="1900" spc="160" dirty="0">
                <a:latin typeface="Calibri"/>
                <a:cs typeface="Calibri"/>
              </a:rPr>
              <a:t> </a:t>
            </a:r>
            <a:r>
              <a:rPr sz="1900" spc="73" dirty="0">
                <a:latin typeface="Calibri"/>
                <a:cs typeface="Calibri"/>
              </a:rPr>
              <a:t>ответ</a:t>
            </a:r>
            <a:r>
              <a:rPr sz="1900" spc="167" dirty="0">
                <a:latin typeface="Calibri"/>
                <a:cs typeface="Calibri"/>
              </a:rPr>
              <a:t> </a:t>
            </a:r>
            <a:r>
              <a:rPr sz="1900" spc="80" dirty="0">
                <a:latin typeface="Calibri"/>
                <a:cs typeface="Calibri"/>
              </a:rPr>
              <a:t>5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2200" y="1844824"/>
            <a:ext cx="2592288" cy="381813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1900" spc="93" dirty="0">
                <a:latin typeface="Calibri"/>
                <a:cs typeface="Calibri"/>
              </a:rPr>
              <a:t>При</a:t>
            </a:r>
            <a:r>
              <a:rPr sz="1900" spc="60" dirty="0">
                <a:latin typeface="Calibri"/>
                <a:cs typeface="Calibri"/>
              </a:rPr>
              <a:t> </a:t>
            </a:r>
            <a:r>
              <a:rPr sz="1900" spc="87" dirty="0">
                <a:latin typeface="Calibri"/>
                <a:cs typeface="Calibri"/>
              </a:rPr>
              <a:t>формулировке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spc="67" dirty="0">
                <a:latin typeface="Calibri"/>
                <a:cs typeface="Calibri"/>
              </a:rPr>
              <a:t>в </a:t>
            </a:r>
            <a:r>
              <a:rPr sz="1900" spc="73" dirty="0">
                <a:latin typeface="Calibri"/>
                <a:cs typeface="Calibri"/>
              </a:rPr>
              <a:t>стиле</a:t>
            </a:r>
            <a:r>
              <a:rPr sz="1900" spc="13" dirty="0">
                <a:latin typeface="Calibri"/>
                <a:cs typeface="Calibri"/>
              </a:rPr>
              <a:t> </a:t>
            </a:r>
            <a:r>
              <a:rPr sz="1900" spc="120" dirty="0">
                <a:latin typeface="Calibri"/>
                <a:cs typeface="Calibri"/>
              </a:rPr>
              <a:t>PISA</a:t>
            </a:r>
            <a:r>
              <a:rPr sz="1900" spc="67" dirty="0">
                <a:latin typeface="Calibri"/>
                <a:cs typeface="Calibri"/>
              </a:rPr>
              <a:t> </a:t>
            </a:r>
            <a:r>
              <a:rPr sz="1900" spc="80" dirty="0">
                <a:latin typeface="Calibri"/>
                <a:cs typeface="Calibri"/>
              </a:rPr>
              <a:t>верный</a:t>
            </a:r>
            <a:r>
              <a:rPr sz="1900" spc="53" dirty="0">
                <a:latin typeface="Calibri"/>
                <a:cs typeface="Calibri"/>
              </a:rPr>
              <a:t> </a:t>
            </a:r>
            <a:r>
              <a:rPr sz="1900" spc="60" dirty="0">
                <a:latin typeface="Calibri"/>
                <a:cs typeface="Calibri"/>
              </a:rPr>
              <a:t>ответ </a:t>
            </a:r>
            <a:r>
              <a:rPr sz="1900" spc="-187" dirty="0">
                <a:latin typeface="Calibri"/>
                <a:cs typeface="Calibri"/>
              </a:rPr>
              <a:t>1,</a:t>
            </a:r>
            <a:r>
              <a:rPr sz="1900" spc="87" dirty="0">
                <a:latin typeface="Calibri"/>
                <a:cs typeface="Calibri"/>
              </a:rPr>
              <a:t> </a:t>
            </a:r>
            <a:r>
              <a:rPr sz="1900" spc="80" dirty="0">
                <a:latin typeface="Calibri"/>
                <a:cs typeface="Calibri"/>
              </a:rPr>
              <a:t>поскольку</a:t>
            </a:r>
            <a:r>
              <a:rPr sz="1900" spc="53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ни</a:t>
            </a:r>
            <a:r>
              <a:rPr sz="1900" spc="100" dirty="0">
                <a:latin typeface="Calibri"/>
                <a:cs typeface="Calibri"/>
              </a:rPr>
              <a:t> </a:t>
            </a:r>
            <a:r>
              <a:rPr sz="1900" spc="60" dirty="0">
                <a:latin typeface="Calibri"/>
                <a:cs typeface="Calibri"/>
              </a:rPr>
              <a:t>одного </a:t>
            </a:r>
            <a:r>
              <a:rPr sz="1900" spc="93" dirty="0">
                <a:latin typeface="Calibri"/>
                <a:cs typeface="Calibri"/>
              </a:rPr>
              <a:t>нового</a:t>
            </a:r>
            <a:r>
              <a:rPr sz="1900" spc="27" dirty="0">
                <a:latin typeface="Calibri"/>
                <a:cs typeface="Calibri"/>
              </a:rPr>
              <a:t> </a:t>
            </a:r>
            <a:r>
              <a:rPr sz="1900" spc="73" dirty="0">
                <a:latin typeface="Calibri"/>
                <a:cs typeface="Calibri"/>
              </a:rPr>
              <a:t>кролика</a:t>
            </a:r>
            <a:r>
              <a:rPr sz="1900" spc="53" dirty="0">
                <a:latin typeface="Calibri"/>
                <a:cs typeface="Calibri"/>
              </a:rPr>
              <a:t> </a:t>
            </a:r>
            <a:r>
              <a:rPr sz="1900" spc="120" dirty="0">
                <a:latin typeface="Calibri"/>
                <a:cs typeface="Calibri"/>
              </a:rPr>
              <a:t>за</a:t>
            </a:r>
            <a:r>
              <a:rPr sz="1900" spc="87" dirty="0">
                <a:latin typeface="Calibri"/>
                <a:cs typeface="Calibri"/>
              </a:rPr>
              <a:t> </a:t>
            </a:r>
            <a:r>
              <a:rPr sz="1900" spc="33" dirty="0">
                <a:latin typeface="Calibri"/>
                <a:cs typeface="Calibri"/>
              </a:rPr>
              <a:t>это </a:t>
            </a:r>
            <a:r>
              <a:rPr sz="1900" spc="80" dirty="0">
                <a:latin typeface="Calibri"/>
                <a:cs typeface="Calibri"/>
              </a:rPr>
              <a:t>время</a:t>
            </a:r>
            <a:r>
              <a:rPr sz="1900" spc="27" dirty="0">
                <a:latin typeface="Calibri"/>
                <a:cs typeface="Calibri"/>
              </a:rPr>
              <a:t> </a:t>
            </a:r>
            <a:r>
              <a:rPr sz="1900" spc="73" dirty="0">
                <a:latin typeface="Calibri"/>
                <a:cs typeface="Calibri"/>
              </a:rPr>
              <a:t>не</a:t>
            </a:r>
            <a:r>
              <a:rPr sz="1900" spc="47" dirty="0">
                <a:latin typeface="Calibri"/>
                <a:cs typeface="Calibri"/>
              </a:rPr>
              <a:t> </a:t>
            </a:r>
            <a:r>
              <a:rPr sz="1900" spc="67" dirty="0">
                <a:latin typeface="Calibri"/>
                <a:cs typeface="Calibri"/>
              </a:rPr>
              <a:t>родится</a:t>
            </a:r>
            <a:r>
              <a:rPr sz="1900" spc="13" dirty="0">
                <a:latin typeface="Calibri"/>
                <a:cs typeface="Calibri"/>
              </a:rPr>
              <a:t> </a:t>
            </a:r>
            <a:r>
              <a:rPr sz="1900" spc="67" dirty="0">
                <a:latin typeface="Calibri"/>
                <a:cs typeface="Calibri"/>
              </a:rPr>
              <a:t>с </a:t>
            </a:r>
            <a:r>
              <a:rPr sz="1900" spc="80" dirty="0">
                <a:latin typeface="Calibri"/>
                <a:cs typeface="Calibri"/>
              </a:rPr>
              <a:t>естественно-</a:t>
            </a:r>
            <a:r>
              <a:rPr sz="1900" spc="-13" dirty="0">
                <a:latin typeface="Calibri"/>
                <a:cs typeface="Calibri"/>
              </a:rPr>
              <a:t>научной </a:t>
            </a:r>
            <a:r>
              <a:rPr sz="1900" spc="67" dirty="0">
                <a:latin typeface="Calibri"/>
                <a:cs typeface="Calibri"/>
              </a:rPr>
              <a:t>точки</a:t>
            </a:r>
            <a:r>
              <a:rPr sz="1900" spc="73" dirty="0">
                <a:latin typeface="Calibri"/>
                <a:cs typeface="Calibri"/>
              </a:rPr>
              <a:t> </a:t>
            </a:r>
            <a:r>
              <a:rPr sz="1900" spc="87" dirty="0">
                <a:latin typeface="Calibri"/>
                <a:cs typeface="Calibri"/>
              </a:rPr>
              <a:t>зрения</a:t>
            </a:r>
            <a:r>
              <a:rPr sz="1900" spc="80" dirty="0">
                <a:latin typeface="Calibri"/>
                <a:cs typeface="Calibri"/>
              </a:rPr>
              <a:t> </a:t>
            </a:r>
            <a:r>
              <a:rPr sz="1900" i="1" spc="-13" dirty="0">
                <a:solidFill>
                  <a:srgbClr val="FF5621"/>
                </a:solidFill>
                <a:latin typeface="Calibri"/>
                <a:cs typeface="Calibri"/>
              </a:rPr>
              <a:t>(кролики начинают</a:t>
            </a:r>
            <a:r>
              <a:rPr sz="1900" i="1" spc="-40" dirty="0">
                <a:solidFill>
                  <a:srgbClr val="FF5621"/>
                </a:solidFill>
                <a:latin typeface="Calibri"/>
                <a:cs typeface="Calibri"/>
              </a:rPr>
              <a:t> </a:t>
            </a:r>
            <a:r>
              <a:rPr sz="1900" i="1" spc="-13" dirty="0">
                <a:solidFill>
                  <a:srgbClr val="FF5621"/>
                </a:solidFill>
                <a:latin typeface="Calibri"/>
                <a:cs typeface="Calibri"/>
              </a:rPr>
              <a:t>размножаться </a:t>
            </a:r>
            <a:r>
              <a:rPr sz="1900" i="1" spc="67" dirty="0">
                <a:solidFill>
                  <a:srgbClr val="FF5621"/>
                </a:solidFill>
                <a:latin typeface="Calibri"/>
                <a:cs typeface="Calibri"/>
              </a:rPr>
              <a:t>примерно</a:t>
            </a:r>
            <a:r>
              <a:rPr sz="1900" i="1" spc="53" dirty="0">
                <a:solidFill>
                  <a:srgbClr val="FF5621"/>
                </a:solidFill>
                <a:latin typeface="Calibri"/>
                <a:cs typeface="Calibri"/>
              </a:rPr>
              <a:t> </a:t>
            </a:r>
            <a:r>
              <a:rPr sz="1900" i="1" spc="140" dirty="0">
                <a:solidFill>
                  <a:srgbClr val="FF5621"/>
                </a:solidFill>
                <a:latin typeface="Calibri"/>
                <a:cs typeface="Calibri"/>
              </a:rPr>
              <a:t>через</a:t>
            </a:r>
            <a:r>
              <a:rPr sz="1900" i="1" spc="73" dirty="0">
                <a:solidFill>
                  <a:srgbClr val="FF5621"/>
                </a:solidFill>
                <a:latin typeface="Calibri"/>
                <a:cs typeface="Calibri"/>
              </a:rPr>
              <a:t> </a:t>
            </a:r>
            <a:r>
              <a:rPr sz="1900" i="1" spc="33" dirty="0">
                <a:solidFill>
                  <a:srgbClr val="FF5621"/>
                </a:solidFill>
                <a:latin typeface="Calibri"/>
                <a:cs typeface="Calibri"/>
              </a:rPr>
              <a:t>год </a:t>
            </a:r>
            <a:r>
              <a:rPr sz="1900" i="1" spc="107" dirty="0">
                <a:solidFill>
                  <a:srgbClr val="FF5621"/>
                </a:solidFill>
                <a:latin typeface="Calibri"/>
                <a:cs typeface="Calibri"/>
              </a:rPr>
              <a:t>после</a:t>
            </a:r>
            <a:r>
              <a:rPr sz="1900" i="1" spc="40" dirty="0">
                <a:solidFill>
                  <a:srgbClr val="FF5621"/>
                </a:solidFill>
                <a:latin typeface="Calibri"/>
                <a:cs typeface="Calibri"/>
              </a:rPr>
              <a:t> </a:t>
            </a:r>
            <a:r>
              <a:rPr sz="1900" i="1" spc="113" dirty="0">
                <a:solidFill>
                  <a:srgbClr val="FF5621"/>
                </a:solidFill>
                <a:latin typeface="Calibri"/>
                <a:cs typeface="Calibri"/>
              </a:rPr>
              <a:t>своего</a:t>
            </a:r>
            <a:r>
              <a:rPr sz="1900" i="1" spc="47" dirty="0">
                <a:solidFill>
                  <a:srgbClr val="FF5621"/>
                </a:solidFill>
                <a:latin typeface="Calibri"/>
                <a:cs typeface="Calibri"/>
              </a:rPr>
              <a:t> </a:t>
            </a:r>
            <a:r>
              <a:rPr sz="1900" i="1" spc="-13" dirty="0">
                <a:solidFill>
                  <a:srgbClr val="FF5621"/>
                </a:solidFill>
                <a:latin typeface="Calibri"/>
                <a:cs typeface="Calibri"/>
              </a:rPr>
              <a:t>рождения)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95804" y="6204239"/>
            <a:ext cx="5092420" cy="3094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900" u="sng" spc="-13" dirty="0">
                <a:solidFill>
                  <a:srgbClr val="1C39A9"/>
                </a:solidFill>
                <a:uFill>
                  <a:solidFill>
                    <a:srgbClr val="1C39A9"/>
                  </a:solidFill>
                </a:uFill>
                <a:latin typeface="Arial"/>
                <a:cs typeface="Arial"/>
                <a:hlinkClick r:id="rId3"/>
              </a:rPr>
              <a:t>https://www.yaklass.ru/p/informatika/9-klass/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551" y="411119"/>
            <a:ext cx="4435475" cy="112509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600" dirty="0"/>
              <a:t>Тема</a:t>
            </a:r>
            <a:r>
              <a:rPr sz="3600" spc="-27" dirty="0"/>
              <a:t> </a:t>
            </a:r>
            <a:r>
              <a:rPr sz="3600" dirty="0"/>
              <a:t>“Электронные</a:t>
            </a:r>
            <a:r>
              <a:rPr sz="3600" spc="13" dirty="0"/>
              <a:t> </a:t>
            </a:r>
            <a:r>
              <a:rPr sz="3600" spc="-13" dirty="0"/>
              <a:t>таблицы”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90551" y="1654218"/>
            <a:ext cx="4077335" cy="512704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3100" b="1" spc="187" dirty="0" err="1">
                <a:solidFill>
                  <a:srgbClr val="666666"/>
                </a:solidFill>
                <a:latin typeface="Calibri"/>
                <a:cs typeface="Calibri"/>
              </a:rPr>
              <a:t>Обычная</a:t>
            </a:r>
            <a:r>
              <a:rPr sz="3100" b="1" spc="8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3100" b="1" spc="113" dirty="0" err="1" smtClean="0">
                <a:solidFill>
                  <a:srgbClr val="666666"/>
                </a:solidFill>
                <a:latin typeface="Calibri"/>
                <a:cs typeface="Calibri"/>
              </a:rPr>
              <a:t>формулировка</a:t>
            </a:r>
            <a:r>
              <a:rPr sz="3100" b="1" spc="113" dirty="0" smtClean="0">
                <a:solidFill>
                  <a:srgbClr val="666666"/>
                </a:solidFill>
                <a:latin typeface="Calibri"/>
                <a:cs typeface="Calibri"/>
              </a:rPr>
              <a:t>:</a:t>
            </a:r>
            <a:r>
              <a:rPr lang="ru-RU" sz="3100" b="1" spc="113" dirty="0" smtClean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spc="140" dirty="0" err="1" smtClean="0">
                <a:solidFill>
                  <a:srgbClr val="666666"/>
                </a:solidFill>
                <a:latin typeface="Calibri"/>
                <a:cs typeface="Calibri"/>
              </a:rPr>
              <a:t>Используя</a:t>
            </a:r>
            <a:r>
              <a:rPr sz="2700" spc="60" dirty="0" smtClean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spc="140" dirty="0">
                <a:solidFill>
                  <a:srgbClr val="666666"/>
                </a:solidFill>
                <a:latin typeface="Calibri"/>
                <a:cs typeface="Calibri"/>
              </a:rPr>
              <a:t>заготовку</a:t>
            </a:r>
            <a:r>
              <a:rPr sz="2700" spc="6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spc="80" dirty="0">
                <a:solidFill>
                  <a:srgbClr val="666666"/>
                </a:solidFill>
                <a:latin typeface="Calibri"/>
                <a:cs typeface="Calibri"/>
              </a:rPr>
              <a:t>электронной </a:t>
            </a:r>
            <a:r>
              <a:rPr sz="2700" dirty="0">
                <a:solidFill>
                  <a:srgbClr val="666666"/>
                </a:solidFill>
                <a:latin typeface="Calibri"/>
                <a:cs typeface="Calibri"/>
              </a:rPr>
              <a:t>таблицы,</a:t>
            </a:r>
            <a:r>
              <a:rPr sz="2700" spc="28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spc="100" dirty="0">
                <a:solidFill>
                  <a:srgbClr val="666666"/>
                </a:solidFill>
                <a:latin typeface="Calibri"/>
                <a:cs typeface="Calibri"/>
              </a:rPr>
              <a:t>постройте</a:t>
            </a:r>
            <a:r>
              <a:rPr sz="2700" spc="287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spc="107" dirty="0">
                <a:solidFill>
                  <a:srgbClr val="666666"/>
                </a:solidFill>
                <a:latin typeface="Calibri"/>
                <a:cs typeface="Calibri"/>
              </a:rPr>
              <a:t>точечную </a:t>
            </a:r>
            <a:r>
              <a:rPr sz="2700" dirty="0">
                <a:solidFill>
                  <a:srgbClr val="666666"/>
                </a:solidFill>
                <a:latin typeface="Calibri"/>
                <a:cs typeface="Calibri"/>
              </a:rPr>
              <a:t>диаграмму</a:t>
            </a:r>
            <a:r>
              <a:rPr sz="2700" spc="167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spc="187" dirty="0">
                <a:solidFill>
                  <a:srgbClr val="666666"/>
                </a:solidFill>
                <a:latin typeface="Calibri"/>
                <a:cs typeface="Calibri"/>
              </a:rPr>
              <a:t>с</a:t>
            </a:r>
            <a:r>
              <a:rPr sz="2700" spc="213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spc="73" dirty="0">
                <a:solidFill>
                  <a:srgbClr val="666666"/>
                </a:solidFill>
                <a:latin typeface="Calibri"/>
                <a:cs typeface="Calibri"/>
              </a:rPr>
              <a:t>гладкими</a:t>
            </a:r>
            <a:r>
              <a:rPr sz="2700" spc="16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spc="73" dirty="0">
                <a:solidFill>
                  <a:srgbClr val="666666"/>
                </a:solidFill>
                <a:latin typeface="Calibri"/>
                <a:cs typeface="Calibri"/>
              </a:rPr>
              <a:t>кривыми</a:t>
            </a:r>
            <a:r>
              <a:rPr sz="2700" spc="187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spc="-67" dirty="0">
                <a:solidFill>
                  <a:srgbClr val="666666"/>
                </a:solidFill>
                <a:latin typeface="Calibri"/>
                <a:cs typeface="Calibri"/>
              </a:rPr>
              <a:t>и </a:t>
            </a:r>
            <a:r>
              <a:rPr sz="2700" dirty="0">
                <a:solidFill>
                  <a:srgbClr val="666666"/>
                </a:solidFill>
                <a:latin typeface="Calibri"/>
                <a:cs typeface="Calibri"/>
              </a:rPr>
              <a:t>маркерами,</a:t>
            </a:r>
            <a:r>
              <a:rPr sz="2700" spc="60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spc="80" dirty="0">
                <a:solidFill>
                  <a:srgbClr val="666666"/>
                </a:solidFill>
                <a:latin typeface="Calibri"/>
                <a:cs typeface="Calibri"/>
              </a:rPr>
              <a:t>определите </a:t>
            </a:r>
            <a:r>
              <a:rPr sz="2700" spc="87" dirty="0">
                <a:solidFill>
                  <a:srgbClr val="666666"/>
                </a:solidFill>
                <a:latin typeface="Calibri"/>
                <a:cs typeface="Calibri"/>
              </a:rPr>
              <a:t>максимальное</a:t>
            </a:r>
            <a:r>
              <a:rPr sz="2700" spc="33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666666"/>
                </a:solidFill>
                <a:latin typeface="Calibri"/>
                <a:cs typeface="Calibri"/>
              </a:rPr>
              <a:t>и</a:t>
            </a:r>
            <a:r>
              <a:rPr sz="2700" spc="73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spc="-13" dirty="0">
                <a:solidFill>
                  <a:srgbClr val="666666"/>
                </a:solidFill>
                <a:latin typeface="Calibri"/>
                <a:cs typeface="Calibri"/>
              </a:rPr>
              <a:t>минимальное </a:t>
            </a:r>
            <a:r>
              <a:rPr sz="2700" spc="120" dirty="0">
                <a:solidFill>
                  <a:srgbClr val="666666"/>
                </a:solidFill>
                <a:latin typeface="Calibri"/>
                <a:cs typeface="Calibri"/>
              </a:rPr>
              <a:t>значение</a:t>
            </a:r>
            <a:r>
              <a:rPr sz="2700" spc="53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spc="200" dirty="0">
                <a:solidFill>
                  <a:srgbClr val="666666"/>
                </a:solidFill>
                <a:latin typeface="Calibri"/>
                <a:cs typeface="Calibri"/>
              </a:rPr>
              <a:t>в</a:t>
            </a:r>
            <a:r>
              <a:rPr sz="2700" spc="93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spc="113" dirty="0">
                <a:solidFill>
                  <a:srgbClr val="666666"/>
                </a:solidFill>
                <a:latin typeface="Calibri"/>
                <a:cs typeface="Calibri"/>
              </a:rPr>
              <a:t>массиве</a:t>
            </a:r>
            <a:r>
              <a:rPr sz="2700" spc="6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spc="47" dirty="0">
                <a:solidFill>
                  <a:srgbClr val="666666"/>
                </a:solidFill>
                <a:latin typeface="Calibri"/>
                <a:cs typeface="Calibri"/>
              </a:rPr>
              <a:t>данных, </a:t>
            </a:r>
            <a:r>
              <a:rPr sz="2700" spc="107" dirty="0">
                <a:solidFill>
                  <a:srgbClr val="666666"/>
                </a:solidFill>
                <a:latin typeface="Calibri"/>
                <a:cs typeface="Calibri"/>
              </a:rPr>
              <a:t>отобразите</a:t>
            </a:r>
            <a:r>
              <a:rPr sz="2700" spc="16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666666"/>
                </a:solidFill>
                <a:latin typeface="Calibri"/>
                <a:cs typeface="Calibri"/>
              </a:rPr>
              <a:t>линию</a:t>
            </a:r>
            <a:r>
              <a:rPr sz="2700" spc="207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spc="-13" dirty="0">
                <a:solidFill>
                  <a:srgbClr val="666666"/>
                </a:solidFill>
                <a:latin typeface="Calibri"/>
                <a:cs typeface="Calibri"/>
              </a:rPr>
              <a:t>тренда.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4008" y="548680"/>
            <a:ext cx="3942715" cy="250042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b="1" spc="133" dirty="0">
                <a:solidFill>
                  <a:srgbClr val="666666"/>
                </a:solidFill>
                <a:latin typeface="Calibri"/>
                <a:cs typeface="Calibri"/>
              </a:rPr>
              <a:t>Формулировка</a:t>
            </a:r>
            <a:r>
              <a:rPr b="1" spc="33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b="1" spc="267" dirty="0">
                <a:solidFill>
                  <a:srgbClr val="666666"/>
                </a:solidFill>
                <a:latin typeface="Calibri"/>
                <a:cs typeface="Calibri"/>
              </a:rPr>
              <a:t>в</a:t>
            </a:r>
            <a:r>
              <a:rPr b="1" spc="10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b="1" spc="120" dirty="0" err="1" smtClean="0">
                <a:solidFill>
                  <a:srgbClr val="666666"/>
                </a:solidFill>
                <a:latin typeface="Calibri"/>
                <a:cs typeface="Calibri"/>
              </a:rPr>
              <a:t>стиле</a:t>
            </a:r>
            <a:r>
              <a:rPr lang="ru-RU" b="1" spc="120" dirty="0" smtClean="0">
                <a:solidFill>
                  <a:srgbClr val="666666"/>
                </a:solidFill>
                <a:latin typeface="Calibri"/>
                <a:cs typeface="Calibri"/>
              </a:rPr>
              <a:t> естественно-научной грамотности</a:t>
            </a:r>
            <a:r>
              <a:rPr lang="en-US" b="1" spc="120" dirty="0" smtClean="0">
                <a:solidFill>
                  <a:srgbClr val="666666"/>
                </a:solidFill>
                <a:latin typeface="Calibri"/>
                <a:cs typeface="Calibri"/>
              </a:rPr>
              <a:t>:</a:t>
            </a:r>
            <a:endParaRPr dirty="0">
              <a:latin typeface="Calibri"/>
              <a:cs typeface="Calibri"/>
            </a:endParaRPr>
          </a:p>
          <a:p>
            <a:pPr marL="16933" marR="6773">
              <a:lnSpc>
                <a:spcPct val="114999"/>
              </a:lnSpc>
              <a:spcBef>
                <a:spcPts val="1660"/>
              </a:spcBef>
            </a:pPr>
            <a:r>
              <a:rPr sz="2700" spc="100" dirty="0">
                <a:solidFill>
                  <a:srgbClr val="666666"/>
                </a:solidFill>
                <a:latin typeface="Calibri"/>
                <a:cs typeface="Calibri"/>
              </a:rPr>
              <a:t>Сотрудник</a:t>
            </a:r>
            <a:r>
              <a:rPr sz="2700" spc="27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spc="73" dirty="0">
                <a:solidFill>
                  <a:srgbClr val="666666"/>
                </a:solidFill>
                <a:latin typeface="Calibri"/>
                <a:cs typeface="Calibri"/>
              </a:rPr>
              <a:t>метеостанции</a:t>
            </a:r>
            <a:r>
              <a:rPr sz="2700" spc="6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spc="313" dirty="0">
                <a:solidFill>
                  <a:srgbClr val="666666"/>
                </a:solidFill>
                <a:latin typeface="Calibri"/>
                <a:cs typeface="Calibri"/>
              </a:rPr>
              <a:t>СО</a:t>
            </a:r>
            <a:r>
              <a:rPr sz="2700" spc="87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spc="180" dirty="0">
                <a:solidFill>
                  <a:srgbClr val="666666"/>
                </a:solidFill>
                <a:latin typeface="Calibri"/>
                <a:cs typeface="Calibri"/>
              </a:rPr>
              <a:t>РАН </a:t>
            </a:r>
            <a:r>
              <a:rPr sz="2700" spc="67" dirty="0">
                <a:solidFill>
                  <a:srgbClr val="666666"/>
                </a:solidFill>
                <a:latin typeface="Calibri"/>
                <a:cs typeface="Calibri"/>
              </a:rPr>
              <a:t>каждый</a:t>
            </a:r>
            <a:r>
              <a:rPr sz="2700" spc="47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spc="80" dirty="0">
                <a:solidFill>
                  <a:srgbClr val="666666"/>
                </a:solidFill>
                <a:latin typeface="Calibri"/>
                <a:cs typeface="Calibri"/>
              </a:rPr>
              <a:t>день </a:t>
            </a:r>
            <a:r>
              <a:rPr sz="2700" spc="187" dirty="0">
                <a:solidFill>
                  <a:srgbClr val="666666"/>
                </a:solidFill>
                <a:latin typeface="Calibri"/>
                <a:cs typeface="Calibri"/>
              </a:rPr>
              <a:t>в</a:t>
            </a:r>
            <a:r>
              <a:rPr sz="2700" spc="87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spc="67" dirty="0">
                <a:solidFill>
                  <a:srgbClr val="666666"/>
                </a:solidFill>
                <a:latin typeface="Calibri"/>
                <a:cs typeface="Calibri"/>
              </a:rPr>
              <a:t>таблице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4008" y="3034413"/>
            <a:ext cx="4499992" cy="38396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14999"/>
              </a:lnSpc>
              <a:spcBef>
                <a:spcPts val="133"/>
              </a:spcBef>
            </a:pPr>
            <a:r>
              <a:rPr sz="2700" spc="147" dirty="0">
                <a:solidFill>
                  <a:srgbClr val="666666"/>
                </a:solidFill>
                <a:latin typeface="Calibri"/>
                <a:cs typeface="Calibri"/>
              </a:rPr>
              <a:t>фиксировал</a:t>
            </a:r>
            <a:r>
              <a:rPr sz="2700" spc="47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spc="100" dirty="0">
                <a:solidFill>
                  <a:srgbClr val="666666"/>
                </a:solidFill>
                <a:latin typeface="Calibri"/>
                <a:cs typeface="Calibri"/>
              </a:rPr>
              <a:t>дневную</a:t>
            </a:r>
            <a:r>
              <a:rPr sz="2700" spc="53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spc="67" dirty="0">
                <a:solidFill>
                  <a:srgbClr val="666666"/>
                </a:solidFill>
                <a:latin typeface="Calibri"/>
                <a:cs typeface="Calibri"/>
              </a:rPr>
              <a:t>температуру </a:t>
            </a:r>
            <a:r>
              <a:rPr sz="2700" spc="133" dirty="0">
                <a:solidFill>
                  <a:srgbClr val="666666"/>
                </a:solidFill>
                <a:latin typeface="Calibri"/>
                <a:cs typeface="Calibri"/>
              </a:rPr>
              <a:t>воздуха</a:t>
            </a:r>
            <a:r>
              <a:rPr sz="2700" spc="113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spc="187" dirty="0">
                <a:solidFill>
                  <a:srgbClr val="666666"/>
                </a:solidFill>
                <a:latin typeface="Calibri"/>
                <a:cs typeface="Calibri"/>
              </a:rPr>
              <a:t>в</a:t>
            </a:r>
            <a:r>
              <a:rPr sz="2700" spc="193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666666"/>
                </a:solidFill>
                <a:latin typeface="Calibri"/>
                <a:cs typeface="Calibri"/>
              </a:rPr>
              <a:t>июне</a:t>
            </a:r>
            <a:r>
              <a:rPr sz="2700" i="1" dirty="0">
                <a:solidFill>
                  <a:srgbClr val="666666"/>
                </a:solidFill>
                <a:latin typeface="Calibri"/>
                <a:cs typeface="Calibri"/>
              </a:rPr>
              <a:t>.</a:t>
            </a:r>
            <a:r>
              <a:rPr sz="2700" i="1" spc="173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spc="113" dirty="0">
                <a:solidFill>
                  <a:srgbClr val="666666"/>
                </a:solidFill>
                <a:latin typeface="Calibri"/>
                <a:cs typeface="Calibri"/>
              </a:rPr>
              <a:t>Построив </a:t>
            </a:r>
            <a:r>
              <a:rPr sz="2700" dirty="0">
                <a:solidFill>
                  <a:srgbClr val="666666"/>
                </a:solidFill>
                <a:latin typeface="Calibri"/>
                <a:cs typeface="Calibri"/>
              </a:rPr>
              <a:t>диаграмму,</a:t>
            </a:r>
            <a:r>
              <a:rPr sz="2700" spc="20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spc="67" dirty="0">
                <a:solidFill>
                  <a:srgbClr val="666666"/>
                </a:solidFill>
                <a:latin typeface="Calibri"/>
                <a:cs typeface="Calibri"/>
              </a:rPr>
              <a:t>найдите</a:t>
            </a:r>
            <a:r>
              <a:rPr sz="2700" spc="2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spc="100" dirty="0">
                <a:solidFill>
                  <a:srgbClr val="666666"/>
                </a:solidFill>
                <a:latin typeface="Calibri"/>
                <a:cs typeface="Calibri"/>
              </a:rPr>
              <a:t>ошибку</a:t>
            </a:r>
            <a:r>
              <a:rPr sz="2700" spc="2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spc="120" dirty="0">
                <a:solidFill>
                  <a:srgbClr val="666666"/>
                </a:solidFill>
                <a:latin typeface="Calibri"/>
                <a:cs typeface="Calibri"/>
              </a:rPr>
              <a:t>в </a:t>
            </a:r>
            <a:r>
              <a:rPr sz="2700" spc="67" dirty="0">
                <a:solidFill>
                  <a:srgbClr val="666666"/>
                </a:solidFill>
                <a:latin typeface="Calibri"/>
                <a:cs typeface="Calibri"/>
              </a:rPr>
              <a:t>таблице,</a:t>
            </a:r>
            <a:r>
              <a:rPr sz="2700" spc="33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spc="93" dirty="0">
                <a:solidFill>
                  <a:srgbClr val="666666"/>
                </a:solidFill>
                <a:latin typeface="Calibri"/>
                <a:cs typeface="Calibri"/>
              </a:rPr>
              <a:t>определите </a:t>
            </a:r>
            <a:r>
              <a:rPr sz="2700" spc="80" dirty="0">
                <a:solidFill>
                  <a:srgbClr val="666666"/>
                </a:solidFill>
                <a:latin typeface="Calibri"/>
                <a:cs typeface="Calibri"/>
              </a:rPr>
              <a:t>максимальную</a:t>
            </a:r>
            <a:r>
              <a:rPr sz="2700" spc="7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spc="80" dirty="0">
                <a:solidFill>
                  <a:srgbClr val="666666"/>
                </a:solidFill>
                <a:latin typeface="Calibri"/>
                <a:cs typeface="Calibri"/>
              </a:rPr>
              <a:t>дневную температуру</a:t>
            </a:r>
            <a:r>
              <a:rPr sz="2700" spc="33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666666"/>
                </a:solidFill>
                <a:latin typeface="Calibri"/>
                <a:cs typeface="Calibri"/>
              </a:rPr>
              <a:t>и</a:t>
            </a:r>
            <a:r>
              <a:rPr sz="2700" spc="107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spc="80" dirty="0">
                <a:solidFill>
                  <a:srgbClr val="666666"/>
                </a:solidFill>
                <a:latin typeface="Calibri"/>
                <a:cs typeface="Calibri"/>
              </a:rPr>
              <a:t>тренд</a:t>
            </a:r>
            <a:r>
              <a:rPr sz="2700" spc="87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spc="133" dirty="0">
                <a:solidFill>
                  <a:srgbClr val="666666"/>
                </a:solidFill>
                <a:latin typeface="Calibri"/>
                <a:cs typeface="Calibri"/>
              </a:rPr>
              <a:t>ее</a:t>
            </a:r>
            <a:r>
              <a:rPr sz="2700" spc="667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spc="87" dirty="0">
                <a:solidFill>
                  <a:srgbClr val="666666"/>
                </a:solidFill>
                <a:latin typeface="Calibri"/>
                <a:cs typeface="Calibri"/>
              </a:rPr>
              <a:t>изменения</a:t>
            </a:r>
            <a:r>
              <a:rPr sz="2700" spc="47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spc="200" dirty="0">
                <a:solidFill>
                  <a:srgbClr val="666666"/>
                </a:solidFill>
                <a:latin typeface="Calibri"/>
                <a:cs typeface="Calibri"/>
              </a:rPr>
              <a:t>в</a:t>
            </a:r>
            <a:r>
              <a:rPr sz="2700" spc="107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700" spc="-13" dirty="0">
                <a:solidFill>
                  <a:srgbClr val="666666"/>
                </a:solidFill>
                <a:latin typeface="Calibri"/>
                <a:cs typeface="Calibri"/>
              </a:rPr>
              <a:t>июне.</a:t>
            </a:r>
            <a:endParaRPr sz="2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551" y="411119"/>
            <a:ext cx="4435475" cy="112509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600" dirty="0"/>
              <a:t>Тема</a:t>
            </a:r>
            <a:r>
              <a:rPr sz="3600" spc="-27" dirty="0"/>
              <a:t> </a:t>
            </a:r>
            <a:r>
              <a:rPr sz="3600" dirty="0"/>
              <a:t>“Электронные</a:t>
            </a:r>
            <a:r>
              <a:rPr sz="3600" spc="13" dirty="0"/>
              <a:t> </a:t>
            </a:r>
            <a:r>
              <a:rPr sz="3600" spc="-13" dirty="0"/>
              <a:t>таблицы”</a:t>
            </a:r>
            <a:endParaRPr sz="36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3926" y="1560067"/>
            <a:ext cx="4105275" cy="309306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1" y="1571617"/>
            <a:ext cx="4105275" cy="315352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95536" y="4797152"/>
            <a:ext cx="3240360" cy="177142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816166">
              <a:spcBef>
                <a:spcPts val="133"/>
              </a:spcBef>
            </a:pPr>
            <a:r>
              <a:rPr sz="1900" dirty="0">
                <a:latin typeface="Calibri"/>
                <a:cs typeface="Calibri"/>
              </a:rPr>
              <a:t>Максимальное</a:t>
            </a:r>
            <a:r>
              <a:rPr sz="1900" spc="200" dirty="0">
                <a:latin typeface="Calibri"/>
                <a:cs typeface="Calibri"/>
              </a:rPr>
              <a:t> </a:t>
            </a:r>
            <a:r>
              <a:rPr sz="1900" spc="87" dirty="0">
                <a:latin typeface="Calibri"/>
                <a:cs typeface="Calibri"/>
              </a:rPr>
              <a:t>значение</a:t>
            </a:r>
            <a:r>
              <a:rPr sz="1900" spc="272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=</a:t>
            </a:r>
            <a:r>
              <a:rPr sz="1900" spc="300" dirty="0">
                <a:latin typeface="Calibri"/>
                <a:cs typeface="Calibri"/>
              </a:rPr>
              <a:t> </a:t>
            </a:r>
            <a:r>
              <a:rPr sz="1900" spc="47" dirty="0">
                <a:latin typeface="Calibri"/>
                <a:cs typeface="Calibri"/>
              </a:rPr>
              <a:t>30. </a:t>
            </a:r>
            <a:r>
              <a:rPr sz="1900" dirty="0">
                <a:latin typeface="Calibri"/>
                <a:cs typeface="Calibri"/>
              </a:rPr>
              <a:t>Минимальное</a:t>
            </a:r>
            <a:r>
              <a:rPr sz="1900" spc="120" dirty="0">
                <a:latin typeface="Calibri"/>
                <a:cs typeface="Calibri"/>
              </a:rPr>
              <a:t> </a:t>
            </a:r>
            <a:r>
              <a:rPr sz="1900" spc="87" dirty="0">
                <a:latin typeface="Calibri"/>
                <a:cs typeface="Calibri"/>
              </a:rPr>
              <a:t>значение</a:t>
            </a:r>
            <a:r>
              <a:rPr sz="1900" spc="18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=</a:t>
            </a:r>
            <a:r>
              <a:rPr sz="1900" spc="207" dirty="0">
                <a:latin typeface="Calibri"/>
                <a:cs typeface="Calibri"/>
              </a:rPr>
              <a:t> </a:t>
            </a:r>
            <a:r>
              <a:rPr sz="1900" spc="-33" dirty="0">
                <a:latin typeface="Calibri"/>
                <a:cs typeface="Calibri"/>
              </a:rPr>
              <a:t>2.</a:t>
            </a:r>
            <a:endParaRPr sz="1900" dirty="0">
              <a:latin typeface="Calibri"/>
              <a:cs typeface="Calibri"/>
            </a:endParaRPr>
          </a:p>
          <a:p>
            <a:pPr marL="16933">
              <a:spcBef>
                <a:spcPts val="7"/>
              </a:spcBef>
            </a:pPr>
            <a:r>
              <a:rPr sz="1900" spc="73" dirty="0">
                <a:latin typeface="Calibri"/>
                <a:cs typeface="Calibri"/>
              </a:rPr>
              <a:t>Линия</a:t>
            </a:r>
            <a:r>
              <a:rPr sz="1900" spc="173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тренда</a:t>
            </a:r>
            <a:r>
              <a:rPr sz="1900" spc="180" dirty="0">
                <a:latin typeface="Calibri"/>
                <a:cs typeface="Calibri"/>
              </a:rPr>
              <a:t> </a:t>
            </a:r>
            <a:r>
              <a:rPr sz="1900" spc="67" dirty="0">
                <a:latin typeface="Calibri"/>
                <a:cs typeface="Calibri"/>
              </a:rPr>
              <a:t>построена,</a:t>
            </a:r>
            <a:r>
              <a:rPr sz="1900" spc="160" dirty="0">
                <a:latin typeface="Calibri"/>
                <a:cs typeface="Calibri"/>
              </a:rPr>
              <a:t> </a:t>
            </a:r>
            <a:r>
              <a:rPr sz="1900" spc="67" dirty="0">
                <a:latin typeface="Calibri"/>
                <a:cs typeface="Calibri"/>
              </a:rPr>
              <a:t>возрастает.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16016" y="4581128"/>
            <a:ext cx="4427984" cy="242820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1900" spc="87" dirty="0">
                <a:latin typeface="Calibri"/>
                <a:cs typeface="Calibri"/>
              </a:rPr>
              <a:t>Действия</a:t>
            </a:r>
            <a:r>
              <a:rPr sz="1900" spc="53" dirty="0">
                <a:latin typeface="Calibri"/>
                <a:cs typeface="Calibri"/>
              </a:rPr>
              <a:t> </a:t>
            </a:r>
            <a:r>
              <a:rPr sz="1900" spc="67" dirty="0">
                <a:latin typeface="Calibri"/>
                <a:cs typeface="Calibri"/>
              </a:rPr>
              <a:t>происходят</a:t>
            </a:r>
            <a:r>
              <a:rPr sz="1900" spc="53" dirty="0">
                <a:latin typeface="Calibri"/>
                <a:cs typeface="Calibri"/>
              </a:rPr>
              <a:t> </a:t>
            </a:r>
            <a:r>
              <a:rPr sz="1900" spc="133" dirty="0">
                <a:latin typeface="Calibri"/>
                <a:cs typeface="Calibri"/>
              </a:rPr>
              <a:t>в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80" dirty="0">
                <a:latin typeface="Calibri"/>
                <a:cs typeface="Calibri"/>
              </a:rPr>
              <a:t>Сибири</a:t>
            </a:r>
            <a:r>
              <a:rPr sz="1900" spc="60" dirty="0">
                <a:latin typeface="Calibri"/>
                <a:cs typeface="Calibri"/>
              </a:rPr>
              <a:t> </a:t>
            </a:r>
            <a:r>
              <a:rPr sz="1900" spc="120" dirty="0">
                <a:latin typeface="Calibri"/>
                <a:cs typeface="Calibri"/>
              </a:rPr>
              <a:t>(СО</a:t>
            </a:r>
            <a:r>
              <a:rPr sz="1900" spc="87" dirty="0">
                <a:latin typeface="Calibri"/>
                <a:cs typeface="Calibri"/>
              </a:rPr>
              <a:t> </a:t>
            </a:r>
            <a:r>
              <a:rPr sz="1900" spc="-13" dirty="0">
                <a:latin typeface="Calibri"/>
                <a:cs typeface="Calibri"/>
              </a:rPr>
              <a:t>РАН). </a:t>
            </a:r>
            <a:r>
              <a:rPr sz="1900" dirty="0">
                <a:latin typeface="Calibri"/>
                <a:cs typeface="Calibri"/>
              </a:rPr>
              <a:t>Макс.</a:t>
            </a:r>
            <a:r>
              <a:rPr sz="1900" spc="247" dirty="0">
                <a:latin typeface="Calibri"/>
                <a:cs typeface="Calibri"/>
              </a:rPr>
              <a:t> </a:t>
            </a:r>
            <a:r>
              <a:rPr sz="1900" spc="73" dirty="0">
                <a:latin typeface="Calibri"/>
                <a:cs typeface="Calibri"/>
              </a:rPr>
              <a:t>дневная</a:t>
            </a:r>
            <a:r>
              <a:rPr sz="1900" spc="233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температура</a:t>
            </a:r>
            <a:r>
              <a:rPr sz="1900" spc="253" dirty="0">
                <a:latin typeface="Calibri"/>
                <a:cs typeface="Calibri"/>
              </a:rPr>
              <a:t> </a:t>
            </a:r>
            <a:r>
              <a:rPr sz="1900" spc="133" dirty="0">
                <a:latin typeface="Calibri"/>
                <a:cs typeface="Calibri"/>
              </a:rPr>
              <a:t>в</a:t>
            </a:r>
            <a:r>
              <a:rPr sz="1900" spc="30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июне</a:t>
            </a:r>
            <a:r>
              <a:rPr sz="1900" spc="253" dirty="0">
                <a:latin typeface="Calibri"/>
                <a:cs typeface="Calibri"/>
              </a:rPr>
              <a:t> </a:t>
            </a:r>
            <a:r>
              <a:rPr sz="1900" spc="-13" dirty="0">
                <a:latin typeface="Calibri"/>
                <a:cs typeface="Calibri"/>
              </a:rPr>
              <a:t>может </a:t>
            </a:r>
            <a:r>
              <a:rPr sz="1900" spc="67" dirty="0">
                <a:latin typeface="Calibri"/>
                <a:cs typeface="Calibri"/>
              </a:rPr>
              <a:t>достигать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80" dirty="0">
                <a:latin typeface="Calibri"/>
                <a:cs typeface="Calibri"/>
              </a:rPr>
              <a:t>30,</a:t>
            </a:r>
            <a:r>
              <a:rPr sz="1900" spc="73" dirty="0">
                <a:latin typeface="Calibri"/>
                <a:cs typeface="Calibri"/>
              </a:rPr>
              <a:t> </a:t>
            </a:r>
            <a:r>
              <a:rPr sz="1900" spc="87" dirty="0">
                <a:latin typeface="Calibri"/>
                <a:cs typeface="Calibri"/>
              </a:rPr>
              <a:t>как</a:t>
            </a:r>
            <a:r>
              <a:rPr sz="1900" spc="73" dirty="0">
                <a:latin typeface="Calibri"/>
                <a:cs typeface="Calibri"/>
              </a:rPr>
              <a:t> </a:t>
            </a:r>
            <a:r>
              <a:rPr sz="1900" spc="93" dirty="0">
                <a:latin typeface="Calibri"/>
                <a:cs typeface="Calibri"/>
              </a:rPr>
              <a:t>показывает</a:t>
            </a:r>
            <a:r>
              <a:rPr sz="1900" spc="53" dirty="0">
                <a:latin typeface="Calibri"/>
                <a:cs typeface="Calibri"/>
              </a:rPr>
              <a:t> </a:t>
            </a:r>
            <a:r>
              <a:rPr sz="1900" spc="-13" dirty="0">
                <a:latin typeface="Calibri"/>
                <a:cs typeface="Calibri"/>
              </a:rPr>
              <a:t>статистика. </a:t>
            </a:r>
            <a:r>
              <a:rPr sz="1900" spc="80" dirty="0">
                <a:solidFill>
                  <a:srgbClr val="FF5621"/>
                </a:solidFill>
                <a:latin typeface="Calibri"/>
                <a:cs typeface="Calibri"/>
              </a:rPr>
              <a:t>Данные</a:t>
            </a:r>
            <a:r>
              <a:rPr sz="1900" spc="20" dirty="0">
                <a:solidFill>
                  <a:srgbClr val="FF5621"/>
                </a:solidFill>
                <a:latin typeface="Calibri"/>
                <a:cs typeface="Calibri"/>
              </a:rPr>
              <a:t> </a:t>
            </a:r>
            <a:r>
              <a:rPr sz="1900" spc="140" dirty="0">
                <a:solidFill>
                  <a:srgbClr val="FF5621"/>
                </a:solidFill>
                <a:latin typeface="Calibri"/>
                <a:cs typeface="Calibri"/>
              </a:rPr>
              <a:t>в</a:t>
            </a:r>
            <a:r>
              <a:rPr sz="1900" spc="80" dirty="0">
                <a:solidFill>
                  <a:srgbClr val="FF5621"/>
                </a:solidFill>
                <a:latin typeface="Calibri"/>
                <a:cs typeface="Calibri"/>
              </a:rPr>
              <a:t> </a:t>
            </a:r>
            <a:r>
              <a:rPr sz="1900" spc="147" dirty="0">
                <a:solidFill>
                  <a:srgbClr val="FF5621"/>
                </a:solidFill>
                <a:latin typeface="Calibri"/>
                <a:cs typeface="Calibri"/>
              </a:rPr>
              <a:t>2</a:t>
            </a:r>
            <a:r>
              <a:rPr sz="1900" spc="80" dirty="0">
                <a:solidFill>
                  <a:srgbClr val="FF5621"/>
                </a:solidFill>
                <a:latin typeface="Calibri"/>
                <a:cs typeface="Calibri"/>
              </a:rPr>
              <a:t> градуса</a:t>
            </a:r>
            <a:r>
              <a:rPr sz="1900" spc="40" dirty="0">
                <a:solidFill>
                  <a:srgbClr val="FF5621"/>
                </a:solidFill>
                <a:latin typeface="Calibri"/>
                <a:cs typeface="Calibri"/>
              </a:rPr>
              <a:t> </a:t>
            </a:r>
            <a:r>
              <a:rPr sz="1900" spc="107" dirty="0">
                <a:solidFill>
                  <a:srgbClr val="FF5621"/>
                </a:solidFill>
                <a:latin typeface="Calibri"/>
                <a:cs typeface="Calibri"/>
              </a:rPr>
              <a:t>скорее</a:t>
            </a:r>
            <a:r>
              <a:rPr sz="1900" spc="40" dirty="0">
                <a:solidFill>
                  <a:srgbClr val="FF5621"/>
                </a:solidFill>
                <a:latin typeface="Calibri"/>
                <a:cs typeface="Calibri"/>
              </a:rPr>
              <a:t> </a:t>
            </a:r>
            <a:r>
              <a:rPr sz="1900" spc="127" dirty="0">
                <a:solidFill>
                  <a:srgbClr val="FF5621"/>
                </a:solidFill>
                <a:latin typeface="Calibri"/>
                <a:cs typeface="Calibri"/>
              </a:rPr>
              <a:t>всего</a:t>
            </a:r>
            <a:r>
              <a:rPr sz="1900" spc="60" dirty="0">
                <a:solidFill>
                  <a:srgbClr val="FF5621"/>
                </a:solidFill>
                <a:latin typeface="Calibri"/>
                <a:cs typeface="Calibri"/>
              </a:rPr>
              <a:t> </a:t>
            </a:r>
            <a:r>
              <a:rPr sz="1900" spc="47" dirty="0">
                <a:solidFill>
                  <a:srgbClr val="FF5621"/>
                </a:solidFill>
                <a:latin typeface="Calibri"/>
                <a:cs typeface="Calibri"/>
              </a:rPr>
              <a:t>ошибочны. </a:t>
            </a:r>
            <a:r>
              <a:rPr sz="1900" spc="80" dirty="0">
                <a:latin typeface="Calibri"/>
                <a:cs typeface="Calibri"/>
              </a:rPr>
              <a:t>Линия</a:t>
            </a:r>
            <a:r>
              <a:rPr sz="1900" spc="10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тренда</a:t>
            </a:r>
            <a:r>
              <a:rPr sz="1900" spc="113" dirty="0">
                <a:latin typeface="Calibri"/>
                <a:cs typeface="Calibri"/>
              </a:rPr>
              <a:t> </a:t>
            </a:r>
            <a:r>
              <a:rPr sz="1900" spc="80" dirty="0">
                <a:latin typeface="Calibri"/>
                <a:cs typeface="Calibri"/>
              </a:rPr>
              <a:t>говорит</a:t>
            </a:r>
            <a:r>
              <a:rPr sz="1900" spc="100" dirty="0">
                <a:latin typeface="Calibri"/>
                <a:cs typeface="Calibri"/>
              </a:rPr>
              <a:t> </a:t>
            </a:r>
            <a:r>
              <a:rPr sz="1900" spc="73" dirty="0">
                <a:latin typeface="Calibri"/>
                <a:cs typeface="Calibri"/>
              </a:rPr>
              <a:t>об</a:t>
            </a:r>
            <a:r>
              <a:rPr sz="1900" spc="160" dirty="0">
                <a:latin typeface="Calibri"/>
                <a:cs typeface="Calibri"/>
              </a:rPr>
              <a:t> </a:t>
            </a:r>
            <a:r>
              <a:rPr sz="1900" spc="73" dirty="0">
                <a:latin typeface="Calibri"/>
                <a:cs typeface="Calibri"/>
              </a:rPr>
              <a:t>общей</a:t>
            </a:r>
            <a:r>
              <a:rPr sz="1900" spc="107" dirty="0">
                <a:latin typeface="Calibri"/>
                <a:cs typeface="Calibri"/>
              </a:rPr>
              <a:t> </a:t>
            </a:r>
            <a:r>
              <a:rPr sz="1900" spc="-13" dirty="0">
                <a:latin typeface="Calibri"/>
                <a:cs typeface="Calibri"/>
              </a:rPr>
              <a:t>тенденции </a:t>
            </a:r>
            <a:r>
              <a:rPr sz="1900" spc="73" dirty="0">
                <a:latin typeface="Calibri"/>
                <a:cs typeface="Calibri"/>
              </a:rPr>
              <a:t>роста</a:t>
            </a:r>
            <a:r>
              <a:rPr sz="1900" spc="18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температуры</a:t>
            </a:r>
            <a:r>
              <a:rPr sz="1900" spc="193" dirty="0">
                <a:latin typeface="Calibri"/>
                <a:cs typeface="Calibri"/>
              </a:rPr>
              <a:t> </a:t>
            </a:r>
            <a:r>
              <a:rPr sz="1900" spc="93" dirty="0">
                <a:latin typeface="Calibri"/>
                <a:cs typeface="Calibri"/>
              </a:rPr>
              <a:t>воздуха</a:t>
            </a:r>
            <a:r>
              <a:rPr sz="1900" spc="220" dirty="0">
                <a:latin typeface="Calibri"/>
                <a:cs typeface="Calibri"/>
              </a:rPr>
              <a:t> </a:t>
            </a:r>
            <a:r>
              <a:rPr sz="1900" spc="133" dirty="0">
                <a:latin typeface="Calibri"/>
                <a:cs typeface="Calibri"/>
              </a:rPr>
              <a:t>в</a:t>
            </a:r>
            <a:r>
              <a:rPr sz="1900" spc="247" dirty="0">
                <a:latin typeface="Calibri"/>
                <a:cs typeface="Calibri"/>
              </a:rPr>
              <a:t> </a:t>
            </a:r>
            <a:r>
              <a:rPr sz="1900" spc="-27" dirty="0">
                <a:latin typeface="Calibri"/>
                <a:cs typeface="Calibri"/>
              </a:rPr>
              <a:t>июне.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973666"/>
            <a:ext cx="34708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 по естественно-научной</a:t>
            </a:r>
          </a:p>
          <a:p>
            <a:pPr algn="ctr"/>
            <a:r>
              <a:rPr lang="ru-RU" dirty="0" smtClean="0"/>
              <a:t>грамотности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551" y="411119"/>
            <a:ext cx="3963035" cy="112509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600" dirty="0"/>
              <a:t>Тема</a:t>
            </a:r>
            <a:r>
              <a:rPr sz="3600" spc="-20" dirty="0"/>
              <a:t> </a:t>
            </a:r>
            <a:r>
              <a:rPr sz="3600" dirty="0"/>
              <a:t>“Обработка </a:t>
            </a:r>
            <a:r>
              <a:rPr sz="3600" spc="-13" dirty="0"/>
              <a:t>массива”</a:t>
            </a:r>
            <a:endParaRPr sz="3600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251520" y="1484784"/>
            <a:ext cx="3677393" cy="4610849"/>
          </a:xfrm>
          <a:prstGeom prst="rect">
            <a:avLst/>
          </a:prstGeom>
        </p:spPr>
        <p:txBody>
          <a:bodyPr vert="horz" wrap="square" lIns="0" tIns="291246" rIns="0" bIns="0" rtlCol="0">
            <a:spAutoFit/>
          </a:bodyPr>
          <a:lstStyle/>
          <a:p>
            <a:pPr marL="16933">
              <a:spcBef>
                <a:spcPts val="2293"/>
              </a:spcBef>
              <a:buNone/>
            </a:pPr>
            <a:r>
              <a:rPr sz="2400" spc="187" dirty="0"/>
              <a:t>Обычная</a:t>
            </a:r>
            <a:r>
              <a:rPr sz="2400" spc="80" dirty="0"/>
              <a:t> </a:t>
            </a:r>
            <a:r>
              <a:rPr sz="2400" spc="113" dirty="0"/>
              <a:t>формулировка:</a:t>
            </a:r>
          </a:p>
          <a:p>
            <a:pPr marL="16933" marR="6773">
              <a:lnSpc>
                <a:spcPct val="114999"/>
              </a:lnSpc>
              <a:spcBef>
                <a:spcPts val="1613"/>
              </a:spcBef>
            </a:pPr>
            <a:r>
              <a:rPr sz="2400" b="0" spc="93" dirty="0"/>
              <a:t>Найдите</a:t>
            </a:r>
            <a:r>
              <a:rPr sz="2400" b="0" spc="80" dirty="0"/>
              <a:t> </a:t>
            </a:r>
            <a:r>
              <a:rPr sz="2400" b="0" spc="107" dirty="0"/>
              <a:t>индекс </a:t>
            </a:r>
            <a:r>
              <a:rPr sz="2400" b="0" spc="80" dirty="0"/>
              <a:t>элемента </a:t>
            </a:r>
            <a:r>
              <a:rPr sz="2400" b="0" spc="107" dirty="0"/>
              <a:t>линейного</a:t>
            </a:r>
            <a:r>
              <a:rPr sz="2400" b="0" spc="93" dirty="0"/>
              <a:t> </a:t>
            </a:r>
            <a:r>
              <a:rPr sz="2400" b="0" spc="87" dirty="0"/>
              <a:t>массива, </a:t>
            </a:r>
            <a:r>
              <a:rPr sz="2400" b="0" spc="120" dirty="0"/>
              <a:t>имеющего</a:t>
            </a:r>
            <a:r>
              <a:rPr sz="2400" b="0" spc="67" dirty="0"/>
              <a:t> </a:t>
            </a:r>
            <a:r>
              <a:rPr sz="2400" b="0" spc="80" dirty="0"/>
              <a:t>максимальное </a:t>
            </a:r>
            <a:r>
              <a:rPr sz="2400" b="0" spc="113" dirty="0"/>
              <a:t>значение.</a:t>
            </a:r>
            <a:r>
              <a:rPr sz="2400" b="0" spc="93" dirty="0"/>
              <a:t> </a:t>
            </a:r>
            <a:r>
              <a:rPr sz="2400" b="0" spc="213" dirty="0"/>
              <a:t>Всего</a:t>
            </a:r>
            <a:r>
              <a:rPr sz="2400" b="0" spc="93" dirty="0"/>
              <a:t> </a:t>
            </a:r>
            <a:r>
              <a:rPr sz="2400" b="0" spc="100" dirty="0"/>
              <a:t>элементов </a:t>
            </a:r>
            <a:r>
              <a:rPr sz="2400" b="0" spc="-107" dirty="0"/>
              <a:t>31,</a:t>
            </a:r>
            <a:r>
              <a:rPr sz="2400" b="0" spc="33" dirty="0"/>
              <a:t> </a:t>
            </a:r>
            <a:r>
              <a:rPr sz="2400" b="0" spc="87" dirty="0"/>
              <a:t>их</a:t>
            </a:r>
            <a:r>
              <a:rPr sz="2400" b="0" spc="47" dirty="0"/>
              <a:t> </a:t>
            </a:r>
            <a:r>
              <a:rPr sz="2400" b="0" spc="147" dirty="0"/>
              <a:t>значения</a:t>
            </a:r>
            <a:r>
              <a:rPr sz="2400" b="0" spc="93" dirty="0"/>
              <a:t> </a:t>
            </a:r>
            <a:r>
              <a:rPr sz="2400" b="0" spc="113" dirty="0"/>
              <a:t>заданы </a:t>
            </a:r>
            <a:r>
              <a:rPr sz="2400" b="0" spc="120" dirty="0"/>
              <a:t>случайно</a:t>
            </a:r>
            <a:r>
              <a:rPr sz="2400" b="0" spc="87" dirty="0"/>
              <a:t> </a:t>
            </a:r>
            <a:r>
              <a:rPr sz="2400" b="0" spc="220" dirty="0"/>
              <a:t>в</a:t>
            </a:r>
            <a:r>
              <a:rPr sz="2400" b="0" spc="93" dirty="0"/>
              <a:t> </a:t>
            </a:r>
            <a:r>
              <a:rPr sz="2400" b="0" spc="120" dirty="0"/>
              <a:t>диапазоне</a:t>
            </a:r>
            <a:r>
              <a:rPr sz="2400" b="0" spc="107" dirty="0"/>
              <a:t> </a:t>
            </a:r>
            <a:r>
              <a:rPr sz="2400" b="0" spc="113" dirty="0"/>
              <a:t>целых </a:t>
            </a:r>
            <a:r>
              <a:rPr sz="2400" b="0" spc="147" dirty="0"/>
              <a:t>чисел</a:t>
            </a:r>
            <a:r>
              <a:rPr sz="2400" b="0" spc="73" dirty="0"/>
              <a:t> </a:t>
            </a:r>
            <a:r>
              <a:rPr sz="2400" b="0" spc="80" dirty="0"/>
              <a:t>от</a:t>
            </a:r>
            <a:r>
              <a:rPr sz="2400" b="0" spc="40" dirty="0"/>
              <a:t> </a:t>
            </a:r>
            <a:r>
              <a:rPr sz="2400" b="0" spc="-27" dirty="0"/>
              <a:t>15</a:t>
            </a:r>
            <a:r>
              <a:rPr sz="2400" b="0" spc="67" dirty="0"/>
              <a:t> </a:t>
            </a:r>
            <a:r>
              <a:rPr sz="2400" b="0" dirty="0">
                <a:latin typeface="Calibri"/>
                <a:cs typeface="Calibri"/>
              </a:rPr>
              <a:t>до</a:t>
            </a:r>
            <a:r>
              <a:rPr sz="2400" b="0" spc="60" dirty="0"/>
              <a:t> </a:t>
            </a:r>
            <a:r>
              <a:rPr sz="2400" b="0" spc="67" dirty="0"/>
              <a:t>35.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xfrm>
            <a:off x="4139952" y="1628800"/>
            <a:ext cx="4752528" cy="4279540"/>
          </a:xfrm>
          <a:prstGeom prst="rect">
            <a:avLst/>
          </a:prstGeom>
        </p:spPr>
        <p:txBody>
          <a:bodyPr vert="horz" wrap="square" lIns="0" tIns="291246" rIns="0" bIns="0" rtlCol="0">
            <a:spAutoFit/>
          </a:bodyPr>
          <a:lstStyle/>
          <a:p>
            <a:pPr marL="16933">
              <a:spcBef>
                <a:spcPts val="2293"/>
              </a:spcBef>
              <a:buNone/>
            </a:pPr>
            <a:r>
              <a:rPr sz="2400" spc="133" dirty="0"/>
              <a:t>Формулировка</a:t>
            </a:r>
            <a:r>
              <a:rPr sz="2400" spc="33" dirty="0"/>
              <a:t> </a:t>
            </a:r>
            <a:r>
              <a:rPr sz="2400" spc="267" dirty="0"/>
              <a:t>в</a:t>
            </a:r>
            <a:r>
              <a:rPr sz="2400" spc="100" dirty="0"/>
              <a:t> </a:t>
            </a:r>
            <a:r>
              <a:rPr sz="2400" spc="120" dirty="0" err="1" smtClean="0"/>
              <a:t>стиле</a:t>
            </a:r>
            <a:r>
              <a:rPr lang="ru-RU" sz="2400" spc="120" dirty="0" smtClean="0"/>
              <a:t> естественно-научной грамотности</a:t>
            </a:r>
            <a:endParaRPr sz="2400" spc="120" dirty="0"/>
          </a:p>
          <a:p>
            <a:pPr marL="16933" marR="6773">
              <a:lnSpc>
                <a:spcPct val="114999"/>
              </a:lnSpc>
              <a:spcBef>
                <a:spcPts val="1613"/>
              </a:spcBef>
            </a:pPr>
            <a:r>
              <a:rPr sz="2400" b="0" spc="113" dirty="0"/>
              <a:t>Сотрудник</a:t>
            </a:r>
            <a:r>
              <a:rPr sz="2400" b="0" spc="67" dirty="0"/>
              <a:t> </a:t>
            </a:r>
            <a:r>
              <a:rPr sz="2400" b="0" spc="87" dirty="0"/>
              <a:t>метеостанции</a:t>
            </a:r>
            <a:r>
              <a:rPr sz="2400" b="0" spc="140" dirty="0"/>
              <a:t> </a:t>
            </a:r>
            <a:r>
              <a:rPr sz="2400" b="0" spc="327" dirty="0"/>
              <a:t>СО </a:t>
            </a:r>
            <a:r>
              <a:rPr sz="2400" b="0" spc="240" dirty="0"/>
              <a:t>РАН</a:t>
            </a:r>
            <a:r>
              <a:rPr sz="2400" b="0" spc="73" dirty="0"/>
              <a:t> </a:t>
            </a:r>
            <a:r>
              <a:rPr sz="2400" b="0" spc="87" dirty="0"/>
              <a:t>каждый</a:t>
            </a:r>
            <a:r>
              <a:rPr sz="2400" b="0" spc="67" dirty="0"/>
              <a:t> день </a:t>
            </a:r>
            <a:r>
              <a:rPr sz="2400" b="0" spc="173" dirty="0"/>
              <a:t>фиксировал</a:t>
            </a:r>
            <a:r>
              <a:rPr sz="2400" b="0" spc="107" dirty="0"/>
              <a:t> </a:t>
            </a:r>
            <a:r>
              <a:rPr sz="2400" b="0" spc="100" dirty="0"/>
              <a:t>дневную </a:t>
            </a:r>
            <a:r>
              <a:rPr sz="2400" b="0" spc="93" dirty="0"/>
              <a:t>температуру</a:t>
            </a:r>
            <a:r>
              <a:rPr sz="2400" b="0" spc="60" dirty="0"/>
              <a:t> </a:t>
            </a:r>
            <a:r>
              <a:rPr sz="2400" b="0" spc="147" dirty="0"/>
              <a:t>воздуха</a:t>
            </a:r>
            <a:r>
              <a:rPr sz="2400" b="0" spc="80" dirty="0"/>
              <a:t> </a:t>
            </a:r>
            <a:r>
              <a:rPr sz="2400" b="0" spc="220" dirty="0"/>
              <a:t>в</a:t>
            </a:r>
            <a:r>
              <a:rPr sz="2400" b="0" spc="100" dirty="0"/>
              <a:t> </a:t>
            </a:r>
            <a:r>
              <a:rPr sz="2400" b="0" spc="53" dirty="0"/>
              <a:t>июне</a:t>
            </a:r>
            <a:r>
              <a:rPr sz="2400" b="0" i="1" spc="53" dirty="0"/>
              <a:t>. </a:t>
            </a:r>
            <a:r>
              <a:rPr sz="2400" b="0" spc="127" dirty="0"/>
              <a:t>Определите</a:t>
            </a:r>
            <a:r>
              <a:rPr sz="2400" b="0" spc="87" dirty="0"/>
              <a:t> </a:t>
            </a:r>
            <a:r>
              <a:rPr sz="2400" b="0" spc="147" dirty="0"/>
              <a:t>числа</a:t>
            </a:r>
            <a:r>
              <a:rPr sz="2400" b="0" spc="113" dirty="0"/>
              <a:t> </a:t>
            </a:r>
            <a:r>
              <a:rPr sz="2400" b="0" spc="120" dirty="0"/>
              <a:t>месяца</a:t>
            </a:r>
            <a:r>
              <a:rPr sz="2400" b="0" spc="87" dirty="0"/>
              <a:t> </a:t>
            </a:r>
            <a:r>
              <a:rPr sz="2400" b="0" spc="152" dirty="0"/>
              <a:t>с </a:t>
            </a:r>
            <a:r>
              <a:rPr sz="2400" b="0" spc="80" dirty="0"/>
              <a:t>максимальной</a:t>
            </a:r>
            <a:r>
              <a:rPr sz="2400" b="0" spc="73" dirty="0"/>
              <a:t> </a:t>
            </a:r>
            <a:r>
              <a:rPr sz="2400" b="0" spc="80" dirty="0"/>
              <a:t>дневной </a:t>
            </a:r>
            <a:r>
              <a:rPr sz="2400" b="0" spc="73" dirty="0"/>
              <a:t>температурой</a:t>
            </a:r>
            <a:r>
              <a:rPr b="0" spc="73" dirty="0"/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14687" y="3291840"/>
          <a:ext cx="2714625" cy="274320"/>
        </p:xfrm>
        <a:graphic>
          <a:graphicData uri="http://schemas.openxmlformats.org/drawingml/2006/table">
            <a:tbl>
              <a:tblPr/>
              <a:tblGrid>
                <a:gridCol w="271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79512" y="507157"/>
            <a:ext cx="871296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Задание по естественно-научной грамотности за 7 класс  -   Гидроэлектростанция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Гидроэнергетика считается экологически чистым способом получения электроэнергии. Это универсальная, гибкая отрасль, которая в самом малом размере может питать один дом, а в самом большом  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снабжать промышленность и население возобновляемой электроэнергией. Гидроэлектростанции (ГЭС) строят на реках, сооружая высокую плотину и создавая большие водохранилища.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Чтобы производить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гидроэлектричество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необходимо наличие трёх компонентов: движущейся воды, турбины и генератора. ГЭС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это заводы, которые преобразуют энергию падающей воды в электричество. Плотина строится через реку, чтобы поднять уровень воды, с которого может осуществляться её падение, необходимое для развития движущей силы. Проточная вода поворачивает колесо турбины, которое соединено с генератором. Генератор имеет ротор, который вращает турбина. При повороте ротора генератора производится электричество.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0" name="Picture 2" descr="http://oge.fipi.ru/os/docs/0CD62708049A9FB940BFBB6E0A09ECC8/docs/964595B4EFBB9BAB4B24EEFCCF245DC1/xs3docsrc964595B4EFBB9BAB4B24EEFCCF245DC1_2_1611910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139628"/>
            <a:ext cx="3384376" cy="2365550"/>
          </a:xfrm>
          <a:prstGeom prst="rect">
            <a:avLst/>
          </a:prstGeom>
          <a:noFill/>
        </p:spPr>
      </p:pic>
      <p:pic>
        <p:nvPicPr>
          <p:cNvPr id="53251" name="Picture 3" descr="http://oge.fipi.ru/os/docs/0CD62708049A9FB940BFBB6E0A09ECC8/docs/964595B4EFBB9BAB4B24EEFCCF245DC1/xs3docsrc964595B4EFBB9BAB4B24EEFCCF245DC1_3_1611910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139628"/>
            <a:ext cx="4898163" cy="2454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2420888"/>
          <a:ext cx="8712968" cy="1296144"/>
        </p:xfrm>
        <a:graphic>
          <a:graphicData uri="http://schemas.openxmlformats.org/drawingml/2006/table">
            <a:tbl>
              <a:tblPr/>
              <a:tblGrid>
                <a:gridCol w="8712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Вопрос</a:t>
                      </a:r>
                      <a:r>
                        <a:rPr lang="ru-RU" baseline="0" dirty="0" smtClean="0"/>
                        <a:t> - </a:t>
                      </a:r>
                      <a:r>
                        <a:rPr lang="ru-RU" dirty="0" smtClean="0"/>
                        <a:t>Почему </a:t>
                      </a:r>
                      <a:r>
                        <a:rPr lang="ru-RU" dirty="0"/>
                        <a:t>гидроэлектростанции относят к экологически чистым и возобновляемым источникам электроэнергии?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83671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Причина, по которой выработка электроэнергии ГЭС составляет лишь около 20% мирового производства электричества, заключается в необратимом влиянии на экосистему по всему руслу реки и ирригацию прилегающих территорий. Размеры всего гидроузла, включая водохранилище, достигают сотен тысяч гектаров.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3789040"/>
          <a:ext cx="8640960" cy="1920240"/>
        </p:xfrm>
        <a:graphic>
          <a:graphicData uri="http://schemas.openxmlformats.org/drawingml/2006/table">
            <a:tbl>
              <a:tblPr/>
              <a:tblGrid>
                <a:gridCol w="7253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Возможный </a:t>
                      </a:r>
                      <a:r>
                        <a:rPr lang="ru-RU" b="1" dirty="0"/>
                        <a:t>ответ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ru-RU" b="1" dirty="0"/>
                        <a:t>Ответ: </a:t>
                      </a:r>
                      <a:r>
                        <a:rPr lang="ru-RU" dirty="0"/>
                        <a:t>к экологически чистым ГЭС относят потому, что отсутствуют выбросы в атмосферу продуктов сгорания топлива, в том числе парниковых газов.</a:t>
                      </a:r>
                    </a:p>
                    <a:p>
                      <a:pPr algn="l"/>
                      <a:r>
                        <a:rPr lang="ru-RU" dirty="0"/>
                        <a:t>К возобновляемым источникам – поскольку используется энергия рек, которая возобновляема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Приведено верное объяснение для двух элементов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1 балл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Другие варианты ответа или ответ отсутствует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0 баллов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6607" y="4745735"/>
            <a:ext cx="5229794" cy="19248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50342" y="912876"/>
            <a:ext cx="8457248" cy="3758565"/>
            <a:chOff x="661416" y="400811"/>
            <a:chExt cx="11276330" cy="3758565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1416" y="510539"/>
              <a:ext cx="7162800" cy="18284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42816" y="2348484"/>
              <a:ext cx="7086219" cy="18105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03692" y="400811"/>
              <a:ext cx="3733800" cy="6858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75488" y="265175"/>
            <a:ext cx="8210550" cy="465512"/>
          </a:xfrm>
          <a:prstGeom prst="rect">
            <a:avLst/>
          </a:prstGeom>
          <a:noFill/>
        </p:spPr>
        <p:txBody>
          <a:bodyPr vert="horz" wrap="square" lIns="0" tIns="34290" rIns="0" bIns="0" rtlCol="0">
            <a:spAutoFit/>
          </a:bodyPr>
          <a:lstStyle/>
          <a:p>
            <a:pPr marL="87313" algn="ctr">
              <a:lnSpc>
                <a:spcPct val="100000"/>
              </a:lnSpc>
              <a:spcBef>
                <a:spcPts val="270"/>
              </a:spcBef>
            </a:pPr>
            <a:r>
              <a:rPr sz="2800" b="1" i="1" spc="-3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alibri"/>
                <a:cs typeface="Calibri"/>
              </a:rPr>
              <a:t>Сборники</a:t>
            </a:r>
            <a:r>
              <a:rPr sz="2800" b="1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2060"/>
                </a:solidFill>
                <a:latin typeface="Calibri"/>
                <a:cs typeface="Calibri"/>
              </a:rPr>
              <a:t>заданий</a:t>
            </a:r>
            <a:r>
              <a:rPr sz="2800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2060"/>
                </a:solidFill>
                <a:latin typeface="Calibri"/>
                <a:cs typeface="Calibri"/>
              </a:rPr>
              <a:t>из</a:t>
            </a:r>
            <a:r>
              <a:rPr sz="2800" b="1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2060"/>
                </a:solidFill>
                <a:latin typeface="Calibri"/>
                <a:cs typeface="Calibri"/>
              </a:rPr>
              <a:t>различных</a:t>
            </a:r>
            <a:r>
              <a:rPr sz="2800" b="1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2060"/>
                </a:solidFill>
                <a:latin typeface="Calibri"/>
                <a:cs typeface="Calibri"/>
              </a:rPr>
              <a:t>разделов</a:t>
            </a:r>
            <a:r>
              <a:rPr sz="2800" b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dirty="0" err="1">
                <a:solidFill>
                  <a:srgbClr val="002060"/>
                </a:solidFill>
                <a:latin typeface="Calibri"/>
                <a:cs typeface="Calibri"/>
              </a:rPr>
              <a:t>курса</a:t>
            </a:r>
            <a:r>
              <a:rPr sz="28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endParaRPr sz="28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9" name="Google Shape;56;p13"/>
          <p:cNvPicPr preferRelativeResize="0"/>
          <p:nvPr/>
        </p:nvPicPr>
        <p:blipFill>
          <a:blip r:embed="rId7" cstate="email">
            <a:alphaModFix/>
          </a:blip>
          <a:stretch>
            <a:fillRect/>
          </a:stretch>
        </p:blipFill>
        <p:spPr>
          <a:xfrm>
            <a:off x="6752400" y="5086734"/>
            <a:ext cx="2391600" cy="1771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6926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87313" algn="ctr">
              <a:lnSpc>
                <a:spcPct val="100000"/>
              </a:lnSpc>
              <a:spcBef>
                <a:spcPts val="270"/>
              </a:spcBef>
            </a:pPr>
            <a:r>
              <a:rPr lang="ru-RU" b="1" dirty="0" smtClean="0">
                <a:solidFill>
                  <a:srgbClr val="002060"/>
                </a:solidFill>
                <a:latin typeface="Calibri"/>
                <a:cs typeface="Calibri"/>
              </a:rPr>
              <a:t>Примеры заданий по функциональной грамотности</a:t>
            </a:r>
            <a:endParaRPr lang="ru-RU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5679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http://skiv.instrao.ru/bank-zadaniy/estestvennonauchnaya-gramotnost/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98884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https://events.prosv.ru/uploads/2021/09/additions/6iw6TV3tWa525mg7P0z5VzgbOB15AVVr7xg4WWbe.pdf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967335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https://fipi.ru/otkrytyy-bank-zadaniy-dlya-otsenki-yestestvennonauchnoy-gramotnosti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9839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sng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Естественнонаучная грамотность: </a:t>
            </a:r>
            <a:r>
              <a:rPr kumimoji="0" lang="ru-RU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http://skiv.instrao.ru/bank-zadaniy/estestvennonauchnaya-gramotnost/</a:t>
            </a:r>
            <a:endParaRPr kumimoji="0" lang="ru-RU" sz="800" b="0" i="0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9839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sng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Естественнонаучная грамотность: </a:t>
            </a:r>
            <a:r>
              <a:rPr kumimoji="0" lang="ru-RU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http://skiv.instrao.ru/bank-zadaniy/estestvennonauchnaya-gramotnost/</a:t>
            </a:r>
            <a:endParaRPr kumimoji="0" lang="ru-RU" sz="800" b="0" i="0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9839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sng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Естественнонаучная грамотность: </a:t>
            </a:r>
            <a:r>
              <a:rPr kumimoji="0" lang="ru-RU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http://skiv.instrao.ru/bank-zadaniy/estestvennonauchnaya-gramotnost/</a:t>
            </a:r>
            <a:endParaRPr kumimoji="0" lang="ru-RU" sz="800" b="0" i="0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378904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http://skiv.instrao.ru/bank-zadaniy/matematicheskaya-gramotnost/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436510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https://fipi.ru/otkrytyy-bank-zadaniy-dlya-otsenki-yestestvennonauchnoy-gramotnosti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515719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https://fioco.ru/%D0%BF%D1%80%D0%B8%D0%BC%D0%B5%D1%80%D1%8B-%D0%B7%D0%B0%D0%B4%D0%B0%D1%87-pisa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427584"/>
              </p:ext>
            </p:extLst>
          </p:nvPr>
        </p:nvGraphicFramePr>
        <p:xfrm>
          <a:off x="179512" y="548680"/>
          <a:ext cx="8784975" cy="6147059"/>
        </p:xfrm>
        <a:graphic>
          <a:graphicData uri="http://schemas.openxmlformats.org/drawingml/2006/table">
            <a:tbl>
              <a:tblPr/>
              <a:tblGrid>
                <a:gridCol w="5043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1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6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математическая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грамотность. – Минск: РИКЗ, 2020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63" marR="3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https://rikc.by/ru/PISA/2-ex__pisa.pdf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63" marR="3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7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Институт стратегии развития образования. Банк заданий. Естественнонаучная грамотность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63" marR="3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http://skiv.instrao.ru/bank-zadaniy/matematicheskaya-gramotnost/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63" marR="3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Calibri"/>
                          <a:ea typeface="Times New Roman"/>
                          <a:cs typeface="Times New Roman"/>
                        </a:rPr>
                        <a:t>Банк заданий </a:t>
                      </a:r>
                      <a:r>
                        <a:rPr lang="ru-RU" sz="1400" b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dirty="0">
                          <a:latin typeface="Calibri"/>
                          <a:ea typeface="Times New Roman"/>
                          <a:cs typeface="Times New Roman"/>
                        </a:rPr>
                        <a:t>(математическая грамотность)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863" marR="3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https://clck.ru/TeXmB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63" marR="3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6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Сборник тестов по математической грамотности для учащихся 5-11 классов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63" marR="3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5"/>
                        </a:rPr>
                        <a:t>https://clck.ru/TeVxQ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63" marR="3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5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Математическая грамотность Сборник тестовых заданий по математике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(6-7 классы)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863" marR="3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6"/>
                        </a:rPr>
                        <a:t>https://goo.su/4KQh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63" marR="3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9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Математическая грамотность. Банк заданий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863" marR="3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7"/>
                        </a:rPr>
                        <a:t>https://clck.ru/SGLHf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63" marR="3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4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Электронный банк заданий функциональной грамотности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863" marR="3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https://fg.resh.edu.ru/functionalliteracy/events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63" marR="3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4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Банк заданий по функциональной грамотности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863" marR="3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9"/>
                        </a:rPr>
                        <a:t>https://media.prosv.ru/fg/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63" marR="3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1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Диагностическая работа для учащихся 5 классов математическая грамотность</a:t>
                      </a:r>
                    </a:p>
                  </a:txBody>
                  <a:tcPr marL="32863" marR="3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10"/>
                        </a:rPr>
                        <a:t>https://100balnik.ru.com/wp-content/uploads/2019/09/МА_5_2019_демоверсия.pdf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63" marR="3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11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Диагностическая работа для учащихся 7 классов математическая грамотность</a:t>
                      </a:r>
                    </a:p>
                  </a:txBody>
                  <a:tcPr marL="32863" marR="3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11"/>
                        </a:rPr>
                        <a:t>https://100balnik.ru.com/wp-content/uploads/2019/09/МА_7_2019_демоверсия.pdf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63" marR="3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562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Примеры открытых заданий </a:t>
                      </a:r>
                      <a:r>
                        <a:rPr lang="ru-RU" sz="140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 читательской, математической, естественнонаучной, финансовой грамотности и заданий по совместному решению задач</a:t>
                      </a:r>
                    </a:p>
                  </a:txBody>
                  <a:tcPr marL="32863" marR="3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12"/>
                        </a:rPr>
                        <a:t>http://center-imc.ru/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63" marR="3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8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Математическая грамотность</a:t>
                      </a:r>
                    </a:p>
                  </a:txBody>
                  <a:tcPr marL="32863" marR="3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13"/>
                        </a:rPr>
                        <a:t>http://testuser7.narod.ru/School3/Ahmetova1.pdf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63" marR="3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67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Тесты по математике для </a:t>
                      </a:r>
                      <a:r>
                        <a:rPr lang="ru-RU" sz="1400" b="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подготовке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863" marR="3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14"/>
                        </a:rPr>
                        <a:t>https://kopilkaurokov.ru/matematika/testi/tiesty-po-matiematikie-dlia-podghotovkie-k-pisa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63" marR="3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506" y="548680"/>
            <a:ext cx="8430966" cy="8035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Функциональная грамотность - овладение ключевыми компетенциями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9092" name="AutoShape 4" descr="https://s1.slide-share.ru/s_slide/460ec19e24337cfd69d90c3db8b824fe/c24fd969-7208-4353-be81-e050f521136e.jpe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094" name="AutoShape 6" descr="https://s1.slide-share.ru/s_slide/460ec19e24337cfd69d90c3db8b824fe/c24fd969-7208-4353-be81-e050f521136e.jpe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3" cstate="print"/>
          <a:srcRect l="14200" t="36500" r="32400" b="33625"/>
          <a:stretch>
            <a:fillRect/>
          </a:stretch>
        </p:blipFill>
        <p:spPr bwMode="auto">
          <a:xfrm>
            <a:off x="630935" y="1487424"/>
            <a:ext cx="8333553" cy="497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519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telegra.ph/file/edc4b88e43343c13a427f.png"/>
          <p:cNvPicPr>
            <a:picLocks noChangeAspect="1" noChangeArrowheads="1"/>
          </p:cNvPicPr>
          <p:nvPr/>
        </p:nvPicPr>
        <p:blipFill>
          <a:blip r:embed="rId2" cstate="print"/>
          <a:srcRect l="8424" r="30276" b="2578"/>
          <a:stretch>
            <a:fillRect/>
          </a:stretch>
        </p:blipFill>
        <p:spPr bwMode="auto">
          <a:xfrm>
            <a:off x="1691680" y="678233"/>
            <a:ext cx="6912768" cy="61797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32656"/>
            <a:ext cx="6228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Что должен уметь специалист будущего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5156" y="1480567"/>
            <a:ext cx="5783104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Особенности</a:t>
            </a:r>
            <a:r>
              <a:rPr sz="2000" b="1" spc="-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заданий</a:t>
            </a:r>
            <a:r>
              <a:rPr sz="2000" b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для</a:t>
            </a:r>
            <a:r>
              <a:rPr sz="2000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формирования</a:t>
            </a:r>
            <a:r>
              <a:rPr sz="2000" b="1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0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оценки</a:t>
            </a:r>
            <a:r>
              <a:rPr sz="2000" b="1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Calibri"/>
                <a:cs typeface="Calibri"/>
              </a:rPr>
              <a:t>функциональной грамотности:</a:t>
            </a:r>
            <a:endParaRPr sz="20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2155" y="2228850"/>
            <a:ext cx="7747445" cy="42601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Задачи,</a:t>
            </a:r>
            <a:r>
              <a:rPr sz="18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поставленные</a:t>
            </a:r>
            <a:r>
              <a:rPr sz="18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вне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предметной</a:t>
            </a:r>
            <a:r>
              <a:rPr sz="18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области</a:t>
            </a:r>
            <a:r>
              <a:rPr sz="18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решаемые</a:t>
            </a:r>
            <a:r>
              <a:rPr sz="18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с</a:t>
            </a:r>
            <a:r>
              <a:rPr sz="18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помощью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предметных</a:t>
            </a:r>
            <a:r>
              <a:rPr sz="1800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знаний.</a:t>
            </a:r>
            <a:endParaRPr sz="18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99085" marR="253365" indent="-287020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sz="18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каждом</a:t>
            </a:r>
            <a:r>
              <a:rPr sz="1800" spc="-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из</a:t>
            </a:r>
            <a:r>
              <a:rPr sz="18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заданий</a:t>
            </a:r>
            <a:r>
              <a:rPr sz="18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описываются жизненная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ситуация,</a:t>
            </a:r>
            <a:r>
              <a:rPr sz="18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как</a:t>
            </a:r>
            <a:r>
              <a:rPr sz="18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правило,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близкая</a:t>
            </a:r>
            <a:r>
              <a:rPr sz="1800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понятная</a:t>
            </a:r>
            <a:r>
              <a:rPr sz="18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учащемуся.</a:t>
            </a:r>
            <a:endParaRPr sz="18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Контекст</a:t>
            </a:r>
            <a:r>
              <a:rPr sz="18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заданий</a:t>
            </a:r>
            <a:r>
              <a:rPr sz="1800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близок</a:t>
            </a:r>
            <a:r>
              <a:rPr sz="1800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к</a:t>
            </a:r>
            <a:r>
              <a:rPr sz="1800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проблемным</a:t>
            </a:r>
            <a:r>
              <a:rPr sz="1800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ситуациям,</a:t>
            </a:r>
            <a:r>
              <a:rPr sz="18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возникающим</a:t>
            </a:r>
            <a:r>
              <a:rPr sz="18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endParaRPr sz="18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повседневной</a:t>
            </a:r>
            <a:r>
              <a:rPr sz="1800" spc="-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жизни.</a:t>
            </a:r>
            <a:endParaRPr sz="18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5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Ситуация</a:t>
            </a:r>
            <a:r>
              <a:rPr sz="1800" spc="-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требует</a:t>
            </a:r>
            <a:r>
              <a:rPr sz="18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осознанного</a:t>
            </a:r>
            <a:r>
              <a:rPr sz="18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выбора</a:t>
            </a:r>
            <a:r>
              <a:rPr sz="1800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модели</a:t>
            </a:r>
            <a:r>
              <a:rPr sz="1800" spc="-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поведения.</a:t>
            </a:r>
            <a:endParaRPr sz="18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Вопросы</a:t>
            </a:r>
            <a:r>
              <a:rPr sz="18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изложены</a:t>
            </a:r>
            <a:r>
              <a:rPr sz="18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простым,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ясным</a:t>
            </a:r>
            <a:r>
              <a:rPr sz="18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языком.</a:t>
            </a:r>
            <a:endParaRPr sz="18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spc="-20" dirty="0">
                <a:solidFill>
                  <a:srgbClr val="002060"/>
                </a:solidFill>
                <a:latin typeface="Calibri"/>
                <a:cs typeface="Calibri"/>
              </a:rPr>
              <a:t>Требуется</a:t>
            </a:r>
            <a:r>
              <a:rPr sz="18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перевод</a:t>
            </a:r>
            <a:r>
              <a:rPr sz="1800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с</a:t>
            </a:r>
            <a:r>
              <a:rPr sz="18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обыденного</a:t>
            </a:r>
            <a:r>
              <a:rPr sz="1800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языка</a:t>
            </a:r>
            <a:r>
              <a:rPr sz="18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на</a:t>
            </a:r>
            <a:r>
              <a:rPr sz="1800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язык</a:t>
            </a:r>
            <a:r>
              <a:rPr sz="18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предметной</a:t>
            </a:r>
            <a:r>
              <a:rPr sz="1800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области</a:t>
            </a:r>
            <a:endParaRPr sz="18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(математики,</a:t>
            </a:r>
            <a:r>
              <a:rPr sz="18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физики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18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2060"/>
                </a:solidFill>
                <a:latin typeface="Calibri"/>
                <a:cs typeface="Calibri"/>
              </a:rPr>
              <a:t>др.)</a:t>
            </a:r>
            <a:endParaRPr sz="18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99085" marR="227329" indent="-287020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Используются</a:t>
            </a:r>
            <a:r>
              <a:rPr sz="18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разные</a:t>
            </a:r>
            <a:r>
              <a:rPr sz="1800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форматы</a:t>
            </a:r>
            <a:r>
              <a:rPr sz="1800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представления</a:t>
            </a:r>
            <a:r>
              <a:rPr sz="1800" spc="-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информации:</a:t>
            </a:r>
            <a:r>
              <a:rPr sz="18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рисунки,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таблицы,</a:t>
            </a:r>
            <a:r>
              <a:rPr sz="1800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диаграммы,</a:t>
            </a:r>
            <a:r>
              <a:rPr sz="18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комиксы</a:t>
            </a:r>
            <a:r>
              <a:rPr sz="18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1800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2060"/>
                </a:solidFill>
                <a:latin typeface="Calibri"/>
                <a:cs typeface="Calibri"/>
              </a:rPr>
              <a:t>др.</a:t>
            </a:r>
            <a:endParaRPr sz="18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728" y="548680"/>
            <a:ext cx="9034272" cy="896399"/>
          </a:xfrm>
          <a:prstGeom prst="rect">
            <a:avLst/>
          </a:prstGeom>
          <a:noFill/>
        </p:spPr>
        <p:txBody>
          <a:bodyPr vert="horz" wrap="square" lIns="0" tIns="34290" rIns="0" bIns="0" rtlCol="0">
            <a:spAutoFit/>
          </a:bodyPr>
          <a:lstStyle/>
          <a:p>
            <a:pPr marL="85725" algn="ctr">
              <a:lnSpc>
                <a:spcPct val="100000"/>
              </a:lnSpc>
              <a:spcBef>
                <a:spcPts val="270"/>
              </a:spcBef>
            </a:pPr>
            <a:r>
              <a:rPr sz="2800" b="1" i="1" spc="-3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2060"/>
                </a:solidFill>
                <a:latin typeface="Calibri"/>
                <a:cs typeface="Calibri"/>
              </a:rPr>
              <a:t>Каковы</a:t>
            </a:r>
            <a:r>
              <a:rPr sz="2800" b="1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2060"/>
                </a:solidFill>
                <a:latin typeface="Calibri"/>
                <a:cs typeface="Calibri"/>
              </a:rPr>
              <a:t>особенности</a:t>
            </a:r>
            <a:r>
              <a:rPr sz="2800" b="1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2060"/>
                </a:solidFill>
                <a:latin typeface="Calibri"/>
                <a:cs typeface="Calibri"/>
              </a:rPr>
              <a:t>учебных</a:t>
            </a:r>
            <a:r>
              <a:rPr sz="28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2060"/>
                </a:solidFill>
                <a:latin typeface="Calibri"/>
                <a:cs typeface="Calibri"/>
              </a:rPr>
              <a:t>заданий</a:t>
            </a:r>
            <a:r>
              <a:rPr sz="2800" b="1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2060"/>
                </a:solidFill>
                <a:latin typeface="Calibri"/>
                <a:cs typeface="Calibri"/>
              </a:rPr>
              <a:t>по</a:t>
            </a:r>
            <a:r>
              <a:rPr sz="2800" b="1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2060"/>
                </a:solidFill>
                <a:latin typeface="Calibri"/>
                <a:cs typeface="Calibri"/>
              </a:rPr>
              <a:t>формированию</a:t>
            </a:r>
            <a:r>
              <a:rPr sz="2800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800"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2060"/>
                </a:solidFill>
                <a:latin typeface="Calibri"/>
                <a:cs typeface="Calibri"/>
              </a:rPr>
              <a:t>оценке</a:t>
            </a:r>
            <a:r>
              <a:rPr sz="2800"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2060"/>
                </a:solidFill>
                <a:latin typeface="Calibri"/>
                <a:cs typeface="Calibri"/>
              </a:rPr>
              <a:t>функциональной</a:t>
            </a:r>
            <a:r>
              <a:rPr sz="2800" b="1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2060"/>
                </a:solidFill>
                <a:latin typeface="Calibri"/>
                <a:cs typeface="Calibri"/>
              </a:rPr>
              <a:t>грамотности?</a:t>
            </a:r>
            <a:endParaRPr sz="28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2218746"/>
            <a:ext cx="8532440" cy="142627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79106" marR="6773" indent="-563019" algn="ctr">
              <a:spcBef>
                <a:spcPts val="140"/>
              </a:spcBef>
            </a:pPr>
            <a:r>
              <a:rPr lang="ru-RU" sz="4400" spc="-13" dirty="0" smtClean="0">
                <a:solidFill>
                  <a:srgbClr val="002060"/>
                </a:solidFill>
              </a:rPr>
              <a:t>   </a:t>
            </a:r>
            <a:r>
              <a:rPr sz="4400" spc="-13" dirty="0" err="1" smtClean="0">
                <a:solidFill>
                  <a:srgbClr val="002060"/>
                </a:solidFill>
              </a:rPr>
              <a:t>Математическая</a:t>
            </a:r>
            <a:r>
              <a:rPr lang="ru-RU" sz="4400" spc="-13" dirty="0" smtClean="0">
                <a:solidFill>
                  <a:srgbClr val="002060"/>
                </a:solidFill>
              </a:rPr>
              <a:t/>
            </a:r>
            <a:br>
              <a:rPr lang="ru-RU" sz="4400" spc="-13" dirty="0" smtClean="0">
                <a:solidFill>
                  <a:srgbClr val="002060"/>
                </a:solidFill>
              </a:rPr>
            </a:br>
            <a:r>
              <a:rPr sz="4400" spc="-13" dirty="0" err="1" smtClean="0">
                <a:solidFill>
                  <a:srgbClr val="002060"/>
                </a:solidFill>
              </a:rPr>
              <a:t>грамотность</a:t>
            </a:r>
            <a:endParaRPr sz="4400" dirty="0">
              <a:solidFill>
                <a:srgbClr val="002060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99792" y="4005064"/>
            <a:ext cx="3855774" cy="147903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540" algn="ctr">
              <a:spcBef>
                <a:spcPts val="133"/>
              </a:spcBef>
            </a:pPr>
            <a:r>
              <a:rPr sz="2400" b="1" spc="107" dirty="0">
                <a:solidFill>
                  <a:srgbClr val="002060"/>
                </a:solidFill>
                <a:latin typeface="Calibri"/>
                <a:cs typeface="Calibri"/>
              </a:rPr>
              <a:t>Приоритетная </a:t>
            </a:r>
            <a:r>
              <a:rPr sz="2400" b="1" spc="113" dirty="0">
                <a:solidFill>
                  <a:srgbClr val="002060"/>
                </a:solidFill>
                <a:latin typeface="Calibri"/>
                <a:cs typeface="Calibri"/>
              </a:rPr>
              <a:t>область</a:t>
            </a:r>
            <a:r>
              <a:rPr sz="2400" b="1" spc="93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53" dirty="0">
                <a:solidFill>
                  <a:srgbClr val="002060"/>
                </a:solidFill>
                <a:latin typeface="Calibri"/>
                <a:cs typeface="Calibri"/>
              </a:rPr>
              <a:t>цикла</a:t>
            </a:r>
            <a:endParaRPr sz="2400" dirty="0">
              <a:solidFill>
                <a:srgbClr val="002060"/>
              </a:solidFill>
              <a:latin typeface="Calibri"/>
              <a:cs typeface="Calibri"/>
            </a:endParaRPr>
          </a:p>
          <a:p>
            <a:pPr algn="ctr">
              <a:spcBef>
                <a:spcPts val="33"/>
              </a:spcBef>
            </a:pPr>
            <a:endParaRPr sz="2300" dirty="0">
              <a:solidFill>
                <a:srgbClr val="002060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spc="80" dirty="0">
                <a:solidFill>
                  <a:srgbClr val="002060"/>
                </a:solidFill>
                <a:latin typeface="Calibri"/>
                <a:cs typeface="Calibri"/>
              </a:rPr>
              <a:t>Примеры</a:t>
            </a:r>
            <a:r>
              <a:rPr sz="2400" spc="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spc="53" dirty="0">
                <a:solidFill>
                  <a:srgbClr val="002060"/>
                </a:solidFill>
                <a:latin typeface="Calibri"/>
                <a:cs typeface="Calibri"/>
              </a:rPr>
              <a:t>заданий</a:t>
            </a:r>
            <a:endParaRPr sz="24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551" y="411119"/>
            <a:ext cx="8285905" cy="112509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600" dirty="0">
                <a:solidFill>
                  <a:srgbClr val="002060"/>
                </a:solidFill>
              </a:rPr>
              <a:t>Особенности</a:t>
            </a:r>
            <a:r>
              <a:rPr sz="3600" spc="-40" dirty="0">
                <a:solidFill>
                  <a:srgbClr val="002060"/>
                </a:solidFill>
              </a:rPr>
              <a:t> </a:t>
            </a:r>
            <a:r>
              <a:rPr sz="3600" dirty="0" err="1">
                <a:solidFill>
                  <a:srgbClr val="002060"/>
                </a:solidFill>
              </a:rPr>
              <a:t>заданий</a:t>
            </a:r>
            <a:r>
              <a:rPr sz="3600" spc="-20" dirty="0">
                <a:solidFill>
                  <a:srgbClr val="002060"/>
                </a:solidFill>
              </a:rPr>
              <a:t> </a:t>
            </a:r>
            <a:r>
              <a:rPr lang="ru-RU" sz="3600" spc="-27" dirty="0" smtClean="0">
                <a:solidFill>
                  <a:srgbClr val="002060"/>
                </a:solidFill>
              </a:rPr>
              <a:t>по математической грамотности</a:t>
            </a: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0550" y="1869102"/>
            <a:ext cx="8645946" cy="472825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b="1" spc="127" dirty="0">
                <a:solidFill>
                  <a:srgbClr val="002060"/>
                </a:solidFill>
                <a:latin typeface="Calibri"/>
                <a:cs typeface="Calibri"/>
              </a:rPr>
              <a:t>Особое</a:t>
            </a:r>
            <a:r>
              <a:rPr sz="2400" b="1" spc="87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73" dirty="0">
                <a:solidFill>
                  <a:srgbClr val="002060"/>
                </a:solidFill>
                <a:latin typeface="Calibri"/>
                <a:cs typeface="Calibri"/>
              </a:rPr>
              <a:t>внимание</a:t>
            </a:r>
            <a:r>
              <a:rPr sz="2400" b="1" spc="127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87" dirty="0">
                <a:solidFill>
                  <a:srgbClr val="002060"/>
                </a:solidFill>
                <a:latin typeface="Calibri"/>
                <a:cs typeface="Calibri"/>
              </a:rPr>
              <a:t>уделяется:</a:t>
            </a:r>
            <a:endParaRPr sz="24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5847" indent="-249760">
              <a:spcBef>
                <a:spcPts val="2033"/>
              </a:spcBef>
              <a:buAutoNum type="arabicPeriod"/>
              <a:tabLst>
                <a:tab pos="266693" algn="l"/>
              </a:tabLst>
            </a:pPr>
            <a:r>
              <a:rPr sz="2400" spc="127" dirty="0">
                <a:solidFill>
                  <a:srgbClr val="002060"/>
                </a:solidFill>
                <a:latin typeface="Calibri"/>
                <a:cs typeface="Calibri"/>
              </a:rPr>
              <a:t>Оценке</a:t>
            </a:r>
            <a:r>
              <a:rPr sz="2400" spc="8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spc="67" dirty="0">
                <a:solidFill>
                  <a:srgbClr val="002060"/>
                </a:solidFill>
                <a:latin typeface="Calibri"/>
                <a:cs typeface="Calibri"/>
              </a:rPr>
              <a:t>математических</a:t>
            </a:r>
            <a:r>
              <a:rPr sz="2400" spc="133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spc="53" dirty="0">
                <a:solidFill>
                  <a:srgbClr val="002060"/>
                </a:solidFill>
                <a:latin typeface="Calibri"/>
                <a:cs typeface="Calibri"/>
              </a:rPr>
              <a:t>рассуждений.</a:t>
            </a:r>
            <a:endParaRPr sz="24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342045" indent="-325959">
              <a:spcBef>
                <a:spcPts val="2033"/>
              </a:spcBef>
              <a:buAutoNum type="arabicPeriod"/>
              <a:tabLst>
                <a:tab pos="342891" algn="l"/>
              </a:tabLst>
            </a:pPr>
            <a:r>
              <a:rPr sz="2400" spc="60" dirty="0">
                <a:solidFill>
                  <a:srgbClr val="002060"/>
                </a:solidFill>
                <a:latin typeface="Calibri"/>
                <a:cs typeface="Calibri"/>
              </a:rPr>
              <a:t>Компьютерному</a:t>
            </a:r>
            <a:r>
              <a:rPr sz="2400" spc="1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spc="47" dirty="0">
                <a:solidFill>
                  <a:srgbClr val="002060"/>
                </a:solidFill>
                <a:latin typeface="Calibri"/>
                <a:cs typeface="Calibri"/>
              </a:rPr>
              <a:t>моделированию.</a:t>
            </a:r>
            <a:endParaRPr sz="24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6933">
              <a:spcBef>
                <a:spcPts val="2033"/>
              </a:spcBef>
            </a:pPr>
            <a:r>
              <a:rPr sz="2400" b="1" spc="120" dirty="0">
                <a:solidFill>
                  <a:srgbClr val="002060"/>
                </a:solidFill>
                <a:latin typeface="Calibri"/>
                <a:cs typeface="Calibri"/>
              </a:rPr>
              <a:t>При</a:t>
            </a:r>
            <a:r>
              <a:rPr sz="2400" b="1" spc="187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этом</a:t>
            </a:r>
            <a:r>
              <a:rPr sz="2400" b="1" spc="213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87" dirty="0">
                <a:solidFill>
                  <a:srgbClr val="002060"/>
                </a:solidFill>
                <a:latin typeface="Calibri"/>
                <a:cs typeface="Calibri"/>
              </a:rPr>
              <a:t>предполагается:</a:t>
            </a:r>
            <a:endParaRPr sz="24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626518" marR="6773" lvl="1" indent="-457189">
              <a:lnSpc>
                <a:spcPct val="114999"/>
              </a:lnSpc>
              <a:spcBef>
                <a:spcPts val="1600"/>
              </a:spcBef>
              <a:buChar char="●"/>
              <a:tabLst>
                <a:tab pos="625671" algn="l"/>
                <a:tab pos="626518" algn="l"/>
              </a:tabLst>
            </a:pPr>
            <a:r>
              <a:rPr sz="2400" spc="100" dirty="0">
                <a:solidFill>
                  <a:srgbClr val="002060"/>
                </a:solidFill>
                <a:latin typeface="Calibri"/>
                <a:cs typeface="Calibri"/>
              </a:rPr>
              <a:t>Анализ</a:t>
            </a:r>
            <a:r>
              <a:rPr sz="2400" spc="1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spc="67" dirty="0">
                <a:solidFill>
                  <a:srgbClr val="002060"/>
                </a:solidFill>
                <a:latin typeface="Calibri"/>
                <a:cs typeface="Calibri"/>
              </a:rPr>
              <a:t>информации</a:t>
            </a:r>
            <a:r>
              <a:rPr sz="2400" spc="1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spc="133" dirty="0">
                <a:solidFill>
                  <a:srgbClr val="002060"/>
                </a:solidFill>
                <a:latin typeface="Calibri"/>
                <a:cs typeface="Calibri"/>
              </a:rPr>
              <a:t>графиков,</a:t>
            </a:r>
            <a:r>
              <a:rPr sz="2400" spc="193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060"/>
                </a:solidFill>
                <a:latin typeface="Calibri"/>
                <a:cs typeface="Calibri"/>
              </a:rPr>
              <a:t>диаграмм,</a:t>
            </a:r>
            <a:r>
              <a:rPr sz="2400" spc="2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060"/>
                </a:solidFill>
                <a:latin typeface="Calibri"/>
                <a:cs typeface="Calibri"/>
              </a:rPr>
              <a:t>таблиц</a:t>
            </a:r>
            <a:r>
              <a:rPr sz="2400" spc="193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spc="80" dirty="0">
                <a:solidFill>
                  <a:srgbClr val="002060"/>
                </a:solidFill>
                <a:latin typeface="Calibri"/>
                <a:cs typeface="Calibri"/>
              </a:rPr>
              <a:t>для</a:t>
            </a:r>
            <a:r>
              <a:rPr sz="2400" spc="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spc="-13" dirty="0">
                <a:solidFill>
                  <a:srgbClr val="002060"/>
                </a:solidFill>
                <a:latin typeface="Calibri"/>
                <a:cs typeface="Calibri"/>
              </a:rPr>
              <a:t>понимания </a:t>
            </a:r>
            <a:r>
              <a:rPr sz="2400" spc="80" dirty="0">
                <a:solidFill>
                  <a:srgbClr val="002060"/>
                </a:solidFill>
                <a:latin typeface="Calibri"/>
                <a:cs typeface="Calibri"/>
              </a:rPr>
              <a:t>истинного</a:t>
            </a:r>
            <a:r>
              <a:rPr sz="2400" spc="33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400" spc="67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spc="100" dirty="0">
                <a:solidFill>
                  <a:srgbClr val="002060"/>
                </a:solidFill>
                <a:latin typeface="Calibri"/>
                <a:cs typeface="Calibri"/>
              </a:rPr>
              <a:t>ложного</a:t>
            </a:r>
            <a:r>
              <a:rPr sz="2400" spc="53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spc="60" dirty="0">
                <a:solidFill>
                  <a:srgbClr val="002060"/>
                </a:solidFill>
                <a:latin typeface="Calibri"/>
                <a:cs typeface="Calibri"/>
              </a:rPr>
              <a:t>утверждения.</a:t>
            </a:r>
            <a:endParaRPr sz="24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626518" marR="448722" lvl="1" indent="-457189">
              <a:lnSpc>
                <a:spcPts val="3320"/>
              </a:lnSpc>
              <a:spcBef>
                <a:spcPts val="120"/>
              </a:spcBef>
              <a:buChar char="●"/>
              <a:tabLst>
                <a:tab pos="625671" algn="l"/>
                <a:tab pos="626518" algn="l"/>
              </a:tabLst>
            </a:pPr>
            <a:r>
              <a:rPr sz="2400" spc="100" dirty="0">
                <a:solidFill>
                  <a:srgbClr val="002060"/>
                </a:solidFill>
                <a:latin typeface="Calibri"/>
                <a:cs typeface="Calibri"/>
              </a:rPr>
              <a:t>Решение</a:t>
            </a:r>
            <a:r>
              <a:rPr sz="2400" spc="247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spc="93" dirty="0">
                <a:solidFill>
                  <a:srgbClr val="002060"/>
                </a:solidFill>
                <a:latin typeface="Calibri"/>
                <a:cs typeface="Calibri"/>
              </a:rPr>
              <a:t>реальных</a:t>
            </a:r>
            <a:r>
              <a:rPr sz="2400" spc="253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060"/>
                </a:solidFill>
                <a:latin typeface="Calibri"/>
                <a:cs typeface="Calibri"/>
              </a:rPr>
              <a:t>проблем,</a:t>
            </a:r>
            <a:r>
              <a:rPr sz="2400" spc="213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spc="107" dirty="0">
                <a:solidFill>
                  <a:srgbClr val="002060"/>
                </a:solidFill>
                <a:latin typeface="Calibri"/>
                <a:cs typeface="Calibri"/>
              </a:rPr>
              <a:t>включающих</a:t>
            </a:r>
            <a:r>
              <a:rPr sz="2400" spc="233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060"/>
                </a:solidFill>
                <a:latin typeface="Calibri"/>
                <a:cs typeface="Calibri"/>
              </a:rPr>
              <a:t>экономию</a:t>
            </a:r>
            <a:r>
              <a:rPr sz="2400" spc="213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spc="93" dirty="0">
                <a:solidFill>
                  <a:srgbClr val="002060"/>
                </a:solidFill>
                <a:latin typeface="Calibri"/>
                <a:cs typeface="Calibri"/>
              </a:rPr>
              <a:t>затрат</a:t>
            </a:r>
            <a:r>
              <a:rPr sz="2400" spc="267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spc="-67" dirty="0">
                <a:solidFill>
                  <a:srgbClr val="002060"/>
                </a:solidFill>
                <a:latin typeface="Calibri"/>
                <a:cs typeface="Calibri"/>
              </a:rPr>
              <a:t>и </a:t>
            </a:r>
            <a:r>
              <a:rPr sz="2400" spc="113" dirty="0">
                <a:solidFill>
                  <a:srgbClr val="002060"/>
                </a:solidFill>
                <a:latin typeface="Calibri"/>
                <a:cs typeface="Calibri"/>
              </a:rPr>
              <a:t>экологические</a:t>
            </a:r>
            <a:r>
              <a:rPr sz="2400" spc="167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060"/>
                </a:solidFill>
                <a:latin typeface="Calibri"/>
                <a:cs typeface="Calibri"/>
              </a:rPr>
              <a:t>риски,</a:t>
            </a:r>
            <a:r>
              <a:rPr sz="2400" spc="193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spc="73" dirty="0">
                <a:solidFill>
                  <a:srgbClr val="002060"/>
                </a:solidFill>
                <a:latin typeface="Calibri"/>
                <a:cs typeface="Calibri"/>
              </a:rPr>
              <a:t>средствами</a:t>
            </a:r>
            <a:r>
              <a:rPr sz="2400" spc="2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spc="-13" dirty="0">
                <a:solidFill>
                  <a:srgbClr val="002060"/>
                </a:solidFill>
                <a:latin typeface="Calibri"/>
                <a:cs typeface="Calibri"/>
              </a:rPr>
              <a:t>математики.</a:t>
            </a:r>
            <a:endParaRPr sz="24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551" y="688118"/>
            <a:ext cx="4181449" cy="57109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3600" spc="-13" dirty="0" smtClean="0"/>
              <a:t>Задание</a:t>
            </a:r>
            <a:r>
              <a:rPr lang="en-US" sz="3600" spc="-13" dirty="0" smtClean="0"/>
              <a:t>: </a:t>
            </a:r>
            <a:r>
              <a:rPr sz="3600" spc="-13" dirty="0" smtClean="0"/>
              <a:t>ФЛЕ</a:t>
            </a:r>
            <a:r>
              <a:rPr lang="ru-RU" sz="3600" spc="-13" dirty="0" smtClean="0"/>
              <a:t>Ш</a:t>
            </a:r>
            <a:r>
              <a:rPr sz="3600" spc="-13" dirty="0" smtClean="0"/>
              <a:t>КА</a:t>
            </a:r>
            <a:endParaRPr sz="36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893" y="1532439"/>
            <a:ext cx="8765231" cy="17013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5776" y="3645025"/>
            <a:ext cx="4464496" cy="28803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55184" y="17"/>
            <a:ext cx="588814" cy="3950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7" y="499909"/>
            <a:ext cx="8442100" cy="59713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55184" y="17"/>
            <a:ext cx="588814" cy="3950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96136" y="6309320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33">
              <a:spcBef>
                <a:spcPts val="140"/>
              </a:spcBef>
            </a:pPr>
            <a:r>
              <a:rPr lang="ru-RU" spc="60" dirty="0" smtClean="0">
                <a:latin typeface="Calibri"/>
                <a:cs typeface="Calibri"/>
              </a:rPr>
              <a:t>Ответ: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ru-RU" b="1" spc="93" dirty="0" smtClean="0">
                <a:latin typeface="Calibri"/>
                <a:cs typeface="Calibri"/>
              </a:rPr>
              <a:t>ДА</a:t>
            </a:r>
            <a:r>
              <a:rPr lang="en-US" b="1" spc="93" dirty="0">
                <a:latin typeface="Calibri"/>
                <a:cs typeface="Calibri"/>
              </a:rPr>
              <a:t> </a:t>
            </a:r>
            <a:r>
              <a:rPr lang="en-US" b="1" spc="93" dirty="0" smtClean="0">
                <a:latin typeface="Calibri"/>
                <a:cs typeface="Calibri"/>
              </a:rPr>
              <a:t>   </a:t>
            </a:r>
            <a:r>
              <a:rPr lang="ru-RU" b="1" spc="133" dirty="0" smtClean="0">
                <a:latin typeface="Calibri"/>
                <a:cs typeface="Calibri"/>
              </a:rPr>
              <a:t>НЕТ</a:t>
            </a:r>
            <a:endParaRPr lang="ru-RU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264</TotalTime>
  <Words>949</Words>
  <Application>Microsoft Office PowerPoint</Application>
  <PresentationFormat>Экран (4:3)</PresentationFormat>
  <Paragraphs>127</Paragraphs>
  <Slides>28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Calibri</vt:lpstr>
      <vt:lpstr>Georgia</vt:lpstr>
      <vt:lpstr>MathJax_Main</vt:lpstr>
      <vt:lpstr>Times New Roman</vt:lpstr>
      <vt:lpstr>Trebuchet MS</vt:lpstr>
      <vt:lpstr>Wingdings</vt:lpstr>
      <vt:lpstr>Wingdings 2</vt:lpstr>
      <vt:lpstr>Городская</vt:lpstr>
      <vt:lpstr>Функциональная грамотность:  математическая и естественно-научная</vt:lpstr>
      <vt:lpstr>Что сделает детей успешными завтра?</vt:lpstr>
      <vt:lpstr>Функциональная грамотность - овладение ключевыми компетенциями</vt:lpstr>
      <vt:lpstr>Презентация PowerPoint</vt:lpstr>
      <vt:lpstr>Особенности заданий для формирования и оценки функциональной грамотности:</vt:lpstr>
      <vt:lpstr>   Математическая грамотность</vt:lpstr>
      <vt:lpstr>Особенности заданий по математической грамотности</vt:lpstr>
      <vt:lpstr>Задание: ФЛЕШКА</vt:lpstr>
      <vt:lpstr>Презентация PowerPoint</vt:lpstr>
      <vt:lpstr>Презентация PowerPoint</vt:lpstr>
      <vt:lpstr>Презентация PowerPoint</vt:lpstr>
      <vt:lpstr>Задание:ВЕЛОСИПЕДЫ</vt:lpstr>
      <vt:lpstr>Презентация PowerPoint</vt:lpstr>
      <vt:lpstr>Робототехника, 5 класс, “Путь за 1 оборот мотора”</vt:lpstr>
      <vt:lpstr>ВЕЛОСИПЕДЫ</vt:lpstr>
      <vt:lpstr>Робототехника, 5 класс, “Передаточные отношения”</vt:lpstr>
      <vt:lpstr>Презентация PowerPoint</vt:lpstr>
      <vt:lpstr>Особенности заданий естественно-научной грамотности</vt:lpstr>
      <vt:lpstr>Пример задания</vt:lpstr>
      <vt:lpstr>Тема “Вспомогательные алгоритмы, рекурсии”</vt:lpstr>
      <vt:lpstr>Тема “Электронные таблицы”</vt:lpstr>
      <vt:lpstr>Тема “Электронные таблицы”</vt:lpstr>
      <vt:lpstr>Тема “Обработка массива”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грамотность: задания по математике, физике и информатике</dc:title>
  <dc:creator>Home</dc:creator>
  <cp:lastModifiedBy>206</cp:lastModifiedBy>
  <cp:revision>26</cp:revision>
  <dcterms:created xsi:type="dcterms:W3CDTF">2022-11-13T09:18:34Z</dcterms:created>
  <dcterms:modified xsi:type="dcterms:W3CDTF">2022-11-14T08:16:45Z</dcterms:modified>
</cp:coreProperties>
</file>