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351" r:id="rId2"/>
    <p:sldId id="356" r:id="rId3"/>
    <p:sldId id="357" r:id="rId4"/>
    <p:sldId id="358" r:id="rId5"/>
    <p:sldId id="353" r:id="rId6"/>
    <p:sldId id="354" r:id="rId7"/>
    <p:sldId id="349" r:id="rId8"/>
    <p:sldId id="350" r:id="rId9"/>
    <p:sldId id="359" r:id="rId10"/>
    <p:sldId id="360" r:id="rId11"/>
    <p:sldId id="320" r:id="rId12"/>
    <p:sldId id="361" r:id="rId13"/>
    <p:sldId id="362" r:id="rId14"/>
    <p:sldId id="364" r:id="rId15"/>
    <p:sldId id="365" r:id="rId16"/>
    <p:sldId id="355" r:id="rId17"/>
    <p:sldId id="366" r:id="rId18"/>
    <p:sldId id="334" r:id="rId19"/>
    <p:sldId id="336" r:id="rId20"/>
    <p:sldId id="340" r:id="rId21"/>
    <p:sldId id="256" r:id="rId22"/>
    <p:sldId id="323" r:id="rId23"/>
    <p:sldId id="341" r:id="rId24"/>
    <p:sldId id="325" r:id="rId25"/>
    <p:sldId id="344" r:id="rId26"/>
    <p:sldId id="308" r:id="rId27"/>
    <p:sldId id="310" r:id="rId28"/>
    <p:sldId id="309" r:id="rId29"/>
    <p:sldId id="337" r:id="rId30"/>
    <p:sldId id="345" r:id="rId31"/>
    <p:sldId id="311" r:id="rId32"/>
    <p:sldId id="343" r:id="rId33"/>
    <p:sldId id="338" r:id="rId34"/>
    <p:sldId id="346" r:id="rId35"/>
    <p:sldId id="312" r:id="rId36"/>
    <p:sldId id="319" r:id="rId37"/>
    <p:sldId id="339" r:id="rId38"/>
    <p:sldId id="367" r:id="rId39"/>
    <p:sldId id="368" r:id="rId40"/>
    <p:sldId id="369" r:id="rId41"/>
    <p:sldId id="370" r:id="rId42"/>
    <p:sldId id="371" r:id="rId43"/>
    <p:sldId id="372" r:id="rId44"/>
    <p:sldId id="373" r:id="rId45"/>
    <p:sldId id="374" r:id="rId46"/>
    <p:sldId id="375" r:id="rId47"/>
    <p:sldId id="376" r:id="rId48"/>
    <p:sldId id="377" r:id="rId49"/>
    <p:sldId id="332" r:id="rId5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8957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15.01.2025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5730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56510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125986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71622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908925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88340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7127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8242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1263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7987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15.01.2025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6124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15.01.2025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5098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15.01.2025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7516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15.01.2025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8889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15.01.2025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2298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15.01.2025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4330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4C71EC6-210F-42DE-9C53-41977AD35B3D}" type="datetimeFigureOut">
              <a:rPr lang="ru-RU" smtClean="0"/>
              <a:t>15.01.2025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89454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Прямоугольник 1"/>
          <p:cNvSpPr>
            <a:spLocks noChangeArrowheads="1"/>
          </p:cNvSpPr>
          <p:nvPr/>
        </p:nvSpPr>
        <p:spPr bwMode="auto">
          <a:xfrm>
            <a:off x="827584" y="1412776"/>
            <a:ext cx="7488832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4400" i="1" dirty="0">
                <a:solidFill>
                  <a:schemeClr val="bg1"/>
                </a:solidFill>
              </a:rPr>
              <a:t>Анализ работы </a:t>
            </a:r>
            <a:br>
              <a:rPr lang="ru-RU" altLang="ru-RU" sz="4400" i="1" dirty="0">
                <a:solidFill>
                  <a:schemeClr val="bg1"/>
                </a:solidFill>
              </a:rPr>
            </a:br>
            <a:r>
              <a:rPr lang="ru-RU" altLang="ru-RU" sz="4400" i="1" dirty="0">
                <a:solidFill>
                  <a:schemeClr val="bg1"/>
                </a:solidFill>
              </a:rPr>
              <a:t>кафедры точных наук</a:t>
            </a:r>
            <a:r>
              <a:rPr lang="ru-RU" altLang="ru-RU" sz="4400" i="1" u="sng" dirty="0">
                <a:solidFill>
                  <a:schemeClr val="bg1"/>
                </a:solidFill>
              </a:rPr>
              <a:t/>
            </a:r>
            <a:br>
              <a:rPr lang="ru-RU" altLang="ru-RU" sz="4400" i="1" u="sng" dirty="0">
                <a:solidFill>
                  <a:schemeClr val="bg1"/>
                </a:solidFill>
              </a:rPr>
            </a:br>
            <a:r>
              <a:rPr lang="ru-RU" altLang="ru-RU" sz="4400" i="1" dirty="0">
                <a:solidFill>
                  <a:schemeClr val="bg1"/>
                </a:solidFill>
              </a:rPr>
              <a:t>МБОУ «САГ»</a:t>
            </a:r>
            <a:br>
              <a:rPr lang="ru-RU" altLang="ru-RU" sz="4400" i="1" dirty="0">
                <a:solidFill>
                  <a:schemeClr val="bg1"/>
                </a:solidFill>
              </a:rPr>
            </a:br>
            <a:r>
              <a:rPr lang="ru-RU" altLang="ru-RU" sz="4400" i="1" dirty="0">
                <a:solidFill>
                  <a:schemeClr val="bg1"/>
                </a:solidFill>
              </a:rPr>
              <a:t> за 2024-2025 учебный год</a:t>
            </a:r>
            <a:endParaRPr lang="ru-RU" altLang="ru-RU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098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16" y="548680"/>
            <a:ext cx="4317940" cy="57606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40569" y="1268760"/>
            <a:ext cx="5760640" cy="432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9422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860032" cy="36450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010" y="3501008"/>
            <a:ext cx="4475989" cy="335699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51520" y="4437112"/>
            <a:ext cx="43204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 smtClean="0"/>
              <a:t>Победители!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3436589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Прямоугольник 3"/>
          <p:cNvSpPr>
            <a:spLocks noChangeArrowheads="1"/>
          </p:cNvSpPr>
          <p:nvPr/>
        </p:nvSpPr>
        <p:spPr bwMode="auto">
          <a:xfrm>
            <a:off x="-36513" y="115888"/>
            <a:ext cx="90725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b="1" dirty="0">
                <a:solidFill>
                  <a:srgbClr val="FF0000"/>
                </a:solidFill>
                <a:latin typeface="Arial" panose="020B0604020202020204" pitchFamily="34" charset="0"/>
              </a:rPr>
              <a:t>Участие учеников в НПК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b="1" dirty="0">
                <a:solidFill>
                  <a:srgbClr val="FF0000"/>
                </a:solidFill>
                <a:latin typeface="Arial" panose="020B0604020202020204" pitchFamily="34" charset="0"/>
              </a:rPr>
              <a:t>«Науки юношей питают» </a:t>
            </a:r>
            <a:r>
              <a:rPr lang="ru-RU" altLang="ru-RU" sz="24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2024г</a:t>
            </a:r>
            <a:r>
              <a:rPr lang="ru-RU" altLang="ru-RU" sz="2400" b="1" dirty="0">
                <a:solidFill>
                  <a:srgbClr val="FF0000"/>
                </a:solidFill>
                <a:latin typeface="Arial" panose="020B0604020202020204" pitchFamily="34" charset="0"/>
              </a:rPr>
              <a:t>.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b="1" dirty="0">
                <a:solidFill>
                  <a:srgbClr val="FF0000"/>
                </a:solidFill>
                <a:latin typeface="Arial" panose="020B0604020202020204" pitchFamily="34" charset="0"/>
              </a:rPr>
              <a:t>(секция «Точные науки» Приказ №</a:t>
            </a:r>
            <a:r>
              <a:rPr lang="ru-RU" altLang="ru-RU" sz="24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112в </a:t>
            </a:r>
            <a:r>
              <a:rPr lang="ru-RU" altLang="ru-RU" sz="2400" b="1" dirty="0">
                <a:solidFill>
                  <a:srgbClr val="FF0000"/>
                </a:solidFill>
                <a:latin typeface="Arial" panose="020B0604020202020204" pitchFamily="34" charset="0"/>
              </a:rPr>
              <a:t>от </a:t>
            </a:r>
            <a:r>
              <a:rPr lang="ru-RU" altLang="ru-RU" sz="24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17.11.24.)</a:t>
            </a:r>
            <a:endParaRPr lang="ru-RU" altLang="ru-RU" sz="2400" dirty="0">
              <a:latin typeface="Arial" panose="020B0604020202020204" pitchFamily="34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6705220"/>
              </p:ext>
            </p:extLst>
          </p:nvPr>
        </p:nvGraphicFramePr>
        <p:xfrm>
          <a:off x="179388" y="1316038"/>
          <a:ext cx="8856662" cy="5394177"/>
        </p:xfrm>
        <a:graphic>
          <a:graphicData uri="http://schemas.openxmlformats.org/drawingml/2006/table">
            <a:tbl>
              <a:tblPr/>
              <a:tblGrid>
                <a:gridCol w="731837">
                  <a:extLst>
                    <a:ext uri="{9D8B030D-6E8A-4147-A177-3AD203B41FA5}">
                      <a16:colId xmlns:a16="http://schemas.microsoft.com/office/drawing/2014/main" val="4275654149"/>
                    </a:ext>
                  </a:extLst>
                </a:gridCol>
                <a:gridCol w="4611688">
                  <a:extLst>
                    <a:ext uri="{9D8B030D-6E8A-4147-A177-3AD203B41FA5}">
                      <a16:colId xmlns:a16="http://schemas.microsoft.com/office/drawing/2014/main" val="474440001"/>
                    </a:ext>
                  </a:extLst>
                </a:gridCol>
                <a:gridCol w="1641475">
                  <a:extLst>
                    <a:ext uri="{9D8B030D-6E8A-4147-A177-3AD203B41FA5}">
                      <a16:colId xmlns:a16="http://schemas.microsoft.com/office/drawing/2014/main" val="1846945733"/>
                    </a:ext>
                  </a:extLst>
                </a:gridCol>
                <a:gridCol w="1871662">
                  <a:extLst>
                    <a:ext uri="{9D8B030D-6E8A-4147-A177-3AD203B41FA5}">
                      <a16:colId xmlns:a16="http://schemas.microsoft.com/office/drawing/2014/main" val="2503321586"/>
                    </a:ext>
                  </a:extLst>
                </a:gridCol>
              </a:tblGrid>
              <a:tr h="355562"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862" marR="3786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 работы (ФИО ученика)</a:t>
                      </a: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862" marR="3786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Руководитель</a:t>
                      </a: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862" marR="3786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статус</a:t>
                      </a: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862" marR="3786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7939374"/>
                  </a:ext>
                </a:extLst>
              </a:tr>
              <a:tr h="480961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</a:rPr>
                        <a:t>5</a:t>
                      </a:r>
                      <a:endParaRPr lang="ru-RU" sz="1600" dirty="0">
                        <a:solidFill>
                          <a:schemeClr val="bg1"/>
                        </a:solidFill>
                      </a:endParaRPr>
                    </a:p>
                  </a:txBody>
                  <a:tcPr marL="37862" marR="3786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CC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err="1" smtClean="0">
                          <a:solidFill>
                            <a:schemeClr val="bg1"/>
                          </a:solidFill>
                        </a:rPr>
                        <a:t>Гоцкалюк</a:t>
                      </a:r>
                      <a:r>
                        <a:rPr lang="ru-RU" sz="1600" dirty="0" smtClean="0">
                          <a:solidFill>
                            <a:schemeClr val="bg1"/>
                          </a:solidFill>
                        </a:rPr>
                        <a:t> А.</a:t>
                      </a:r>
                      <a:endParaRPr lang="ru-RU" sz="1600" dirty="0">
                        <a:solidFill>
                          <a:schemeClr val="bg1"/>
                        </a:solidFill>
                      </a:endParaRPr>
                    </a:p>
                  </a:txBody>
                  <a:tcPr marL="37862" marR="3786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CC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Якубова Л.Э</a:t>
                      </a:r>
                    </a:p>
                  </a:txBody>
                  <a:tcPr marL="37862" marR="3786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CC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место</a:t>
                      </a:r>
                    </a:p>
                  </a:txBody>
                  <a:tcPr marL="37862" marR="3786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9815841"/>
                  </a:ext>
                </a:extLst>
              </a:tr>
              <a:tr h="2068527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</a:rPr>
                        <a:t>8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</a:rPr>
                        <a:t>11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</a:rPr>
                        <a:t>11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</a:rPr>
                        <a:t>11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</a:rPr>
                        <a:t>11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</a:rPr>
                        <a:t>11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</a:rPr>
                        <a:t>11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</a:rPr>
                        <a:t>11</a:t>
                      </a:r>
                    </a:p>
                    <a:p>
                      <a:pPr algn="ctr"/>
                      <a:endParaRPr lang="ru-RU" sz="1600" dirty="0">
                        <a:solidFill>
                          <a:schemeClr val="bg1"/>
                        </a:solidFill>
                      </a:endParaRPr>
                    </a:p>
                  </a:txBody>
                  <a:tcPr marL="37862" marR="3786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E7E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err="1" smtClean="0">
                          <a:solidFill>
                            <a:schemeClr val="bg1"/>
                          </a:solidFill>
                        </a:rPr>
                        <a:t>Саулова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 В., Мельник К., </a:t>
                      </a:r>
                      <a:r>
                        <a:rPr lang="ru-RU" sz="1400" dirty="0" err="1" smtClean="0">
                          <a:solidFill>
                            <a:schemeClr val="bg1"/>
                          </a:solidFill>
                        </a:rPr>
                        <a:t>Шамрай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 А.</a:t>
                      </a:r>
                    </a:p>
                    <a:p>
                      <a:r>
                        <a:rPr lang="ru-RU" sz="1400" dirty="0" err="1" smtClean="0">
                          <a:solidFill>
                            <a:schemeClr val="bg1"/>
                          </a:solidFill>
                        </a:rPr>
                        <a:t>Абибулаева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 А.,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400" baseline="0" dirty="0" err="1" smtClean="0">
                          <a:solidFill>
                            <a:schemeClr val="bg1"/>
                          </a:solidFill>
                        </a:rPr>
                        <a:t>Смаль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</a:rPr>
                        <a:t> Н., </a:t>
                      </a:r>
                      <a:r>
                        <a:rPr lang="ru-RU" sz="1400" baseline="0" dirty="0" err="1" smtClean="0">
                          <a:solidFill>
                            <a:schemeClr val="bg1"/>
                          </a:solidFill>
                        </a:rPr>
                        <a:t>Сейт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400" baseline="0" dirty="0" err="1" smtClean="0">
                          <a:solidFill>
                            <a:schemeClr val="bg1"/>
                          </a:solidFill>
                        </a:rPr>
                        <a:t>Умерова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</a:rPr>
                        <a:t> С.</a:t>
                      </a:r>
                    </a:p>
                    <a:p>
                      <a:r>
                        <a:rPr lang="ru-RU" sz="1400" baseline="0" dirty="0" err="1" smtClean="0">
                          <a:solidFill>
                            <a:schemeClr val="bg1"/>
                          </a:solidFill>
                        </a:rPr>
                        <a:t>Альчук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</a:rPr>
                        <a:t> В, Пузако К.</a:t>
                      </a:r>
                    </a:p>
                    <a:p>
                      <a:r>
                        <a:rPr lang="ru-RU" sz="1400" baseline="0" dirty="0" smtClean="0">
                          <a:solidFill>
                            <a:schemeClr val="bg1"/>
                          </a:solidFill>
                        </a:rPr>
                        <a:t>Безрученко В., Здор Т.</a:t>
                      </a:r>
                    </a:p>
                    <a:p>
                      <a:r>
                        <a:rPr lang="ru-RU" sz="1400" baseline="0" dirty="0" smtClean="0">
                          <a:solidFill>
                            <a:schemeClr val="bg1"/>
                          </a:solidFill>
                        </a:rPr>
                        <a:t>Буланова Т, Керимова С, </a:t>
                      </a:r>
                    </a:p>
                    <a:p>
                      <a:r>
                        <a:rPr lang="ru-RU" sz="1400" baseline="0" dirty="0" err="1" smtClean="0">
                          <a:solidFill>
                            <a:schemeClr val="bg1"/>
                          </a:solidFill>
                        </a:rPr>
                        <a:t>Отрода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</a:rPr>
                        <a:t> Е, Черных А, </a:t>
                      </a:r>
                      <a:r>
                        <a:rPr lang="ru-RU" sz="1400" baseline="0" dirty="0" err="1" smtClean="0">
                          <a:solidFill>
                            <a:schemeClr val="bg1"/>
                          </a:solidFill>
                        </a:rPr>
                        <a:t>Неведомская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</a:rPr>
                        <a:t> Н,</a:t>
                      </a:r>
                    </a:p>
                    <a:p>
                      <a:r>
                        <a:rPr lang="ru-RU" sz="1400" baseline="0" dirty="0" err="1" smtClean="0">
                          <a:solidFill>
                            <a:schemeClr val="bg1"/>
                          </a:solidFill>
                        </a:rPr>
                        <a:t>Пивоваренко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</a:rPr>
                        <a:t> Н, </a:t>
                      </a:r>
                      <a:r>
                        <a:rPr lang="ru-RU" sz="1400" baseline="0" dirty="0" err="1" smtClean="0">
                          <a:solidFill>
                            <a:schemeClr val="bg1"/>
                          </a:solidFill>
                        </a:rPr>
                        <a:t>Батяев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</a:rPr>
                        <a:t> М</a:t>
                      </a:r>
                    </a:p>
                    <a:p>
                      <a:r>
                        <a:rPr lang="ru-RU" sz="1400" baseline="0" dirty="0" smtClean="0">
                          <a:solidFill>
                            <a:schemeClr val="bg1"/>
                          </a:solidFill>
                        </a:rPr>
                        <a:t>Серков Р, Вели –Эмир А., Гиндес Г.</a:t>
                      </a:r>
                    </a:p>
                    <a:p>
                      <a:r>
                        <a:rPr lang="ru-RU" sz="1400" baseline="0" dirty="0" smtClean="0">
                          <a:solidFill>
                            <a:schemeClr val="bg1"/>
                          </a:solidFill>
                        </a:rPr>
                        <a:t>Данилович О., </a:t>
                      </a:r>
                      <a:r>
                        <a:rPr lang="ru-RU" sz="1400" baseline="0" dirty="0" err="1" smtClean="0">
                          <a:solidFill>
                            <a:schemeClr val="bg1"/>
                          </a:solidFill>
                        </a:rPr>
                        <a:t>Тухватулина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</a:rPr>
                        <a:t> А.</a:t>
                      </a:r>
                    </a:p>
                  </a:txBody>
                  <a:tcPr marL="37862" marR="3786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E7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Бусел Е.О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862" marR="3786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E7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место</a:t>
                      </a:r>
                    </a:p>
                  </a:txBody>
                  <a:tcPr marL="37862" marR="3786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7802770"/>
                  </a:ext>
                </a:extLst>
              </a:tr>
              <a:tr h="442866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</a:rPr>
                        <a:t>7</a:t>
                      </a:r>
                    </a:p>
                  </a:txBody>
                  <a:tcPr marL="37862" marR="3786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CC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</a:rPr>
                        <a:t>Рязанов Е.</a:t>
                      </a:r>
                    </a:p>
                  </a:txBody>
                  <a:tcPr marL="37862" marR="3786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CC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Сидоренко Л.И.</a:t>
                      </a:r>
                    </a:p>
                  </a:txBody>
                  <a:tcPr marL="37862" marR="3786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CC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место</a:t>
                      </a:r>
                    </a:p>
                  </a:txBody>
                  <a:tcPr marL="37862" marR="3786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1280234"/>
                  </a:ext>
                </a:extLst>
              </a:tr>
              <a:tr h="42671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8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11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11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11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11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37862" marR="3786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E7E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Игнатьева А.,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</a:rPr>
                        <a:t> Ефимова С, Кожевникова Е,</a:t>
                      </a:r>
                    </a:p>
                    <a:p>
                      <a:r>
                        <a:rPr lang="ru-RU" sz="1400" baseline="0" dirty="0" err="1" smtClean="0">
                          <a:solidFill>
                            <a:schemeClr val="bg1"/>
                          </a:solidFill>
                        </a:rPr>
                        <a:t>Абдураманова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</a:rPr>
                        <a:t> А, </a:t>
                      </a:r>
                      <a:r>
                        <a:rPr lang="ru-RU" sz="1400" baseline="0" dirty="0" err="1" smtClean="0">
                          <a:solidFill>
                            <a:schemeClr val="bg1"/>
                          </a:solidFill>
                        </a:rPr>
                        <a:t>Аблаева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</a:rPr>
                        <a:t> Э.</a:t>
                      </a:r>
                    </a:p>
                    <a:p>
                      <a:r>
                        <a:rPr lang="ru-RU" sz="1400" baseline="0" dirty="0" err="1" smtClean="0">
                          <a:solidFill>
                            <a:schemeClr val="bg1"/>
                          </a:solidFill>
                        </a:rPr>
                        <a:t>Воложанинов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</a:rPr>
                        <a:t> М, Корж Д.</a:t>
                      </a:r>
                    </a:p>
                    <a:p>
                      <a:r>
                        <a:rPr lang="ru-RU" sz="1400" baseline="0" dirty="0" err="1" smtClean="0">
                          <a:solidFill>
                            <a:schemeClr val="bg1"/>
                          </a:solidFill>
                        </a:rPr>
                        <a:t>Подубняк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</a:rPr>
                        <a:t> А., Плаксин В., </a:t>
                      </a:r>
                      <a:r>
                        <a:rPr lang="ru-RU" sz="1400" baseline="0" dirty="0" err="1" smtClean="0">
                          <a:solidFill>
                            <a:schemeClr val="bg1"/>
                          </a:solidFill>
                        </a:rPr>
                        <a:t>Авагян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</a:rPr>
                        <a:t> С</a:t>
                      </a:r>
                    </a:p>
                    <a:p>
                      <a:r>
                        <a:rPr lang="ru-RU" sz="1400" baseline="0" dirty="0" err="1" smtClean="0">
                          <a:solidFill>
                            <a:schemeClr val="bg1"/>
                          </a:solidFill>
                        </a:rPr>
                        <a:t>Бугера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</a:rPr>
                        <a:t> Е, </a:t>
                      </a:r>
                      <a:r>
                        <a:rPr lang="ru-RU" sz="1400" baseline="0" dirty="0" err="1" smtClean="0">
                          <a:solidFill>
                            <a:schemeClr val="bg1"/>
                          </a:solidFill>
                        </a:rPr>
                        <a:t>Абибулаев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</a:rPr>
                        <a:t> М.</a:t>
                      </a:r>
                    </a:p>
                    <a:p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37862" marR="3786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E7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Бусел Е.О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862" marR="3786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E7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место</a:t>
                      </a:r>
                    </a:p>
                  </a:txBody>
                  <a:tcPr marL="37862" marR="3786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0196829"/>
                  </a:ext>
                </a:extLst>
              </a:tr>
              <a:tr h="64006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7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37862" marR="3786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Туманян А</a:t>
                      </a:r>
                    </a:p>
                    <a:p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37862" marR="3786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CC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Сидоренко Л.И.</a:t>
                      </a:r>
                    </a:p>
                  </a:txBody>
                  <a:tcPr marL="37862" marR="3786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CC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место</a:t>
                      </a:r>
                    </a:p>
                  </a:txBody>
                  <a:tcPr marL="37862" marR="3786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28240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97409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6600816"/>
              </p:ext>
            </p:extLst>
          </p:nvPr>
        </p:nvGraphicFramePr>
        <p:xfrm>
          <a:off x="179512" y="1772816"/>
          <a:ext cx="8856662" cy="1944216"/>
        </p:xfrm>
        <a:graphic>
          <a:graphicData uri="http://schemas.openxmlformats.org/drawingml/2006/table">
            <a:tbl>
              <a:tblPr/>
              <a:tblGrid>
                <a:gridCol w="731837">
                  <a:extLst>
                    <a:ext uri="{9D8B030D-6E8A-4147-A177-3AD203B41FA5}">
                      <a16:colId xmlns:a16="http://schemas.microsoft.com/office/drawing/2014/main" val="4039455902"/>
                    </a:ext>
                  </a:extLst>
                </a:gridCol>
                <a:gridCol w="4611688">
                  <a:extLst>
                    <a:ext uri="{9D8B030D-6E8A-4147-A177-3AD203B41FA5}">
                      <a16:colId xmlns:a16="http://schemas.microsoft.com/office/drawing/2014/main" val="1705387921"/>
                    </a:ext>
                  </a:extLst>
                </a:gridCol>
                <a:gridCol w="1641475">
                  <a:extLst>
                    <a:ext uri="{9D8B030D-6E8A-4147-A177-3AD203B41FA5}">
                      <a16:colId xmlns:a16="http://schemas.microsoft.com/office/drawing/2014/main" val="1444272632"/>
                    </a:ext>
                  </a:extLst>
                </a:gridCol>
                <a:gridCol w="1871662">
                  <a:extLst>
                    <a:ext uri="{9D8B030D-6E8A-4147-A177-3AD203B41FA5}">
                      <a16:colId xmlns:a16="http://schemas.microsoft.com/office/drawing/2014/main" val="204030809"/>
                    </a:ext>
                  </a:extLst>
                </a:gridCol>
              </a:tblGrid>
              <a:tr h="355562"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862" marR="3786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 работы (ФИО ученика)</a:t>
                      </a: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862" marR="3786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Руководитель</a:t>
                      </a: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862" marR="3786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статус</a:t>
                      </a:r>
                      <a:endParaRPr kumimoji="0" lang="ru-RU" alt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862" marR="3786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3598202"/>
                  </a:ext>
                </a:extLst>
              </a:tr>
              <a:tr h="480961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</a:rPr>
                        <a:t>10</a:t>
                      </a:r>
                      <a:endParaRPr lang="ru-RU" sz="1600" dirty="0">
                        <a:solidFill>
                          <a:schemeClr val="bg1"/>
                        </a:solidFill>
                      </a:endParaRPr>
                    </a:p>
                  </a:txBody>
                  <a:tcPr marL="37862" marR="3786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CC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err="1" smtClean="0">
                          <a:solidFill>
                            <a:schemeClr val="bg1"/>
                          </a:solidFill>
                        </a:rPr>
                        <a:t>Гулякина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</a:rPr>
                        <a:t> А</a:t>
                      </a:r>
                      <a:endParaRPr lang="ru-RU" sz="1600" dirty="0">
                        <a:solidFill>
                          <a:schemeClr val="bg1"/>
                        </a:solidFill>
                      </a:endParaRPr>
                    </a:p>
                  </a:txBody>
                  <a:tcPr marL="37862" marR="3786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CC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Бельская С.В.</a:t>
                      </a:r>
                    </a:p>
                  </a:txBody>
                  <a:tcPr marL="37862" marR="3786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CC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место</a:t>
                      </a:r>
                    </a:p>
                  </a:txBody>
                  <a:tcPr marL="37862" marR="3786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9181610"/>
                  </a:ext>
                </a:extLst>
              </a:tr>
              <a:tr h="1107693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</a:rPr>
                        <a:t>11</a:t>
                      </a:r>
                    </a:p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</a:rPr>
                        <a:t>11</a:t>
                      </a:r>
                    </a:p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</a:rPr>
                        <a:t>11</a:t>
                      </a:r>
                      <a:endParaRPr lang="ru-RU" sz="1600" dirty="0">
                        <a:solidFill>
                          <a:schemeClr val="bg1"/>
                        </a:solidFill>
                      </a:endParaRPr>
                    </a:p>
                  </a:txBody>
                  <a:tcPr marL="37862" marR="3786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E7E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err="1" smtClean="0">
                          <a:solidFill>
                            <a:schemeClr val="bg1"/>
                          </a:solidFill>
                        </a:rPr>
                        <a:t>Капенкин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</a:rPr>
                        <a:t> Н, </a:t>
                      </a:r>
                      <a:r>
                        <a:rPr lang="ru-RU" sz="1600" baseline="0" dirty="0" err="1" smtClean="0">
                          <a:solidFill>
                            <a:schemeClr val="bg1"/>
                          </a:solidFill>
                        </a:rPr>
                        <a:t>Болатов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</a:rPr>
                        <a:t> А., </a:t>
                      </a:r>
                      <a:r>
                        <a:rPr lang="ru-RU" sz="1600" baseline="0" dirty="0" err="1" smtClean="0">
                          <a:solidFill>
                            <a:schemeClr val="bg1"/>
                          </a:solidFill>
                        </a:rPr>
                        <a:t>Игунин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</a:rPr>
                        <a:t> Г.</a:t>
                      </a:r>
                    </a:p>
                    <a:p>
                      <a:r>
                        <a:rPr lang="ru-RU" sz="1600" baseline="0" dirty="0" err="1" smtClean="0">
                          <a:solidFill>
                            <a:schemeClr val="bg1"/>
                          </a:solidFill>
                        </a:rPr>
                        <a:t>Кубединов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</a:rPr>
                        <a:t> И.</a:t>
                      </a:r>
                    </a:p>
                    <a:p>
                      <a:r>
                        <a:rPr lang="ru-RU" sz="1600" baseline="0" dirty="0" smtClean="0">
                          <a:solidFill>
                            <a:schemeClr val="bg1"/>
                          </a:solidFill>
                        </a:rPr>
                        <a:t>Никитин М., </a:t>
                      </a:r>
                      <a:r>
                        <a:rPr lang="ru-RU" sz="1600" baseline="0" dirty="0" err="1" smtClean="0">
                          <a:solidFill>
                            <a:schemeClr val="bg1"/>
                          </a:solidFill>
                        </a:rPr>
                        <a:t>Халиков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</a:rPr>
                        <a:t> Р, Пестряков А</a:t>
                      </a:r>
                    </a:p>
                    <a:p>
                      <a:endParaRPr lang="ru-RU" sz="1600" baseline="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37862" marR="3786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E7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Бусел Е.О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862" marR="3786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E7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rgbClr val="8AD0D6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место</a:t>
                      </a:r>
                    </a:p>
                  </a:txBody>
                  <a:tcPr marL="37862" marR="3786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06144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33849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"/>
          <p:cNvSpPr>
            <a:spLocks noChangeArrowheads="1"/>
          </p:cNvSpPr>
          <p:nvPr/>
        </p:nvSpPr>
        <p:spPr bwMode="auto">
          <a:xfrm>
            <a:off x="0" y="115888"/>
            <a:ext cx="91440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b="1" dirty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ВСЕРОССИЙСКАЯ ОЛИМПИАДА ШКОЛЬНИКОВ</a:t>
            </a:r>
            <a:endParaRPr lang="ru-RU" altLang="ru-RU" sz="24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b="1" dirty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Муниципальный этап ВСОШ </a:t>
            </a:r>
            <a:r>
              <a:rPr lang="ru-RU" alt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24-25гг</a:t>
            </a:r>
            <a:r>
              <a:rPr lang="ru-RU" altLang="ru-RU" sz="2400" b="1" dirty="0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ru-RU" altLang="ru-RU" sz="24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9728772"/>
              </p:ext>
            </p:extLst>
          </p:nvPr>
        </p:nvGraphicFramePr>
        <p:xfrm>
          <a:off x="179387" y="1052736"/>
          <a:ext cx="8785225" cy="3595638"/>
        </p:xfrm>
        <a:graphic>
          <a:graphicData uri="http://schemas.openxmlformats.org/drawingml/2006/table">
            <a:tbl>
              <a:tblPr/>
              <a:tblGrid>
                <a:gridCol w="2016348">
                  <a:extLst>
                    <a:ext uri="{9D8B030D-6E8A-4147-A177-3AD203B41FA5}">
                      <a16:colId xmlns:a16="http://schemas.microsoft.com/office/drawing/2014/main" val="3491584477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871796861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val="4219333000"/>
                    </a:ext>
                  </a:extLst>
                </a:gridCol>
                <a:gridCol w="1450350">
                  <a:extLst>
                    <a:ext uri="{9D8B030D-6E8A-4147-A177-3AD203B41FA5}">
                      <a16:colId xmlns:a16="http://schemas.microsoft.com/office/drawing/2014/main" val="3109931924"/>
                    </a:ext>
                  </a:extLst>
                </a:gridCol>
                <a:gridCol w="2222183">
                  <a:extLst>
                    <a:ext uri="{9D8B030D-6E8A-4147-A177-3AD203B41FA5}">
                      <a16:colId xmlns:a16="http://schemas.microsoft.com/office/drawing/2014/main" val="1497679957"/>
                    </a:ext>
                  </a:extLst>
                </a:gridCol>
              </a:tblGrid>
              <a:tr h="47718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ФИО уч-ся</a:t>
                      </a:r>
                      <a:endParaRPr kumimoji="0" lang="ru-RU" alt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26" marR="652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</a:t>
                      </a:r>
                      <a:endParaRPr kumimoji="0" lang="ru-RU" alt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26" marR="652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</a:t>
                      </a:r>
                      <a:endParaRPr kumimoji="0" lang="ru-RU" alt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26" marR="652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</a:t>
                      </a:r>
                      <a:endParaRPr kumimoji="0" lang="ru-RU" alt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26" marR="652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Учитель</a:t>
                      </a:r>
                      <a:endParaRPr kumimoji="0" lang="ru-RU" alt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26" marR="652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5948586"/>
                  </a:ext>
                </a:extLst>
              </a:tr>
              <a:tr h="64003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Стряпин Н</a:t>
                      </a:r>
                    </a:p>
                  </a:txBody>
                  <a:tcPr marL="65226" marR="652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26" marR="652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физика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26" marR="652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призер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26" marR="652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Бусел Е.О.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26" marR="652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166558"/>
                  </a:ext>
                </a:extLst>
              </a:tr>
              <a:tr h="46695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Акмулаев</a:t>
                      </a: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Р.</a:t>
                      </a:r>
                    </a:p>
                  </a:txBody>
                  <a:tcPr marL="65226" marR="652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5226" marR="652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физика</a:t>
                      </a:r>
                    </a:p>
                  </a:txBody>
                  <a:tcPr marL="65226" marR="652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призер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26" marR="652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Шраменко</a:t>
                      </a: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Т.Н.</a:t>
                      </a:r>
                    </a:p>
                  </a:txBody>
                  <a:tcPr marL="65226" marR="652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4216857"/>
                  </a:ext>
                </a:extLst>
              </a:tr>
              <a:tr h="64944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Акмулаев</a:t>
                      </a: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Кемельман</a:t>
                      </a: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В.</a:t>
                      </a:r>
                    </a:p>
                  </a:txBody>
                  <a:tcPr marL="65226" marR="652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26" marR="652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физика</a:t>
                      </a:r>
                    </a:p>
                    <a:p>
                      <a:pPr algn="ctr"/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26" marR="652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победитель</a:t>
                      </a:r>
                    </a:p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призер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26" marR="652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Шраменко</a:t>
                      </a:r>
                      <a:r>
                        <a:rPr kumimoji="0" lang="ru-RU" altLang="ru-RU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Т.Н.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26" marR="652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4136440"/>
                  </a:ext>
                </a:extLst>
              </a:tr>
              <a:tr h="60968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Ротанова</a:t>
                      </a: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</a:t>
                      </a:r>
                    </a:p>
                  </a:txBody>
                  <a:tcPr marL="65226" marR="652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26" marR="652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математика</a:t>
                      </a:r>
                    </a:p>
                  </a:txBody>
                  <a:tcPr marL="65226" marR="652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победитель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26" marR="652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Евдокимова</a:t>
                      </a:r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О.Ю.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26" marR="652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6787136"/>
                  </a:ext>
                </a:extLst>
              </a:tr>
              <a:tr h="60968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Сурначев А.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26" marR="652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26" marR="652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математика</a:t>
                      </a:r>
                    </a:p>
                  </a:txBody>
                  <a:tcPr marL="65226" marR="652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призер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26" marR="652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Сидоренко Л.И.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26" marR="652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4421596"/>
                  </a:ext>
                </a:extLst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3904792"/>
              </p:ext>
            </p:extLst>
          </p:nvPr>
        </p:nvGraphicFramePr>
        <p:xfrm>
          <a:off x="240145" y="4725145"/>
          <a:ext cx="8724467" cy="1920240"/>
        </p:xfrm>
        <a:graphic>
          <a:graphicData uri="http://schemas.openxmlformats.org/drawingml/2006/table">
            <a:tbl>
              <a:tblPr/>
              <a:tblGrid>
                <a:gridCol w="1883583">
                  <a:extLst>
                    <a:ext uri="{9D8B030D-6E8A-4147-A177-3AD203B41FA5}">
                      <a16:colId xmlns:a16="http://schemas.microsoft.com/office/drawing/2014/main" val="2105916622"/>
                    </a:ext>
                  </a:extLst>
                </a:gridCol>
                <a:gridCol w="887327">
                  <a:extLst>
                    <a:ext uri="{9D8B030D-6E8A-4147-A177-3AD203B41FA5}">
                      <a16:colId xmlns:a16="http://schemas.microsoft.com/office/drawing/2014/main" val="2488919968"/>
                    </a:ext>
                  </a:extLst>
                </a:gridCol>
                <a:gridCol w="2299854">
                  <a:extLst>
                    <a:ext uri="{9D8B030D-6E8A-4147-A177-3AD203B41FA5}">
                      <a16:colId xmlns:a16="http://schemas.microsoft.com/office/drawing/2014/main" val="1956400152"/>
                    </a:ext>
                  </a:extLst>
                </a:gridCol>
                <a:gridCol w="1431636">
                  <a:extLst>
                    <a:ext uri="{9D8B030D-6E8A-4147-A177-3AD203B41FA5}">
                      <a16:colId xmlns:a16="http://schemas.microsoft.com/office/drawing/2014/main" val="3201474071"/>
                    </a:ext>
                  </a:extLst>
                </a:gridCol>
                <a:gridCol w="2222067">
                  <a:extLst>
                    <a:ext uri="{9D8B030D-6E8A-4147-A177-3AD203B41FA5}">
                      <a16:colId xmlns:a16="http://schemas.microsoft.com/office/drawing/2014/main" val="3639053069"/>
                    </a:ext>
                  </a:extLst>
                </a:gridCol>
              </a:tblGrid>
              <a:tr h="576063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Дронь</a:t>
                      </a:r>
                      <a:r>
                        <a:rPr lang="ru-RU" dirty="0" smtClean="0"/>
                        <a:t> Л</a:t>
                      </a:r>
                      <a:endParaRPr lang="ru-RU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8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математика</a:t>
                      </a:r>
                    </a:p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призер</a:t>
                      </a:r>
                    </a:p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Сидоренко Л.И.</a:t>
                      </a:r>
                    </a:p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6043858"/>
                  </a:ext>
                </a:extLst>
              </a:tr>
              <a:tr h="472933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Акмулаев</a:t>
                      </a: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О.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Очкан</a:t>
                      </a: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10</a:t>
                      </a:r>
                    </a:p>
                    <a:p>
                      <a:pPr algn="ctr"/>
                      <a:r>
                        <a:rPr lang="ru-RU" dirty="0" smtClean="0"/>
                        <a:t>10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математика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призер</a:t>
                      </a:r>
                    </a:p>
                    <a:p>
                      <a:pPr algn="ctr"/>
                      <a:r>
                        <a:rPr lang="ru-RU" dirty="0" smtClean="0"/>
                        <a:t>призер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Бельская С.В.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0654449"/>
                  </a:ext>
                </a:extLst>
              </a:tr>
              <a:tr h="572654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Игнатьева А</a:t>
                      </a:r>
                    </a:p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8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математика</a:t>
                      </a:r>
                    </a:p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призер</a:t>
                      </a:r>
                    </a:p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Сидоренко Л.И.</a:t>
                      </a:r>
                    </a:p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31479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36218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35229"/>
              </p:ext>
            </p:extLst>
          </p:nvPr>
        </p:nvGraphicFramePr>
        <p:xfrm>
          <a:off x="179512" y="836712"/>
          <a:ext cx="8785225" cy="4358513"/>
        </p:xfrm>
        <a:graphic>
          <a:graphicData uri="http://schemas.openxmlformats.org/drawingml/2006/table">
            <a:tbl>
              <a:tblPr/>
              <a:tblGrid>
                <a:gridCol w="2016348">
                  <a:extLst>
                    <a:ext uri="{9D8B030D-6E8A-4147-A177-3AD203B41FA5}">
                      <a16:colId xmlns:a16="http://schemas.microsoft.com/office/drawing/2014/main" val="1714815781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3034237980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val="448227366"/>
                    </a:ext>
                  </a:extLst>
                </a:gridCol>
                <a:gridCol w="1450350">
                  <a:extLst>
                    <a:ext uri="{9D8B030D-6E8A-4147-A177-3AD203B41FA5}">
                      <a16:colId xmlns:a16="http://schemas.microsoft.com/office/drawing/2014/main" val="3472949701"/>
                    </a:ext>
                  </a:extLst>
                </a:gridCol>
                <a:gridCol w="2222183">
                  <a:extLst>
                    <a:ext uri="{9D8B030D-6E8A-4147-A177-3AD203B41FA5}">
                      <a16:colId xmlns:a16="http://schemas.microsoft.com/office/drawing/2014/main" val="349594555"/>
                    </a:ext>
                  </a:extLst>
                </a:gridCol>
              </a:tblGrid>
              <a:tr h="57606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ФИО уч-ся</a:t>
                      </a:r>
                      <a:endParaRPr kumimoji="0" lang="ru-RU" alt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26" marR="652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</a:t>
                      </a:r>
                      <a:endParaRPr kumimoji="0" lang="ru-RU" alt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26" marR="652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</a:t>
                      </a:r>
                      <a:endParaRPr kumimoji="0" lang="ru-RU" alt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26" marR="652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</a:t>
                      </a:r>
                      <a:endParaRPr kumimoji="0" lang="ru-RU" alt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26" marR="652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Учитель</a:t>
                      </a:r>
                      <a:endParaRPr kumimoji="0" lang="ru-RU" alt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26" marR="652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6703701"/>
                  </a:ext>
                </a:extLst>
              </a:tr>
              <a:tr h="64003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Воложанинов</a:t>
                      </a: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</a:t>
                      </a:r>
                    </a:p>
                  </a:txBody>
                  <a:tcPr marL="65226" marR="652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26" marR="652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математика</a:t>
                      </a:r>
                      <a:endParaRPr kumimoji="0" lang="ru-RU" altLang="ru-RU" sz="2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226" marR="652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победитель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26" marR="652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Бельская С.В.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26" marR="652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4423084"/>
                  </a:ext>
                </a:extLst>
              </a:tr>
              <a:tr h="75431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Капенкин</a:t>
                      </a: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Н.</a:t>
                      </a:r>
                    </a:p>
                  </a:txBody>
                  <a:tcPr marL="65226" marR="652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65226" marR="652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математика</a:t>
                      </a:r>
                      <a:endParaRPr kumimoji="0" lang="ru-RU" altLang="ru-RU" sz="2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226" marR="652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призер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26" marR="652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Бельская С.В.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26" marR="652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5949968"/>
                  </a:ext>
                </a:extLst>
              </a:tr>
              <a:tr h="86409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Депутатов Н</a:t>
                      </a:r>
                    </a:p>
                  </a:txBody>
                  <a:tcPr marL="65226" marR="652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26" marR="652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математика</a:t>
                      </a:r>
                    </a:p>
                  </a:txBody>
                  <a:tcPr marL="65226" marR="652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призер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26" marR="652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Бельская С.В.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26" marR="652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8375186"/>
                  </a:ext>
                </a:extLst>
              </a:tr>
              <a:tr h="60968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Осман О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Капенкин</a:t>
                      </a: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Николаенко И. </a:t>
                      </a:r>
                    </a:p>
                  </a:txBody>
                  <a:tcPr marL="65226" marR="652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  <a:p>
                      <a:pPr algn="ctr"/>
                      <a:endParaRPr lang="ru-RU" sz="2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  <a:p>
                      <a:pPr algn="ctr"/>
                      <a:endParaRPr lang="ru-RU" sz="2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65226" marR="652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информатика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alt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информатика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alt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информатика</a:t>
                      </a:r>
                    </a:p>
                  </a:txBody>
                  <a:tcPr marL="65226" marR="652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призер</a:t>
                      </a:r>
                    </a:p>
                    <a:p>
                      <a:pPr algn="ctr"/>
                      <a:endParaRPr lang="ru-RU" sz="2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призер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призер</a:t>
                      </a:r>
                    </a:p>
                  </a:txBody>
                  <a:tcPr marL="65226" marR="652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Дерябина О.Н.</a:t>
                      </a:r>
                    </a:p>
                    <a:p>
                      <a:pPr algn="ctr"/>
                      <a:endParaRPr lang="ru-RU" sz="2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Янмин</a:t>
                      </a: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К.И.</a:t>
                      </a:r>
                    </a:p>
                    <a:p>
                      <a:pPr algn="ctr"/>
                      <a:r>
                        <a:rPr lang="ru-RU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Янмин</a:t>
                      </a:r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К.И.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26" marR="6522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8160696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115616" y="5733256"/>
            <a:ext cx="61485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Толмачев С и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Акмулаев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 -  10 класс прошли во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торой тур, 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олимпиаде «Будущие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иследовтели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будущее науки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55081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12291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2275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67" y="369536"/>
            <a:ext cx="9073008" cy="648072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Олимпиада «КВАНТУМЫ» МУНИЦИПАЛНЫЙ ЭТАП</a:t>
            </a:r>
            <a:endParaRPr lang="ru-RU" sz="3600" b="1" dirty="0">
              <a:solidFill>
                <a:schemeClr val="bg1"/>
              </a:solidFill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0348540"/>
              </p:ext>
            </p:extLst>
          </p:nvPr>
        </p:nvGraphicFramePr>
        <p:xfrm>
          <a:off x="35496" y="1397000"/>
          <a:ext cx="9000999" cy="2026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2168">
                  <a:extLst>
                    <a:ext uri="{9D8B030D-6E8A-4147-A177-3AD203B41FA5}">
                      <a16:colId xmlns:a16="http://schemas.microsoft.com/office/drawing/2014/main" val="1010412334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926491649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3306104137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334437474"/>
                    </a:ext>
                  </a:extLst>
                </a:gridCol>
                <a:gridCol w="956677">
                  <a:extLst>
                    <a:ext uri="{9D8B030D-6E8A-4147-A177-3AD203B41FA5}">
                      <a16:colId xmlns:a16="http://schemas.microsoft.com/office/drawing/2014/main" val="1648890191"/>
                    </a:ext>
                  </a:extLst>
                </a:gridCol>
                <a:gridCol w="1285857">
                  <a:extLst>
                    <a:ext uri="{9D8B030D-6E8A-4147-A177-3AD203B41FA5}">
                      <a16:colId xmlns:a16="http://schemas.microsoft.com/office/drawing/2014/main" val="557922604"/>
                    </a:ext>
                  </a:extLst>
                </a:gridCol>
                <a:gridCol w="1285857">
                  <a:extLst>
                    <a:ext uri="{9D8B030D-6E8A-4147-A177-3AD203B41FA5}">
                      <a16:colId xmlns:a16="http://schemas.microsoft.com/office/drawing/2014/main" val="34347167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ФИО</a:t>
                      </a:r>
                    </a:p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ученика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ФИО</a:t>
                      </a:r>
                    </a:p>
                    <a:p>
                      <a:pPr algn="ctr"/>
                      <a:r>
                        <a:rPr lang="ru-RU" dirty="0" smtClean="0"/>
                        <a:t>руководи</a:t>
                      </a:r>
                    </a:p>
                    <a:p>
                      <a:pPr algn="ctr"/>
                      <a:r>
                        <a:rPr lang="ru-RU" dirty="0" smtClean="0"/>
                        <a:t>теля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дата </a:t>
                      </a:r>
                    </a:p>
                    <a:p>
                      <a:pPr algn="ctr"/>
                      <a:r>
                        <a:rPr lang="ru-RU" dirty="0" smtClean="0"/>
                        <a:t>рождения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предмет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класс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Баллы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Статус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44177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  <a:highlight>
                            <a:srgbClr val="FFFF00"/>
                          </a:highlight>
                        </a:rPr>
                        <a:t>Кемельман</a:t>
                      </a:r>
                      <a:r>
                        <a:rPr lang="ru-RU" sz="1600" dirty="0">
                          <a:effectLst/>
                          <a:highlight>
                            <a:srgbClr val="FFFF00"/>
                          </a:highlight>
                        </a:rPr>
                        <a:t> </a:t>
                      </a:r>
                      <a:r>
                        <a:rPr lang="ru-RU" sz="1600" dirty="0" smtClean="0">
                          <a:effectLst/>
                          <a:highlight>
                            <a:srgbClr val="FFFF00"/>
                          </a:highlight>
                        </a:rPr>
                        <a:t>В.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0518" marR="2051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Шраменко</a:t>
                      </a:r>
                      <a:r>
                        <a:rPr lang="ru-RU" sz="16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Т.Н.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0518" marR="2051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highlight>
                            <a:srgbClr val="FFFF00"/>
                          </a:highlight>
                        </a:rPr>
                        <a:t>17.12.2008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0518" marR="2051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highlight>
                            <a:srgbClr val="FFFF00"/>
                          </a:highlight>
                        </a:rPr>
                        <a:t>физика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0518" marR="2051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highlight>
                            <a:srgbClr val="FFFF00"/>
                          </a:highlight>
                        </a:rPr>
                        <a:t>10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0518" marR="2051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highlight>
                            <a:srgbClr val="FFFF00"/>
                          </a:highlight>
                        </a:rPr>
                        <a:t>18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0518" marR="2051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highlight>
                            <a:srgbClr val="FFFF00"/>
                          </a:highlight>
                        </a:rPr>
                        <a:t>п</a:t>
                      </a:r>
                      <a:r>
                        <a:rPr lang="ru-RU" sz="1600" dirty="0" smtClean="0">
                          <a:effectLst/>
                          <a:highlight>
                            <a:srgbClr val="FFFF00"/>
                          </a:highlight>
                        </a:rPr>
                        <a:t>ризёр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0518" marR="20518" marT="0" marB="0" anchor="b"/>
                </a:tc>
                <a:extLst>
                  <a:ext uri="{0D108BD9-81ED-4DB2-BD59-A6C34878D82A}">
                    <a16:rowId xmlns:a16="http://schemas.microsoft.com/office/drawing/2014/main" val="33504069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highlight>
                            <a:srgbClr val="FFFF00"/>
                          </a:highlight>
                        </a:rPr>
                        <a:t>Гукасян Е.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0518" marR="20518" marT="0" marB="0" anchor="b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err="1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Шраменко</a:t>
                      </a:r>
                      <a:r>
                        <a:rPr lang="ru-RU" sz="16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Т.Н.</a:t>
                      </a:r>
                    </a:p>
                  </a:txBody>
                  <a:tcPr marL="20518" marR="2051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highlight>
                            <a:srgbClr val="FFFF00"/>
                          </a:highlight>
                        </a:rPr>
                        <a:t>09.09.2008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0518" marR="2051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highlight>
                            <a:srgbClr val="FFFF00"/>
                          </a:highlight>
                        </a:rPr>
                        <a:t>физика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0518" marR="2051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highlight>
                            <a:srgbClr val="FFFF00"/>
                          </a:highlight>
                        </a:rPr>
                        <a:t>10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0518" marR="2051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highlight>
                            <a:srgbClr val="FFFF00"/>
                          </a:highlight>
                        </a:rPr>
                        <a:t>19 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0518" marR="2051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highlight>
                            <a:srgbClr val="FFFF00"/>
                          </a:highlight>
                        </a:rPr>
                        <a:t>победитель</a:t>
                      </a:r>
                    </a:p>
                  </a:txBody>
                  <a:tcPr marL="20518" marR="20518" marT="0" marB="0" anchor="b"/>
                </a:tc>
                <a:extLst>
                  <a:ext uri="{0D108BD9-81ED-4DB2-BD59-A6C34878D82A}">
                    <a16:rowId xmlns:a16="http://schemas.microsoft.com/office/drawing/2014/main" val="41623870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 smtClean="0">
                          <a:effectLst/>
                          <a:highlight>
                            <a:srgbClr val="FFFF00"/>
                          </a:highlight>
                        </a:rPr>
                        <a:t>Бекиров</a:t>
                      </a:r>
                      <a:r>
                        <a:rPr lang="ru-RU" sz="1600" dirty="0" smtClean="0">
                          <a:effectLst/>
                          <a:highlight>
                            <a:srgbClr val="FFFF00"/>
                          </a:highlight>
                        </a:rPr>
                        <a:t> Б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0518" marR="2051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Бусел</a:t>
                      </a:r>
                      <a:r>
                        <a:rPr lang="ru-RU" sz="1600" baseline="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Е.О.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0518" marR="2051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0518" marR="2051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highlight>
                            <a:srgbClr val="FFFF00"/>
                          </a:highlight>
                        </a:rPr>
                        <a:t>физика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0518" marR="20518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highlight>
                            <a:srgbClr val="FFFF00"/>
                          </a:highlight>
                        </a:rPr>
                        <a:t>11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0518" marR="2051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highlight>
                            <a:srgbClr val="FFFF00"/>
                          </a:highlight>
                        </a:rPr>
                        <a:t>25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0518" marR="20518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highlight>
                            <a:srgbClr val="FFFF00"/>
                          </a:highlight>
                        </a:rPr>
                        <a:t>победитель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0518" marR="20518" marT="0" marB="0" anchor="b"/>
                </a:tc>
                <a:extLst>
                  <a:ext uri="{0D108BD9-81ED-4DB2-BD59-A6C34878D82A}">
                    <a16:rowId xmlns:a16="http://schemas.microsoft.com/office/drawing/2014/main" val="3542765943"/>
                  </a:ext>
                </a:extLst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35563"/>
            <a:ext cx="4296582" cy="322243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82658" y="4035950"/>
            <a:ext cx="3203098" cy="240232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91392" y="4005392"/>
            <a:ext cx="3260123" cy="2445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298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474012" y="287207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79512" y="5126324"/>
            <a:ext cx="5248672" cy="1752600"/>
          </a:xfrm>
        </p:spPr>
        <p:txBody>
          <a:bodyPr>
            <a:normAutofit fontScale="85000" lnSpcReduction="1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2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Декада точных наук</a:t>
            </a:r>
            <a:r>
              <a:rPr lang="ru-RU" sz="4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</a:t>
            </a:r>
            <a:br>
              <a:rPr lang="ru-RU" sz="4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4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 25.11.24 </a:t>
            </a:r>
            <a:r>
              <a:rPr lang="ru-RU" sz="4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 </a:t>
            </a:r>
            <a:r>
              <a:rPr lang="ru-RU" sz="4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02.12.24</a:t>
            </a:r>
            <a:endParaRPr lang="ru-RU" sz="4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59632" y="1412776"/>
            <a:ext cx="727280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Итоги декады </a:t>
            </a:r>
          </a:p>
          <a:p>
            <a:pPr algn="ctr"/>
            <a:r>
              <a:rPr lang="ru-RU" sz="66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точных наук</a:t>
            </a:r>
            <a:r>
              <a:rPr lang="ru-RU" sz="6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</a:t>
            </a:r>
            <a:br>
              <a:rPr lang="ru-RU" sz="6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2024г</a:t>
            </a:r>
            <a:r>
              <a:rPr lang="ru-RU" sz="6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0849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i="1" dirty="0"/>
              <a:t>Декада точных наук</a:t>
            </a:r>
            <a:r>
              <a:rPr lang="ru-RU" b="1" dirty="0"/>
              <a:t>   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с 21.11.22 </a:t>
            </a:r>
            <a:r>
              <a:rPr lang="ru-RU" b="1" dirty="0"/>
              <a:t>по </a:t>
            </a:r>
            <a:r>
              <a:rPr lang="ru-RU" b="1" dirty="0" smtClean="0"/>
              <a:t>28.11.22</a:t>
            </a:r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0393330"/>
              </p:ext>
            </p:extLst>
          </p:nvPr>
        </p:nvGraphicFramePr>
        <p:xfrm>
          <a:off x="251520" y="260648"/>
          <a:ext cx="8640959" cy="65110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28686">
                  <a:extLst>
                    <a:ext uri="{9D8B030D-6E8A-4147-A177-3AD203B41FA5}">
                      <a16:colId xmlns:a16="http://schemas.microsoft.com/office/drawing/2014/main" val="4069251276"/>
                    </a:ext>
                  </a:extLst>
                </a:gridCol>
                <a:gridCol w="863541">
                  <a:extLst>
                    <a:ext uri="{9D8B030D-6E8A-4147-A177-3AD203B41FA5}">
                      <a16:colId xmlns:a16="http://schemas.microsoft.com/office/drawing/2014/main" val="1606647052"/>
                    </a:ext>
                  </a:extLst>
                </a:gridCol>
                <a:gridCol w="2983900">
                  <a:extLst>
                    <a:ext uri="{9D8B030D-6E8A-4147-A177-3AD203B41FA5}">
                      <a16:colId xmlns:a16="http://schemas.microsoft.com/office/drawing/2014/main" val="1286901164"/>
                    </a:ext>
                  </a:extLst>
                </a:gridCol>
                <a:gridCol w="631455">
                  <a:extLst>
                    <a:ext uri="{9D8B030D-6E8A-4147-A177-3AD203B41FA5}">
                      <a16:colId xmlns:a16="http://schemas.microsoft.com/office/drawing/2014/main" val="1124556167"/>
                    </a:ext>
                  </a:extLst>
                </a:gridCol>
                <a:gridCol w="1098952">
                  <a:extLst>
                    <a:ext uri="{9D8B030D-6E8A-4147-A177-3AD203B41FA5}">
                      <a16:colId xmlns:a16="http://schemas.microsoft.com/office/drawing/2014/main" val="3737888523"/>
                    </a:ext>
                  </a:extLst>
                </a:gridCol>
                <a:gridCol w="858003">
                  <a:extLst>
                    <a:ext uri="{9D8B030D-6E8A-4147-A177-3AD203B41FA5}">
                      <a16:colId xmlns:a16="http://schemas.microsoft.com/office/drawing/2014/main" val="4255994302"/>
                    </a:ext>
                  </a:extLst>
                </a:gridCol>
                <a:gridCol w="1576422">
                  <a:extLst>
                    <a:ext uri="{9D8B030D-6E8A-4147-A177-3AD203B41FA5}">
                      <a16:colId xmlns:a16="http://schemas.microsoft.com/office/drawing/2014/main" val="4089783048"/>
                    </a:ext>
                  </a:extLst>
                </a:gridCol>
              </a:tblGrid>
              <a:tr h="40401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№ п/п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265" marR="30265" marT="630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дата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265" marR="30265" marT="630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тема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265" marR="30265" marT="630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класс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265" marR="30265" marT="630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каб.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265" marR="30265" marT="630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№ урока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265" marR="30265" marT="630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учитель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265" marR="30265" marT="6305" marB="0"/>
                </a:tc>
                <a:extLst>
                  <a:ext uri="{0D108BD9-81ED-4DB2-BD59-A6C34878D82A}">
                    <a16:rowId xmlns:a16="http://schemas.microsoft.com/office/drawing/2014/main" val="3031485316"/>
                  </a:ext>
                </a:extLst>
              </a:tr>
              <a:tr h="5811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265" marR="30265" marT="630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К началу декады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265" marR="30265" marT="630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Выпуск тематических газет, плакатов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265" marR="30265" marT="630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все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265" marR="30265" marT="630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коридор 2 и 3 этажей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265" marR="30265" marT="630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265" marR="30265" marT="630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все учителя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265" marR="30265" marT="6305" marB="0"/>
                </a:tc>
                <a:extLst>
                  <a:ext uri="{0D108BD9-81ED-4DB2-BD59-A6C34878D82A}">
                    <a16:rowId xmlns:a16="http://schemas.microsoft.com/office/drawing/2014/main" val="2909830968"/>
                  </a:ext>
                </a:extLst>
              </a:tr>
              <a:tr h="87173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265" marR="30265" marT="630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25.11.24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265" marR="30265" marT="630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Объявление по селекторной связи о начале открытия недели «точных наук» и предстоящих мероприятиях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265" marR="30265" marT="630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265" marR="30265" marT="630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Селектор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265" marR="30265" marT="630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2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265" marR="30265" marT="630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О.Н. Дерябина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265" marR="30265" marT="6305" marB="0"/>
                </a:tc>
                <a:extLst>
                  <a:ext uri="{0D108BD9-81ED-4DB2-BD59-A6C34878D82A}">
                    <a16:rowId xmlns:a16="http://schemas.microsoft.com/office/drawing/2014/main" val="668564928"/>
                  </a:ext>
                </a:extLst>
              </a:tr>
              <a:tr h="3753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265" marR="30265" marT="630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26.11.24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265" marR="30265" marT="630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Ира </a:t>
                      </a:r>
                      <a:r>
                        <a:rPr lang="ru-RU" sz="1200" dirty="0" smtClean="0">
                          <a:effectLst/>
                        </a:rPr>
                        <a:t>«Звездный</a:t>
                      </a:r>
                      <a:r>
                        <a:rPr lang="ru-RU" sz="1200" baseline="0" dirty="0" smtClean="0">
                          <a:effectLst/>
                        </a:rPr>
                        <a:t> час</a:t>
                      </a:r>
                      <a:r>
                        <a:rPr lang="ru-RU" sz="1200" dirty="0" smtClean="0">
                          <a:effectLst/>
                        </a:rPr>
                        <a:t>»</a:t>
                      </a:r>
                    </a:p>
                  </a:txBody>
                  <a:tcPr marL="30265" marR="30265" marT="630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8-А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265" marR="30265" marT="630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314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265" marR="30265" marT="630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7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265" marR="30265" marT="630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Л. И. Сидоренко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265" marR="30265" marT="6305" marB="0"/>
                </a:tc>
                <a:extLst>
                  <a:ext uri="{0D108BD9-81ED-4DB2-BD59-A6C34878D82A}">
                    <a16:rowId xmlns:a16="http://schemas.microsoft.com/office/drawing/2014/main" val="3817099025"/>
                  </a:ext>
                </a:extLst>
              </a:tr>
              <a:tr h="2596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4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265" marR="30265" marT="630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26.11.24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265" marR="30265" marT="630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Математическая викторина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265" marR="30265" marT="630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8-Б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265" marR="30265" marT="630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265" marR="30265" marT="630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7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265" marR="30265" marT="630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Л. Э. Якубова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265" marR="30265" marT="6305" marB="0"/>
                </a:tc>
                <a:extLst>
                  <a:ext uri="{0D108BD9-81ED-4DB2-BD59-A6C34878D82A}">
                    <a16:rowId xmlns:a16="http://schemas.microsoft.com/office/drawing/2014/main" val="3891345642"/>
                  </a:ext>
                </a:extLst>
              </a:tr>
              <a:tr h="41361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5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265" marR="30265" marT="630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27.11.24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265" marR="30265" marT="630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Игра «Турнир эрудитов»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265" marR="30265" marT="630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11-В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265" marR="30265" marT="630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412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265" marR="30265" marT="630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7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265" marR="30265" marT="630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И. Е. Хелали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265" marR="30265" marT="6305" marB="0"/>
                </a:tc>
                <a:extLst>
                  <a:ext uri="{0D108BD9-81ED-4DB2-BD59-A6C34878D82A}">
                    <a16:rowId xmlns:a16="http://schemas.microsoft.com/office/drawing/2014/main" val="1581270830"/>
                  </a:ext>
                </a:extLst>
              </a:tr>
              <a:tr h="68591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6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265" marR="30265" marT="630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27.11.24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265" marR="30265" marT="630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Игра головоломка «Повысь свой </a:t>
                      </a:r>
                      <a:r>
                        <a:rPr lang="en-US" sz="1200" dirty="0">
                          <a:effectLst/>
                        </a:rPr>
                        <a:t>IQ</a:t>
                      </a:r>
                      <a:r>
                        <a:rPr lang="ru-RU" sz="1200" dirty="0">
                          <a:effectLst/>
                        </a:rPr>
                        <a:t>»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265" marR="30265" marT="630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5-М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6-К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265" marR="30265" marT="630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265" marR="30265" marT="630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3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4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265" marR="30265" marT="630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Л. Э. Якубова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265" marR="30265" marT="6305" marB="0"/>
                </a:tc>
                <a:extLst>
                  <a:ext uri="{0D108BD9-81ED-4DB2-BD59-A6C34878D82A}">
                    <a16:rowId xmlns:a16="http://schemas.microsoft.com/office/drawing/2014/main" val="2974550299"/>
                  </a:ext>
                </a:extLst>
              </a:tr>
              <a:tr h="50610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7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265" marR="30265" marT="630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С 26.11 по 29.11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265" marR="30265" marT="630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Олимпиада «Безопасный интернет»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265" marR="30265" marT="630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7-10 кл.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265" marR="30265" marT="630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312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265" marR="30265" marT="630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по расписанию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265" marR="30265" marT="630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О. Н. Дерябина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265" marR="30265" marT="6305" marB="0"/>
                </a:tc>
                <a:extLst>
                  <a:ext uri="{0D108BD9-81ED-4DB2-BD59-A6C34878D82A}">
                    <a16:rowId xmlns:a16="http://schemas.microsoft.com/office/drawing/2014/main" val="1576694209"/>
                  </a:ext>
                </a:extLst>
              </a:tr>
              <a:tr h="50610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8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265" marR="30265" marT="630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27.11.24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265" marR="30265" marT="630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Информационный квест «Информатика в лицах» (Выставка в фойе з этажа)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265" marR="30265" marT="630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7-А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265" marR="30265" marT="630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312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265" marR="30265" marT="630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7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265" marR="30265" marT="630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О. Н. Дерябина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265" marR="30265" marT="6305" marB="0"/>
                </a:tc>
                <a:extLst>
                  <a:ext uri="{0D108BD9-81ED-4DB2-BD59-A6C34878D82A}">
                    <a16:rowId xmlns:a16="http://schemas.microsoft.com/office/drawing/2014/main" val="3486501156"/>
                  </a:ext>
                </a:extLst>
              </a:tr>
              <a:tr h="68591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9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265" marR="30265" marT="630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27.11.24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265" marR="30265" marT="630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Брей – ринг «В мире физики»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265" marR="30265" marT="630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7-К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7-М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265" marR="30265" marT="630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2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265" marR="30265" marT="630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7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265" marR="30265" marT="630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Т.Н. </a:t>
                      </a:r>
                      <a:r>
                        <a:rPr lang="ru-RU" sz="1200" dirty="0" err="1">
                          <a:effectLst/>
                        </a:rPr>
                        <a:t>Шраменко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265" marR="30265" marT="6305" marB="0"/>
                </a:tc>
                <a:extLst>
                  <a:ext uri="{0D108BD9-81ED-4DB2-BD59-A6C34878D82A}">
                    <a16:rowId xmlns:a16="http://schemas.microsoft.com/office/drawing/2014/main" val="4162766923"/>
                  </a:ext>
                </a:extLst>
              </a:tr>
              <a:tr h="9229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10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265" marR="30265" marT="630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28.11.24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265" marR="30265" marT="630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Математическая викторина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265" marR="30265" marT="630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11-Б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10 А,Б,В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265" marR="30265" marT="630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2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265" marR="30265" marT="630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7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по расписанию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265" marR="30265" marT="630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С. В. Бельская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265" marR="30265" marT="6305" marB="0"/>
                </a:tc>
                <a:extLst>
                  <a:ext uri="{0D108BD9-81ED-4DB2-BD59-A6C34878D82A}">
                    <a16:rowId xmlns:a16="http://schemas.microsoft.com/office/drawing/2014/main" val="9512607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822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88" y="1417170"/>
            <a:ext cx="1603950" cy="24637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114" y="1404115"/>
            <a:ext cx="1621063" cy="24862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833" y="1394708"/>
            <a:ext cx="1625601" cy="24770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726" y="1387244"/>
            <a:ext cx="1656184" cy="249228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338" y="4127757"/>
            <a:ext cx="1731606" cy="259741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582" y="4127757"/>
            <a:ext cx="1701851" cy="260002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071" y="4127758"/>
            <a:ext cx="1656184" cy="259740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1692573"/>
            <a:ext cx="1290449" cy="193374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208" y="4509120"/>
            <a:ext cx="1487441" cy="1782071"/>
          </a:xfrm>
          <a:prstGeom prst="rect">
            <a:avLst/>
          </a:prstGeom>
        </p:spPr>
      </p:pic>
      <p:pic>
        <p:nvPicPr>
          <p:cNvPr id="1026" name="Picture 2" descr="DSC0984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87" y="4123942"/>
            <a:ext cx="1584189" cy="260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259633" y="404663"/>
            <a:ext cx="705678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/>
              <a:t>Кафедра точных наук</a:t>
            </a:r>
          </a:p>
        </p:txBody>
      </p:sp>
    </p:spTree>
    <p:extLst>
      <p:ext uri="{BB962C8B-B14F-4D97-AF65-F5344CB8AC3E}">
        <p14:creationId xmlns:p14="http://schemas.microsoft.com/office/powerpoint/2010/main" val="111682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2529467"/>
              </p:ext>
            </p:extLst>
          </p:nvPr>
        </p:nvGraphicFramePr>
        <p:xfrm>
          <a:off x="251520" y="764704"/>
          <a:ext cx="8784976" cy="425528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39164">
                  <a:extLst>
                    <a:ext uri="{9D8B030D-6E8A-4147-A177-3AD203B41FA5}">
                      <a16:colId xmlns:a16="http://schemas.microsoft.com/office/drawing/2014/main" val="3661953262"/>
                    </a:ext>
                  </a:extLst>
                </a:gridCol>
                <a:gridCol w="1058772">
                  <a:extLst>
                    <a:ext uri="{9D8B030D-6E8A-4147-A177-3AD203B41FA5}">
                      <a16:colId xmlns:a16="http://schemas.microsoft.com/office/drawing/2014/main" val="1009629683"/>
                    </a:ext>
                  </a:extLst>
                </a:gridCol>
                <a:gridCol w="2852794">
                  <a:extLst>
                    <a:ext uri="{9D8B030D-6E8A-4147-A177-3AD203B41FA5}">
                      <a16:colId xmlns:a16="http://schemas.microsoft.com/office/drawing/2014/main" val="412946783"/>
                    </a:ext>
                  </a:extLst>
                </a:gridCol>
                <a:gridCol w="641979">
                  <a:extLst>
                    <a:ext uri="{9D8B030D-6E8A-4147-A177-3AD203B41FA5}">
                      <a16:colId xmlns:a16="http://schemas.microsoft.com/office/drawing/2014/main" val="305643678"/>
                    </a:ext>
                  </a:extLst>
                </a:gridCol>
                <a:gridCol w="1117268">
                  <a:extLst>
                    <a:ext uri="{9D8B030D-6E8A-4147-A177-3AD203B41FA5}">
                      <a16:colId xmlns:a16="http://schemas.microsoft.com/office/drawing/2014/main" val="2494494613"/>
                    </a:ext>
                  </a:extLst>
                </a:gridCol>
                <a:gridCol w="872303">
                  <a:extLst>
                    <a:ext uri="{9D8B030D-6E8A-4147-A177-3AD203B41FA5}">
                      <a16:colId xmlns:a16="http://schemas.microsoft.com/office/drawing/2014/main" val="1515746784"/>
                    </a:ext>
                  </a:extLst>
                </a:gridCol>
                <a:gridCol w="1602696">
                  <a:extLst>
                    <a:ext uri="{9D8B030D-6E8A-4147-A177-3AD203B41FA5}">
                      <a16:colId xmlns:a16="http://schemas.microsoft.com/office/drawing/2014/main" val="3833060927"/>
                    </a:ext>
                  </a:extLst>
                </a:gridCol>
              </a:tblGrid>
              <a:tr h="7903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</a:rPr>
                        <a:t>11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265" marR="30265" marT="630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</a:rPr>
                        <a:t>29.11.24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265" marR="30265" marT="630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Математический</a:t>
                      </a:r>
                      <a:r>
                        <a:rPr lang="ru-RU" sz="18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800" baseline="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квиз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265" marR="30265" marT="630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6-М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265" marR="30265" marT="630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</a:rPr>
                        <a:t>314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265" marR="30265" marT="630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5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265" marR="30265" marT="630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</a:rPr>
                        <a:t>Л. И. Сидоренко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265" marR="30265" marT="6305" marB="0"/>
                </a:tc>
                <a:extLst>
                  <a:ext uri="{0D108BD9-81ED-4DB2-BD59-A6C34878D82A}">
                    <a16:rowId xmlns:a16="http://schemas.microsoft.com/office/drawing/2014/main" val="4187347397"/>
                  </a:ext>
                </a:extLst>
              </a:tr>
              <a:tr h="9955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 smtClean="0">
                          <a:solidFill>
                            <a:srgbClr val="0070C0"/>
                          </a:solidFill>
                          <a:effectLst/>
                        </a:rPr>
                        <a:t>12</a:t>
                      </a:r>
                      <a:endParaRPr lang="ru-RU" sz="18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265" marR="30265" marT="630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solidFill>
                            <a:srgbClr val="0070C0"/>
                          </a:solidFill>
                          <a:effectLst/>
                        </a:rPr>
                        <a:t>29.11.24</a:t>
                      </a:r>
                      <a:endParaRPr lang="ru-RU" sz="18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265" marR="30265" marT="630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 err="1">
                          <a:solidFill>
                            <a:srgbClr val="0070C0"/>
                          </a:solidFill>
                          <a:effectLst/>
                        </a:rPr>
                        <a:t>Квиз</a:t>
                      </a:r>
                      <a:r>
                        <a:rPr lang="ru-RU" sz="1800" dirty="0">
                          <a:solidFill>
                            <a:srgbClr val="0070C0"/>
                          </a:solidFill>
                          <a:effectLst/>
                        </a:rPr>
                        <a:t> по информатике</a:t>
                      </a:r>
                      <a:endParaRPr lang="ru-RU" sz="18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265" marR="30265" marT="630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solidFill>
                            <a:srgbClr val="0070C0"/>
                          </a:solidFill>
                          <a:effectLst/>
                        </a:rPr>
                        <a:t>9-А</a:t>
                      </a:r>
                      <a:endParaRPr lang="ru-RU" sz="18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265" marR="30265" marT="630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solidFill>
                            <a:srgbClr val="0070C0"/>
                          </a:solidFill>
                          <a:effectLst/>
                        </a:rPr>
                        <a:t>212</a:t>
                      </a:r>
                      <a:endParaRPr lang="ru-RU" sz="18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265" marR="30265" marT="630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solidFill>
                            <a:srgbClr val="0070C0"/>
                          </a:solidFill>
                          <a:effectLst/>
                        </a:rPr>
                        <a:t>5</a:t>
                      </a:r>
                      <a:endParaRPr lang="ru-RU" sz="18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265" marR="30265" marT="630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solidFill>
                            <a:srgbClr val="0070C0"/>
                          </a:solidFill>
                          <a:effectLst/>
                        </a:rPr>
                        <a:t>Р. С. Бариев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solidFill>
                            <a:srgbClr val="0070C0"/>
                          </a:solidFill>
                          <a:effectLst/>
                        </a:rPr>
                        <a:t>К. И. </a:t>
                      </a:r>
                      <a:r>
                        <a:rPr lang="ru-RU" sz="1800" dirty="0" err="1">
                          <a:solidFill>
                            <a:srgbClr val="0070C0"/>
                          </a:solidFill>
                          <a:effectLst/>
                        </a:rPr>
                        <a:t>Янмин</a:t>
                      </a:r>
                      <a:endParaRPr lang="ru-RU" sz="18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265" marR="30265" marT="6305" marB="0"/>
                </a:tc>
                <a:extLst>
                  <a:ext uri="{0D108BD9-81ED-4DB2-BD59-A6C34878D82A}">
                    <a16:rowId xmlns:a16="http://schemas.microsoft.com/office/drawing/2014/main" val="2195880606"/>
                  </a:ext>
                </a:extLst>
              </a:tr>
              <a:tr h="9955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13</a:t>
                      </a:r>
                      <a:endParaRPr lang="ru-RU" sz="18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265" marR="30265" marT="630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29.11.24</a:t>
                      </a:r>
                      <a:endParaRPr lang="ru-RU" sz="18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 marL="30265" marR="30265" marT="630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Игра «Собери </a:t>
                      </a:r>
                      <a:r>
                        <a:rPr lang="ru-RU" sz="18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пазл</a:t>
                      </a:r>
                      <a:r>
                        <a:rPr lang="ru-RU" sz="18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»</a:t>
                      </a:r>
                      <a:endParaRPr lang="ru-RU" sz="18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265" marR="30265" marT="630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8-К</a:t>
                      </a:r>
                      <a:endParaRPr lang="ru-RU" sz="18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8-Б</a:t>
                      </a:r>
                      <a:endParaRPr lang="ru-RU" sz="18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265" marR="30265" marT="630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206</a:t>
                      </a:r>
                      <a:endParaRPr lang="ru-RU" sz="18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265" marR="30265" marT="630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3</a:t>
                      </a:r>
                      <a:endParaRPr lang="ru-RU" sz="18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ru-RU" sz="18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265" marR="30265" marT="630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Е.О. Бусел</a:t>
                      </a:r>
                      <a:endParaRPr lang="ru-RU" sz="18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265" marR="30265" marT="6305" marB="0"/>
                </a:tc>
                <a:extLst>
                  <a:ext uri="{0D108BD9-81ED-4DB2-BD59-A6C34878D82A}">
                    <a16:rowId xmlns:a16="http://schemas.microsoft.com/office/drawing/2014/main" val="4105886886"/>
                  </a:ext>
                </a:extLst>
              </a:tr>
              <a:tr h="10924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 smtClean="0">
                          <a:solidFill>
                            <a:srgbClr val="FF0000"/>
                          </a:solidFill>
                          <a:effectLst/>
                        </a:rPr>
                        <a:t>14</a:t>
                      </a:r>
                      <a:endParaRPr lang="ru-RU" sz="1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265" marR="30265" marT="630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solidFill>
                            <a:srgbClr val="FF0000"/>
                          </a:solidFill>
                          <a:effectLst/>
                        </a:rPr>
                        <a:t>02.12.24</a:t>
                      </a:r>
                      <a:endParaRPr lang="ru-RU" sz="1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265" marR="30265" marT="630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solidFill>
                            <a:srgbClr val="FF0000"/>
                          </a:solidFill>
                          <a:effectLst/>
                        </a:rPr>
                        <a:t>Заседание кафедры точных наук по итогам декады</a:t>
                      </a:r>
                      <a:endParaRPr lang="ru-RU" sz="1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265" marR="30265" marT="630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ru-RU" sz="1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265" marR="30265" marT="630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solidFill>
                            <a:srgbClr val="FF0000"/>
                          </a:solidFill>
                          <a:effectLst/>
                        </a:rPr>
                        <a:t>206</a:t>
                      </a:r>
                      <a:endParaRPr lang="ru-RU" sz="1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265" marR="30265" marT="630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solidFill>
                            <a:srgbClr val="FF0000"/>
                          </a:solidFill>
                          <a:effectLst/>
                        </a:rPr>
                        <a:t>Перемена после 4го урока</a:t>
                      </a:r>
                      <a:endParaRPr lang="ru-RU" sz="1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265" marR="30265" marT="630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solidFill>
                            <a:srgbClr val="FF0000"/>
                          </a:solidFill>
                          <a:effectLst/>
                        </a:rPr>
                        <a:t>все учителя</a:t>
                      </a:r>
                      <a:endParaRPr lang="ru-RU" sz="1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0265" marR="30265" marT="6305" marB="0"/>
                </a:tc>
                <a:extLst>
                  <a:ext uri="{0D108BD9-81ED-4DB2-BD59-A6C34878D82A}">
                    <a16:rowId xmlns:a16="http://schemas.microsoft.com/office/drawing/2014/main" val="39660026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58226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tudenT-PC\Desktop\бабуня\1613513550_3-p-foni-dlya-prezentatsii-na-matematicheskuyu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70" y="0"/>
            <a:ext cx="9156700" cy="6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7504" y="323549"/>
            <a:ext cx="9289031" cy="836712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</a:rPr>
              <a:t>Открытие декады точных наук началось с</a:t>
            </a:r>
            <a:r>
              <a:rPr lang="en-US" b="1" i="1" dirty="0" smtClean="0">
                <a:solidFill>
                  <a:schemeClr val="bg2">
                    <a:lumMod val="50000"/>
                  </a:schemeClr>
                </a:solidFill>
              </a:rPr>
              <a:t>: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18496" y="1195666"/>
            <a:ext cx="8712968" cy="151216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b="1" dirty="0" smtClean="0"/>
              <a:t>Объявления </a:t>
            </a:r>
            <a:r>
              <a:rPr lang="ru-RU" sz="2800" b="1" dirty="0"/>
              <a:t>по селекторной связи </a:t>
            </a:r>
            <a:r>
              <a:rPr lang="ru-RU" sz="2800" b="1" dirty="0" smtClean="0"/>
              <a:t>- о </a:t>
            </a:r>
            <a:r>
              <a:rPr lang="ru-RU" sz="2800" b="1" dirty="0"/>
              <a:t>начале открытия недели «точных наук» и предстоящих мероприятиях</a:t>
            </a:r>
            <a:endParaRPr lang="ru-RU" sz="2800" b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ru-RU" sz="2400" dirty="0">
              <a:solidFill>
                <a:schemeClr val="bg2">
                  <a:lumMod val="50000"/>
                </a:schemeClr>
              </a:solidFill>
            </a:endParaRPr>
          </a:p>
        </p:txBody>
      </p:sp>
      <p:graphicFrame>
        <p:nvGraphicFramePr>
          <p:cNvPr id="6" name="Объект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6281624"/>
              </p:ext>
            </p:extLst>
          </p:nvPr>
        </p:nvGraphicFramePr>
        <p:xfrm>
          <a:off x="1" y="2636915"/>
          <a:ext cx="9153330" cy="468920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31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43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497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24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13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5317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2909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867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№</a:t>
                      </a:r>
                      <a:endParaRPr lang="ru-RU" sz="1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п/п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71" marR="652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дата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71" marR="652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тема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71" marR="652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класс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71" marR="652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каб.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71" marR="652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№ урока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71" marR="652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учитель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71" marR="65271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04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1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71" marR="652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К началу декады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71" marR="652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Выпуск тематических газет, </a:t>
                      </a:r>
                      <a:r>
                        <a:rPr lang="ru-RU" sz="1100" dirty="0" smtClean="0">
                          <a:effectLst/>
                        </a:rPr>
                        <a:t>плакатов, фильм –анонс недели на телевизоре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71" marR="652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все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71" marR="652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По кори-дорам</a:t>
                      </a: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71" marR="652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71" marR="652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все учителя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71" marR="65271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11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2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71" marR="652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22.11.22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71" marR="652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 smtClean="0">
                          <a:effectLst/>
                        </a:rPr>
                        <a:t>Квест</a:t>
                      </a:r>
                      <a:r>
                        <a:rPr lang="ru-RU" sz="1100" dirty="0" smtClean="0">
                          <a:effectLst/>
                        </a:rPr>
                        <a:t> – экскурсия</a:t>
                      </a:r>
                      <a:r>
                        <a:rPr lang="ru-RU" sz="1100" baseline="0" dirty="0" smtClean="0">
                          <a:effectLst/>
                        </a:rPr>
                        <a:t> в «</a:t>
                      </a:r>
                      <a:r>
                        <a:rPr lang="ru-RU" sz="1100" baseline="0" dirty="0" err="1" smtClean="0">
                          <a:effectLst/>
                        </a:rPr>
                        <a:t>Хайтек</a:t>
                      </a:r>
                      <a:r>
                        <a:rPr lang="ru-RU" sz="1100" baseline="0" dirty="0" smtClean="0">
                          <a:effectLst/>
                        </a:rPr>
                        <a:t>»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71" marR="652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9-Б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71" marR="652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r>
                        <a:rPr lang="ru-RU" sz="1100" dirty="0" smtClean="0">
                          <a:effectLst/>
                        </a:rPr>
                        <a:t>301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71" marR="652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7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71" marR="652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Бариев Р.С.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71" marR="65271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52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3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71" marR="652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22.11.22</a:t>
                      </a:r>
                      <a:endParaRPr lang="ru-RU" sz="1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71" marR="652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«Своя игра» - информатика</a:t>
                      </a:r>
                      <a:endParaRPr lang="ru-RU" sz="1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5271" marR="652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7 </a:t>
                      </a:r>
                      <a:r>
                        <a:rPr lang="ru-RU" sz="11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–А, 7-Б, 7-В</a:t>
                      </a:r>
                      <a:endParaRPr lang="ru-RU" sz="1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71" marR="652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312</a:t>
                      </a:r>
                      <a:endParaRPr lang="ru-RU" sz="1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71" marR="652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ru-RU" sz="1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71" marR="652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О.Н. Дерябина</a:t>
                      </a:r>
                      <a:endParaRPr lang="ru-RU" sz="1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71" marR="65271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11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4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71" marR="652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22.11.22</a:t>
                      </a:r>
                      <a:endParaRPr lang="ru-RU" sz="1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71" marR="652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Математический</a:t>
                      </a:r>
                      <a:r>
                        <a:rPr lang="ru-RU" sz="11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марафон</a:t>
                      </a:r>
                      <a:endParaRPr lang="ru-RU" sz="1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71" marR="652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7-А,  7-В</a:t>
                      </a:r>
                      <a:endParaRPr lang="ru-RU" sz="1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71" marR="652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314</a:t>
                      </a:r>
                      <a:endParaRPr lang="ru-RU" sz="1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71" marR="652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endParaRPr lang="ru-RU" sz="1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71" marR="652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Л.И.</a:t>
                      </a:r>
                      <a:r>
                        <a:rPr lang="ru-RU" sz="10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Сидоренко</a:t>
                      </a:r>
                      <a:endParaRPr lang="ru-RU" sz="1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71" marR="65271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84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5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71" marR="652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23.11.22</a:t>
                      </a:r>
                      <a:endParaRPr lang="ru-RU" sz="1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71" marR="652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Игра «Великолепная</a:t>
                      </a:r>
                      <a:r>
                        <a:rPr lang="ru-RU" sz="11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семерка»</a:t>
                      </a:r>
                      <a:endParaRPr lang="ru-RU" sz="1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71" marR="652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6-М, </a:t>
                      </a:r>
                      <a:endParaRPr lang="ru-RU" sz="1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5-М</a:t>
                      </a:r>
                      <a:endParaRPr lang="ru-RU" sz="1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71" marR="652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208</a:t>
                      </a:r>
                      <a:endParaRPr lang="ru-RU" sz="1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71" marR="652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7 </a:t>
                      </a:r>
                      <a:endParaRPr lang="ru-RU" sz="1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71" marR="652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И.Н. Жученко</a:t>
                      </a:r>
                      <a:endParaRPr lang="ru-RU" sz="1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71" marR="65271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11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6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71" marR="652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23.11.22</a:t>
                      </a:r>
                      <a:endParaRPr lang="ru-RU" sz="1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71" marR="652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Викторина «Эрудит-2022»</a:t>
                      </a:r>
                      <a:endParaRPr lang="ru-RU" sz="1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71" marR="652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11-В</a:t>
                      </a:r>
                      <a:endParaRPr lang="ru-RU" sz="1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71" marR="652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 </a:t>
                      </a:r>
                      <a:r>
                        <a:rPr lang="ru-RU" sz="11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412</a:t>
                      </a:r>
                      <a:endParaRPr lang="ru-RU" sz="1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71" marR="652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5</a:t>
                      </a:r>
                      <a:endParaRPr lang="ru-RU" sz="1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71" marR="652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И.Е. </a:t>
                      </a:r>
                      <a:r>
                        <a:rPr lang="ru-RU" sz="11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Хелали</a:t>
                      </a:r>
                      <a:endParaRPr lang="ru-RU" sz="1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71" marR="65271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11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7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71" marR="652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23.11.22</a:t>
                      </a:r>
                      <a:endParaRPr lang="ru-RU" sz="1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71" marR="652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Звездный</a:t>
                      </a:r>
                      <a:r>
                        <a:rPr lang="ru-RU" sz="10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час</a:t>
                      </a:r>
                      <a:endParaRPr lang="ru-RU" sz="1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71" marR="652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5-К</a:t>
                      </a:r>
                      <a:endParaRPr lang="ru-RU" sz="1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71" marR="652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313</a:t>
                      </a:r>
                      <a:endParaRPr lang="ru-RU" sz="1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71" marR="652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7</a:t>
                      </a:r>
                      <a:endParaRPr lang="ru-RU" sz="10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71" marR="652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Н.В.Филиппова</a:t>
                      </a:r>
                      <a:endParaRPr lang="ru-RU" sz="1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71" marR="65271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49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8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71" marR="652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</a:rPr>
                        <a:t>25.11.22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71" marR="652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</a:rPr>
                        <a:t>Математическая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effectLst/>
                        </a:rPr>
                        <a:t> викторина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71" marR="652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8-А,</a:t>
                      </a:r>
                      <a:r>
                        <a:rPr lang="ru-RU" sz="1000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8-Б, 8-В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71" marR="652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204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71" marR="65271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ru-RU" sz="8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71" marR="65271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С.В. Бельская</a:t>
                      </a:r>
                      <a:endParaRPr lang="ru-RU" sz="8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71" marR="65271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49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9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71" marR="652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</a:rPr>
                        <a:t>25.11.22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71" marR="652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Волшебная перчатка чисел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71" marR="652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Младшие классы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71" marR="652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</a:rPr>
                        <a:t>1 этаж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71" marR="652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На перерывах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71" marR="652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А.И. </a:t>
                      </a:r>
                      <a:r>
                        <a:rPr lang="ru-RU" sz="10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Поргебицкая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5271" marR="65271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504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10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71" marR="652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26.11.21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71" marR="652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Игра – «Собери </a:t>
                      </a:r>
                      <a:r>
                        <a:rPr lang="ru-RU" sz="1100" dirty="0" err="1" smtClean="0">
                          <a:effectLst/>
                        </a:rPr>
                        <a:t>пазл</a:t>
                      </a:r>
                      <a:r>
                        <a:rPr lang="ru-RU" sz="1100" dirty="0" smtClean="0">
                          <a:effectLst/>
                        </a:rPr>
                        <a:t>»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71" marR="652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Все</a:t>
                      </a:r>
                      <a:r>
                        <a:rPr lang="en-US" sz="1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r>
                        <a:rPr lang="ru-RU" sz="11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7-е, 8-е, 9-е, 10-Б, 11-Б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71" marR="652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206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71" marR="652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На уроках по рассписанию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71" marR="652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Е.О. Бусел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71" marR="65271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52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11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71" marR="652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28.11.22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71" marR="652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Заседание кафедры точных наук по итогам декады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71" marR="652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-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71" marR="652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206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71" marR="652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8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71" marR="652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все учителя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71" marR="65271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13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326321"/>
            <a:ext cx="2358783" cy="132681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473" y="3296195"/>
            <a:ext cx="2880512" cy="162028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1" y="5060500"/>
            <a:ext cx="3141171" cy="176690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206" y="5386057"/>
            <a:ext cx="2556793" cy="143819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632" y="3096849"/>
            <a:ext cx="2889082" cy="162510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835" y="4916481"/>
            <a:ext cx="1068639" cy="1899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57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085184"/>
            <a:ext cx="8503096" cy="152400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На втором и третьем этажах состоялась выставка стенгазет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81214" y="438645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>
                <a:solidFill>
                  <a:schemeClr val="accent1"/>
                </a:solidFill>
              </a:rPr>
              <a:t>Газеты, приготовленные гимназистами, были разнообразны и интересны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50548" y="652599"/>
            <a:ext cx="4221088" cy="31658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93082" y="657420"/>
            <a:ext cx="4218384" cy="316378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87741" y="667278"/>
            <a:ext cx="4221088" cy="3136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628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89308" y="565564"/>
            <a:ext cx="5319648" cy="39897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81615" y="3227555"/>
            <a:ext cx="4149080" cy="31118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46486" y="857250"/>
            <a:ext cx="6858000" cy="51435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141810"/>
            <a:ext cx="4581694" cy="3436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1691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0400" y="4077072"/>
            <a:ext cx="47525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/>
              <a:t>Ира </a:t>
            </a:r>
            <a:r>
              <a:rPr lang="ru-RU" sz="3600" dirty="0" smtClean="0"/>
              <a:t>«Звездный час»</a:t>
            </a:r>
            <a:endParaRPr lang="ru-RU" sz="36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Провела Сидоренко Л.И. </a:t>
            </a:r>
          </a:p>
          <a:p>
            <a:pPr algn="ctr"/>
            <a:r>
              <a:rPr lang="ru-RU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</a:t>
            </a:r>
            <a:r>
              <a:rPr lang="ru-RU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8 А классе</a:t>
            </a:r>
            <a:endParaRPr lang="ru-RU" sz="36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86" y="179309"/>
            <a:ext cx="4885051" cy="36599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140968"/>
            <a:ext cx="2740580" cy="365791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53057"/>
            <a:ext cx="3840066" cy="2877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33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077071"/>
            <a:ext cx="4320480" cy="2333251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«Математический </a:t>
            </a:r>
            <a:r>
              <a:rPr lang="ru-RU" b="1" dirty="0" err="1" smtClean="0"/>
              <a:t>квиз</a:t>
            </a:r>
            <a:r>
              <a:rPr lang="ru-RU" b="1" dirty="0" smtClean="0"/>
              <a:t>» в 6М</a:t>
            </a:r>
            <a:br>
              <a:rPr lang="ru-RU" b="1" dirty="0" smtClean="0"/>
            </a:br>
            <a:r>
              <a:rPr lang="ru-RU" b="1" dirty="0" smtClean="0"/>
              <a:t>Сидоренко Л.И.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3480928"/>
            <a:ext cx="2520280" cy="33603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4" y="86264"/>
            <a:ext cx="4320480" cy="32403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86264"/>
            <a:ext cx="4320480" cy="323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7323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41032" y="1196752"/>
            <a:ext cx="3902967" cy="1283821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Мероприятие</a:t>
            </a:r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: 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dirty="0"/>
              <a:t>Игра «Турнир эрудитов»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провела:</a:t>
            </a:r>
            <a:b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b="1" dirty="0" err="1" smtClean="0">
                <a:solidFill>
                  <a:schemeClr val="bg2">
                    <a:lumMod val="50000"/>
                  </a:schemeClr>
                </a:solidFill>
              </a:rPr>
              <a:t>Хелали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 И.Е.</a:t>
            </a:r>
            <a:r>
              <a:rPr lang="ru-RU" sz="2400" dirty="0">
                <a:latin typeface="Calibri"/>
                <a:ea typeface="Calibri"/>
                <a:cs typeface="Times New Roman"/>
              </a:rPr>
              <a:t/>
            </a:r>
            <a:br>
              <a:rPr lang="ru-RU" sz="2400" dirty="0">
                <a:latin typeface="Calibri"/>
                <a:ea typeface="Calibri"/>
                <a:cs typeface="Times New Roman"/>
              </a:rPr>
            </a:b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115616" y="4005064"/>
            <a:ext cx="280831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b="1" dirty="0" smtClean="0"/>
              <a:t>11 В класс</a:t>
            </a:r>
            <a:endParaRPr lang="ru-RU" sz="66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020" y="3573016"/>
            <a:ext cx="4379979" cy="32849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09" y="-19854"/>
            <a:ext cx="4956043" cy="371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38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4049688" y="476672"/>
            <a:ext cx="4824536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7-М, 7-К «Брей-ринг: в мире физики» Провела: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Шраменко</a:t>
            </a:r>
            <a:r>
              <a:rPr lang="ru-RU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Т.Н.</a:t>
            </a:r>
            <a:endParaRPr lang="ru-RU" sz="3600" b="1" dirty="0">
              <a:solidFill>
                <a:schemeClr val="tx1">
                  <a:lumMod val="95000"/>
                  <a:lumOff val="5000"/>
                </a:schemeClr>
              </a:solidFill>
              <a:ea typeface="Calibri"/>
              <a:cs typeface="Times New Roman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55" y="260648"/>
            <a:ext cx="3510390" cy="46805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924944"/>
            <a:ext cx="5076056" cy="380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38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72000" y="404664"/>
            <a:ext cx="4572000" cy="242835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3600" b="1" dirty="0">
                <a:solidFill>
                  <a:schemeClr val="accent5">
                    <a:lumMod val="75000"/>
                  </a:schemeClr>
                </a:solidFill>
              </a:rPr>
              <a:t>Игра головоломка «Повысь свой 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IQ</a:t>
            </a:r>
            <a:r>
              <a:rPr lang="ru-RU" sz="3600" b="1" dirty="0">
                <a:solidFill>
                  <a:schemeClr val="accent5">
                    <a:lumMod val="75000"/>
                  </a:schemeClr>
                </a:solidFill>
              </a:rPr>
              <a:t>»</a:t>
            </a:r>
            <a:endParaRPr lang="ru-RU" sz="3600" b="1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6-к КЛАССЕ, ПРОВЕЛА Якубова Л.Э.</a:t>
            </a:r>
            <a:endParaRPr lang="ru-RU" sz="2400" b="1" dirty="0">
              <a:solidFill>
                <a:schemeClr val="tx1">
                  <a:lumMod val="95000"/>
                  <a:lumOff val="5000"/>
                </a:schemeClr>
              </a:solidFill>
              <a:ea typeface="Calibri"/>
              <a:cs typeface="Times New Roman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9" y="188640"/>
            <a:ext cx="4680597" cy="63429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114" y="3068960"/>
            <a:ext cx="2769772" cy="369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002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63162" y="332656"/>
            <a:ext cx="6205181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5 М КЛАССЕ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ПРОВЕЛА Якубова Л.Э.</a:t>
            </a:r>
            <a:endParaRPr lang="ru-RU" sz="2400" b="1" dirty="0">
              <a:solidFill>
                <a:schemeClr val="tx1">
                  <a:lumMod val="95000"/>
                  <a:lumOff val="5000"/>
                </a:schemeClr>
              </a:solidFill>
              <a:ea typeface="Calibri"/>
              <a:cs typeface="Times New Roman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83997"/>
            <a:ext cx="4032448" cy="53765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487" y="1183998"/>
            <a:ext cx="4032447" cy="537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3221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918920" cy="2101552"/>
          </a:xfrm>
        </p:spPr>
        <p:txBody>
          <a:bodyPr>
            <a:normAutofit/>
          </a:bodyPr>
          <a:lstStyle/>
          <a:p>
            <a:pPr eaLnBrk="1" hangingPunct="1"/>
            <a:r>
              <a:rPr lang="ru-RU" altLang="ru-RU" sz="4800" dirty="0" smtClean="0"/>
              <a:t> </a:t>
            </a:r>
            <a:br>
              <a:rPr lang="ru-RU" altLang="ru-RU" sz="4800" dirty="0" smtClean="0"/>
            </a:br>
            <a:r>
              <a:rPr lang="ru-RU" altLang="ru-RU" sz="4800" b="1" dirty="0" smtClean="0"/>
              <a:t>Состав кафедры:</a:t>
            </a:r>
            <a:r>
              <a:rPr lang="ru-RU" altLang="ru-RU" dirty="0" smtClean="0"/>
              <a:t/>
            </a:r>
            <a:br>
              <a:rPr lang="ru-RU" altLang="ru-RU" dirty="0" smtClean="0"/>
            </a:br>
            <a:endParaRPr lang="ru-RU" altLang="ru-RU" dirty="0" smtClean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3323529"/>
              </p:ext>
            </p:extLst>
          </p:nvPr>
        </p:nvGraphicFramePr>
        <p:xfrm>
          <a:off x="323528" y="628461"/>
          <a:ext cx="8424862" cy="3867339"/>
        </p:xfrm>
        <a:graphic>
          <a:graphicData uri="http://schemas.openxmlformats.org/drawingml/2006/table">
            <a:tbl>
              <a:tblPr/>
              <a:tblGrid>
                <a:gridCol w="6861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36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669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учителей</a:t>
                      </a:r>
                    </a:p>
                  </a:txBody>
                  <a:tcPr marL="68537" marR="685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37" marR="685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339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Звание</a:t>
                      </a:r>
                      <a:r>
                        <a:rPr kumimoji="0" lang="uk-UA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</a:t>
                      </a:r>
                      <a:r>
                        <a:rPr kumimoji="0" lang="uk-UA" altLang="ru-RU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Заслуженные</a:t>
                      </a:r>
                      <a:r>
                        <a:rPr kumimoji="0" lang="uk-UA" altLang="ru-RU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учитель </a:t>
                      </a:r>
                      <a:r>
                        <a:rPr kumimoji="0" lang="uk-UA" altLang="ru-RU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Республики</a:t>
                      </a:r>
                      <a:r>
                        <a:rPr kumimoji="0" lang="uk-UA" altLang="ru-RU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uk-UA" altLang="ru-RU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Крым</a:t>
                      </a:r>
                      <a:r>
                        <a:rPr kumimoji="0" lang="uk-UA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37" marR="685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7021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37" marR="685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669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7021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высшая категория</a:t>
                      </a:r>
                      <a:endParaRPr kumimoji="0" lang="ru-RU" alt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37" marR="685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7021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37" marR="685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357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7021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первая категория</a:t>
                      </a: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37" marR="685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7021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37" marR="685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669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7021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Молодые специалисты</a:t>
                      </a: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37" marR="685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7021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37" marR="685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8008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Эксперты</a:t>
                      </a:r>
                      <a:r>
                        <a:rPr kumimoji="0" lang="uk-UA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uk-UA" altLang="ru-RU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предметных</a:t>
                      </a:r>
                      <a:r>
                        <a:rPr kumimoji="0" lang="uk-UA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uk-UA" altLang="ru-RU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комиссий</a:t>
                      </a:r>
                      <a:r>
                        <a:rPr kumimoji="0" lang="uk-UA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 </a:t>
                      </a:r>
                      <a:r>
                        <a:rPr kumimoji="0" lang="uk-UA" altLang="ru-RU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проверке</a:t>
                      </a:r>
                      <a:r>
                        <a:rPr kumimoji="0" lang="uk-UA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uk-UA" altLang="ru-RU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экзаменационных</a:t>
                      </a:r>
                      <a:r>
                        <a:rPr kumimoji="0" lang="uk-UA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uk-UA" altLang="ru-RU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</a:t>
                      </a:r>
                      <a:r>
                        <a:rPr kumimoji="0" lang="uk-UA" alt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ЕГЭ и ОГЭ</a:t>
                      </a: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37" marR="685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7021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37" marR="685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15361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278" y="4655763"/>
            <a:ext cx="4686672" cy="2101552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Математическая викторина </a:t>
            </a:r>
            <a:br>
              <a:rPr lang="ru-RU" b="1" dirty="0" smtClean="0"/>
            </a:br>
            <a:r>
              <a:rPr lang="ru-RU" b="1" dirty="0" smtClean="0"/>
              <a:t>Якубова Л.Э. в 8-Б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98303"/>
            <a:ext cx="3528392" cy="62726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" t="36018" r="-399" b="1"/>
          <a:stretch/>
        </p:blipFill>
        <p:spPr>
          <a:xfrm>
            <a:off x="389386" y="188640"/>
            <a:ext cx="4104456" cy="449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2878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653136"/>
            <a:ext cx="8748464" cy="1872208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«Информатика в лицах» </a:t>
            </a:r>
            <a:r>
              <a:rPr lang="ru-RU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7</a:t>
            </a:r>
            <a:r>
              <a:rPr lang="ru-RU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 класс</a:t>
            </a:r>
            <a:r>
              <a:rPr lang="ru-RU" sz="3600" b="1" dirty="0">
                <a:solidFill>
                  <a:schemeClr val="tx1">
                    <a:lumMod val="95000"/>
                    <a:lumOff val="5000"/>
                  </a:schemeClr>
                </a:solidFill>
                <a:ea typeface="Calibri"/>
                <a:cs typeface="Times New Roman"/>
              </a:rPr>
              <a:t/>
            </a:r>
            <a:br>
              <a:rPr lang="ru-RU" sz="3600" b="1" dirty="0">
                <a:solidFill>
                  <a:schemeClr val="tx1">
                    <a:lumMod val="95000"/>
                    <a:lumOff val="5000"/>
                  </a:schemeClr>
                </a:solidFill>
                <a:ea typeface="Calibri"/>
                <a:cs typeface="Times New Roman"/>
              </a:rPr>
            </a:br>
            <a:r>
              <a:rPr lang="ru-RU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Calibri"/>
                <a:cs typeface="Times New Roman"/>
              </a:rPr>
              <a:t>провела Дерябина О.Н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Calibri"/>
                <a:cs typeface="Times New Roman"/>
              </a:rPr>
              <a:t>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2656"/>
            <a:ext cx="8821573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90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6833049" cy="32403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3470742"/>
            <a:ext cx="6843978" cy="3240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2229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3"/>
          <p:cNvSpPr txBox="1">
            <a:spLocks/>
          </p:cNvSpPr>
          <p:nvPr/>
        </p:nvSpPr>
        <p:spPr>
          <a:xfrm>
            <a:off x="179512" y="5229200"/>
            <a:ext cx="7164288" cy="132343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b="1" dirty="0" smtClean="0">
                <a:solidFill>
                  <a:schemeClr val="bg2">
                    <a:lumMod val="50000"/>
                  </a:schemeClr>
                </a:solidFill>
              </a:rPr>
              <a:t>УВЛЕКАТЕЛЬНО, ПОЗНАВАТЕЛЬНО</a:t>
            </a:r>
            <a:endParaRPr lang="ru-RU" sz="4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18643" y="-13183"/>
            <a:ext cx="5596404" cy="1092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</a:rPr>
              <a:t>Математическая 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</a:rPr>
              <a:t>викторина.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</a:rPr>
              <a:t>ПРОВЕЛА Бельская С.В. </a:t>
            </a:r>
            <a:endParaRPr lang="ru-RU" sz="2800" b="1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37" y="1079809"/>
            <a:ext cx="8316416" cy="3742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7637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70" y="116632"/>
            <a:ext cx="7153225" cy="321895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70" y="3529330"/>
            <a:ext cx="7153225" cy="3175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6823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95133" y="1078735"/>
            <a:ext cx="3672408" cy="4552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3600" b="1" dirty="0" smtClean="0"/>
              <a:t>«</a:t>
            </a:r>
            <a:r>
              <a:rPr lang="ru-RU" sz="3600" b="1" dirty="0" err="1" smtClean="0"/>
              <a:t>Квиз</a:t>
            </a:r>
            <a:r>
              <a:rPr lang="ru-RU" sz="3600" b="1" dirty="0" smtClean="0"/>
              <a:t> по информатике в </a:t>
            </a:r>
            <a:r>
              <a:rPr lang="ru-RU" sz="36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9А»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3600" b="1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Провели преподаватели: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36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Янмин</a:t>
            </a:r>
            <a:r>
              <a:rPr lang="ru-RU" sz="3600" b="1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К.И. и Бариев Р.С.</a:t>
            </a:r>
            <a:endParaRPr lang="ru-RU" sz="3600" b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88" y="3553050"/>
            <a:ext cx="5148064" cy="28957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09" y="260649"/>
            <a:ext cx="5132823" cy="2875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04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157192"/>
            <a:ext cx="8215064" cy="1524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Игра : «Собери </a:t>
            </a:r>
            <a:r>
              <a:rPr lang="ru-RU" b="1" dirty="0" err="1" smtClean="0"/>
              <a:t>пазл</a:t>
            </a:r>
            <a:r>
              <a:rPr lang="ru-RU" b="1" dirty="0" smtClean="0"/>
              <a:t>» была проведена в 8 б И 8 к  классах преподавателем </a:t>
            </a:r>
            <a:br>
              <a:rPr lang="ru-RU" b="1" dirty="0" smtClean="0"/>
            </a:br>
            <a:r>
              <a:rPr lang="ru-RU" b="1" dirty="0" smtClean="0"/>
              <a:t>физики Бусел Е.О.</a:t>
            </a:r>
            <a:r>
              <a:rPr lang="ru-RU" sz="2400" dirty="0">
                <a:latin typeface="Calibri"/>
                <a:ea typeface="Calibri"/>
                <a:cs typeface="Times New Roman"/>
              </a:rPr>
              <a:t/>
            </a:r>
            <a:br>
              <a:rPr lang="ru-RU" sz="2400" dirty="0">
                <a:latin typeface="Calibri"/>
                <a:ea typeface="Calibri"/>
                <a:cs typeface="Times New Roman"/>
              </a:rPr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12776"/>
            <a:ext cx="4401074" cy="33008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196" y="188640"/>
            <a:ext cx="4320479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10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4668011" cy="350100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14438" y="682732"/>
            <a:ext cx="4525394" cy="33940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789040"/>
            <a:ext cx="3888432" cy="291632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338262" y="5085184"/>
            <a:ext cx="36358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А еще наши замечательные математики и физики </a:t>
            </a:r>
            <a:r>
              <a:rPr lang="ru-RU" b="1" dirty="0" smtClean="0"/>
              <a:t>принимали </a:t>
            </a:r>
            <a:r>
              <a:rPr lang="ru-RU" b="1" dirty="0"/>
              <a:t>участие в днях науки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259632" y="11663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b="1" dirty="0" smtClean="0"/>
              <a:t>ДНИ НАУКИ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7716544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116632"/>
            <a:ext cx="76328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/>
              <a:t>Отчет учителя – предметника за </a:t>
            </a:r>
            <a:r>
              <a:rPr lang="ru-RU" b="1" u="sng" dirty="0" smtClean="0"/>
              <a:t>вторую четверть </a:t>
            </a:r>
            <a:r>
              <a:rPr lang="ru-RU" b="1" u="sng" dirty="0"/>
              <a:t>(год).</a:t>
            </a:r>
            <a:r>
              <a:rPr lang="ru-RU" dirty="0"/>
              <a:t/>
            </a:r>
            <a:br>
              <a:rPr lang="ru-RU" dirty="0"/>
            </a:br>
            <a:r>
              <a:rPr lang="ru-RU" b="1" dirty="0" err="1"/>
              <a:t>Учител</a:t>
            </a:r>
            <a:r>
              <a:rPr lang="uk-UA" b="1" dirty="0"/>
              <a:t>ь: </a:t>
            </a:r>
            <a:r>
              <a:rPr lang="uk-UA" dirty="0" err="1"/>
              <a:t>Бариев</a:t>
            </a:r>
            <a:r>
              <a:rPr lang="uk-UA" dirty="0"/>
              <a:t> Руслан </a:t>
            </a:r>
            <a:r>
              <a:rPr lang="uk-UA" dirty="0" err="1"/>
              <a:t>Сеярович</a:t>
            </a:r>
            <a:r>
              <a:rPr lang="ru-RU" dirty="0"/>
              <a:t/>
            </a:r>
            <a:br>
              <a:rPr lang="ru-RU" dirty="0"/>
            </a:br>
            <a:r>
              <a:rPr lang="uk-UA" b="1" dirty="0"/>
              <a:t>Предмет: </a:t>
            </a:r>
            <a:r>
              <a:rPr lang="uk-UA" dirty="0" err="1"/>
              <a:t>информатика</a:t>
            </a:r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5423941"/>
              </p:ext>
            </p:extLst>
          </p:nvPr>
        </p:nvGraphicFramePr>
        <p:xfrm>
          <a:off x="179507" y="1556790"/>
          <a:ext cx="8712975" cy="4456341"/>
        </p:xfrm>
        <a:graphic>
          <a:graphicData uri="http://schemas.openxmlformats.org/drawingml/2006/table">
            <a:tbl>
              <a:tblPr/>
              <a:tblGrid>
                <a:gridCol w="1903680">
                  <a:extLst>
                    <a:ext uri="{9D8B030D-6E8A-4147-A177-3AD203B41FA5}">
                      <a16:colId xmlns:a16="http://schemas.microsoft.com/office/drawing/2014/main" val="486107743"/>
                    </a:ext>
                  </a:extLst>
                </a:gridCol>
                <a:gridCol w="795027">
                  <a:extLst>
                    <a:ext uri="{9D8B030D-6E8A-4147-A177-3AD203B41FA5}">
                      <a16:colId xmlns:a16="http://schemas.microsoft.com/office/drawing/2014/main" val="1841621898"/>
                    </a:ext>
                  </a:extLst>
                </a:gridCol>
                <a:gridCol w="462636">
                  <a:extLst>
                    <a:ext uri="{9D8B030D-6E8A-4147-A177-3AD203B41FA5}">
                      <a16:colId xmlns:a16="http://schemas.microsoft.com/office/drawing/2014/main" val="1335344513"/>
                    </a:ext>
                  </a:extLst>
                </a:gridCol>
                <a:gridCol w="462636">
                  <a:extLst>
                    <a:ext uri="{9D8B030D-6E8A-4147-A177-3AD203B41FA5}">
                      <a16:colId xmlns:a16="http://schemas.microsoft.com/office/drawing/2014/main" val="2560646089"/>
                    </a:ext>
                  </a:extLst>
                </a:gridCol>
                <a:gridCol w="462636">
                  <a:extLst>
                    <a:ext uri="{9D8B030D-6E8A-4147-A177-3AD203B41FA5}">
                      <a16:colId xmlns:a16="http://schemas.microsoft.com/office/drawing/2014/main" val="2003740411"/>
                    </a:ext>
                  </a:extLst>
                </a:gridCol>
                <a:gridCol w="462636">
                  <a:extLst>
                    <a:ext uri="{9D8B030D-6E8A-4147-A177-3AD203B41FA5}">
                      <a16:colId xmlns:a16="http://schemas.microsoft.com/office/drawing/2014/main" val="2255583993"/>
                    </a:ext>
                  </a:extLst>
                </a:gridCol>
                <a:gridCol w="462636">
                  <a:extLst>
                    <a:ext uri="{9D8B030D-6E8A-4147-A177-3AD203B41FA5}">
                      <a16:colId xmlns:a16="http://schemas.microsoft.com/office/drawing/2014/main" val="682730100"/>
                    </a:ext>
                  </a:extLst>
                </a:gridCol>
                <a:gridCol w="462636">
                  <a:extLst>
                    <a:ext uri="{9D8B030D-6E8A-4147-A177-3AD203B41FA5}">
                      <a16:colId xmlns:a16="http://schemas.microsoft.com/office/drawing/2014/main" val="2773274522"/>
                    </a:ext>
                  </a:extLst>
                </a:gridCol>
                <a:gridCol w="462636">
                  <a:extLst>
                    <a:ext uri="{9D8B030D-6E8A-4147-A177-3AD203B41FA5}">
                      <a16:colId xmlns:a16="http://schemas.microsoft.com/office/drawing/2014/main" val="1213283479"/>
                    </a:ext>
                  </a:extLst>
                </a:gridCol>
                <a:gridCol w="462636">
                  <a:extLst>
                    <a:ext uri="{9D8B030D-6E8A-4147-A177-3AD203B41FA5}">
                      <a16:colId xmlns:a16="http://schemas.microsoft.com/office/drawing/2014/main" val="1116019131"/>
                    </a:ext>
                  </a:extLst>
                </a:gridCol>
                <a:gridCol w="462636">
                  <a:extLst>
                    <a:ext uri="{9D8B030D-6E8A-4147-A177-3AD203B41FA5}">
                      <a16:colId xmlns:a16="http://schemas.microsoft.com/office/drawing/2014/main" val="726892994"/>
                    </a:ext>
                  </a:extLst>
                </a:gridCol>
                <a:gridCol w="462636">
                  <a:extLst>
                    <a:ext uri="{9D8B030D-6E8A-4147-A177-3AD203B41FA5}">
                      <a16:colId xmlns:a16="http://schemas.microsoft.com/office/drawing/2014/main" val="1590419455"/>
                    </a:ext>
                  </a:extLst>
                </a:gridCol>
                <a:gridCol w="462636">
                  <a:extLst>
                    <a:ext uri="{9D8B030D-6E8A-4147-A177-3AD203B41FA5}">
                      <a16:colId xmlns:a16="http://schemas.microsoft.com/office/drawing/2014/main" val="4255263102"/>
                    </a:ext>
                  </a:extLst>
                </a:gridCol>
                <a:gridCol w="462636">
                  <a:extLst>
                    <a:ext uri="{9D8B030D-6E8A-4147-A177-3AD203B41FA5}">
                      <a16:colId xmlns:a16="http://schemas.microsoft.com/office/drawing/2014/main" val="4030360947"/>
                    </a:ext>
                  </a:extLst>
                </a:gridCol>
                <a:gridCol w="462636">
                  <a:extLst>
                    <a:ext uri="{9D8B030D-6E8A-4147-A177-3AD203B41FA5}">
                      <a16:colId xmlns:a16="http://schemas.microsoft.com/office/drawing/2014/main" val="1799108479"/>
                    </a:ext>
                  </a:extLst>
                </a:gridCol>
              </a:tblGrid>
              <a:tr h="5037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Учитель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Класс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Всего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на «5»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на «4»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на «3»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на «2»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н/а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Осв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Нет отметки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Усп, %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Кач, %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СОУ, %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Ср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6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Δ </a:t>
                      </a:r>
                      <a:r>
                        <a:rPr lang="ru-RU" sz="16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Ср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8912464"/>
                  </a:ext>
                </a:extLst>
              </a:tr>
              <a:tr h="252063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ИНФОРМАТИКА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9651103"/>
                  </a:ext>
                </a:extLst>
              </a:tr>
              <a:tr h="2520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Бариев Р. С.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7Б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78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4,11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-0,27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2049408"/>
                  </a:ext>
                </a:extLst>
              </a:tr>
              <a:tr h="2520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Бариев Р. С.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7К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76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4,31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-0,07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8147471"/>
                  </a:ext>
                </a:extLst>
              </a:tr>
              <a:tr h="2520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Бариев Р. С.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9А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93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4,8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0,42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8085603"/>
                  </a:ext>
                </a:extLst>
              </a:tr>
              <a:tr h="2520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Бариев Р. С.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9Б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71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4,15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-0,23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6067020"/>
                  </a:ext>
                </a:extLst>
              </a:tr>
              <a:tr h="2520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Бариев Р. С.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9В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81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63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3,94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-0,44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9450096"/>
                  </a:ext>
                </a:extLst>
              </a:tr>
              <a:tr h="2520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Бариев Р. С.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10В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88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78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4,35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-0,03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0122040"/>
                  </a:ext>
                </a:extLst>
              </a:tr>
              <a:tr h="2520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Бариев Р. С.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11А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92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4,79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0,41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6590439"/>
                  </a:ext>
                </a:extLst>
              </a:tr>
              <a:tr h="2520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Бариев Р. С.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11Б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4,62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0,24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9626414"/>
                  </a:ext>
                </a:extLst>
              </a:tr>
              <a:tr h="2520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Бариев Р. С.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91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79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4,38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72213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187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6786128"/>
              </p:ext>
            </p:extLst>
          </p:nvPr>
        </p:nvGraphicFramePr>
        <p:xfrm>
          <a:off x="107502" y="1268760"/>
          <a:ext cx="8928994" cy="539698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82808">
                  <a:extLst>
                    <a:ext uri="{9D8B030D-6E8A-4147-A177-3AD203B41FA5}">
                      <a16:colId xmlns:a16="http://schemas.microsoft.com/office/drawing/2014/main" val="249066211"/>
                    </a:ext>
                  </a:extLst>
                </a:gridCol>
                <a:gridCol w="1382808">
                  <a:extLst>
                    <a:ext uri="{9D8B030D-6E8A-4147-A177-3AD203B41FA5}">
                      <a16:colId xmlns:a16="http://schemas.microsoft.com/office/drawing/2014/main" val="241978171"/>
                    </a:ext>
                  </a:extLst>
                </a:gridCol>
                <a:gridCol w="474106">
                  <a:extLst>
                    <a:ext uri="{9D8B030D-6E8A-4147-A177-3AD203B41FA5}">
                      <a16:colId xmlns:a16="http://schemas.microsoft.com/office/drawing/2014/main" val="2326813763"/>
                    </a:ext>
                  </a:extLst>
                </a:gridCol>
                <a:gridCol w="474106">
                  <a:extLst>
                    <a:ext uri="{9D8B030D-6E8A-4147-A177-3AD203B41FA5}">
                      <a16:colId xmlns:a16="http://schemas.microsoft.com/office/drawing/2014/main" val="3418623805"/>
                    </a:ext>
                  </a:extLst>
                </a:gridCol>
                <a:gridCol w="474106">
                  <a:extLst>
                    <a:ext uri="{9D8B030D-6E8A-4147-A177-3AD203B41FA5}">
                      <a16:colId xmlns:a16="http://schemas.microsoft.com/office/drawing/2014/main" val="942112809"/>
                    </a:ext>
                  </a:extLst>
                </a:gridCol>
                <a:gridCol w="474106">
                  <a:extLst>
                    <a:ext uri="{9D8B030D-6E8A-4147-A177-3AD203B41FA5}">
                      <a16:colId xmlns:a16="http://schemas.microsoft.com/office/drawing/2014/main" val="2428009833"/>
                    </a:ext>
                  </a:extLst>
                </a:gridCol>
                <a:gridCol w="474106">
                  <a:extLst>
                    <a:ext uri="{9D8B030D-6E8A-4147-A177-3AD203B41FA5}">
                      <a16:colId xmlns:a16="http://schemas.microsoft.com/office/drawing/2014/main" val="1248756707"/>
                    </a:ext>
                  </a:extLst>
                </a:gridCol>
                <a:gridCol w="474106">
                  <a:extLst>
                    <a:ext uri="{9D8B030D-6E8A-4147-A177-3AD203B41FA5}">
                      <a16:colId xmlns:a16="http://schemas.microsoft.com/office/drawing/2014/main" val="4080547028"/>
                    </a:ext>
                  </a:extLst>
                </a:gridCol>
                <a:gridCol w="474106">
                  <a:extLst>
                    <a:ext uri="{9D8B030D-6E8A-4147-A177-3AD203B41FA5}">
                      <a16:colId xmlns:a16="http://schemas.microsoft.com/office/drawing/2014/main" val="893042418"/>
                    </a:ext>
                  </a:extLst>
                </a:gridCol>
                <a:gridCol w="474106">
                  <a:extLst>
                    <a:ext uri="{9D8B030D-6E8A-4147-A177-3AD203B41FA5}">
                      <a16:colId xmlns:a16="http://schemas.microsoft.com/office/drawing/2014/main" val="1728650246"/>
                    </a:ext>
                  </a:extLst>
                </a:gridCol>
                <a:gridCol w="474106">
                  <a:extLst>
                    <a:ext uri="{9D8B030D-6E8A-4147-A177-3AD203B41FA5}">
                      <a16:colId xmlns:a16="http://schemas.microsoft.com/office/drawing/2014/main" val="2180855845"/>
                    </a:ext>
                  </a:extLst>
                </a:gridCol>
                <a:gridCol w="474106">
                  <a:extLst>
                    <a:ext uri="{9D8B030D-6E8A-4147-A177-3AD203B41FA5}">
                      <a16:colId xmlns:a16="http://schemas.microsoft.com/office/drawing/2014/main" val="1683291128"/>
                    </a:ext>
                  </a:extLst>
                </a:gridCol>
                <a:gridCol w="474106">
                  <a:extLst>
                    <a:ext uri="{9D8B030D-6E8A-4147-A177-3AD203B41FA5}">
                      <a16:colId xmlns:a16="http://schemas.microsoft.com/office/drawing/2014/main" val="4200664232"/>
                    </a:ext>
                  </a:extLst>
                </a:gridCol>
                <a:gridCol w="474106">
                  <a:extLst>
                    <a:ext uri="{9D8B030D-6E8A-4147-A177-3AD203B41FA5}">
                      <a16:colId xmlns:a16="http://schemas.microsoft.com/office/drawing/2014/main" val="3211198349"/>
                    </a:ext>
                  </a:extLst>
                </a:gridCol>
                <a:gridCol w="474106">
                  <a:extLst>
                    <a:ext uri="{9D8B030D-6E8A-4147-A177-3AD203B41FA5}">
                      <a16:colId xmlns:a16="http://schemas.microsoft.com/office/drawing/2014/main" val="4039199305"/>
                    </a:ext>
                  </a:extLst>
                </a:gridCol>
              </a:tblGrid>
              <a:tr h="6782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Учитель</a:t>
                      </a:r>
                      <a:endParaRPr lang="ru-RU" sz="14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Класс</a:t>
                      </a:r>
                      <a:endParaRPr lang="ru-RU" sz="14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Всего</a:t>
                      </a:r>
                      <a:endParaRPr lang="ru-RU" sz="14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на «5»</a:t>
                      </a:r>
                      <a:endParaRPr lang="ru-RU" sz="14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на «4»</a:t>
                      </a:r>
                      <a:endParaRPr lang="ru-RU" sz="14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на «3»</a:t>
                      </a:r>
                      <a:endParaRPr lang="ru-RU" sz="14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на «2»</a:t>
                      </a:r>
                      <a:endParaRPr lang="ru-RU" sz="14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н/а</a:t>
                      </a:r>
                      <a:endParaRPr lang="ru-RU" sz="14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Осв</a:t>
                      </a:r>
                      <a:endParaRPr lang="ru-RU" sz="14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Нет отметки</a:t>
                      </a:r>
                      <a:endParaRPr lang="ru-RU" sz="14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Усп, %</a:t>
                      </a:r>
                      <a:endParaRPr lang="ru-RU" sz="14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Кач, %</a:t>
                      </a:r>
                      <a:endParaRPr lang="ru-RU" sz="14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СОУ, %</a:t>
                      </a:r>
                      <a:endParaRPr lang="ru-RU" sz="14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Ср</a:t>
                      </a:r>
                      <a:endParaRPr lang="ru-RU" sz="14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400" u="none" strike="noStrike">
                          <a:effectLst/>
                        </a:rPr>
                        <a:t>Δ </a:t>
                      </a:r>
                      <a:r>
                        <a:rPr lang="ru-RU" sz="1400" u="none" strike="noStrike">
                          <a:effectLst/>
                        </a:rPr>
                        <a:t>Ср</a:t>
                      </a:r>
                      <a:endParaRPr lang="ru-RU" sz="14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ctr"/>
                </a:tc>
                <a:extLst>
                  <a:ext uri="{0D108BD9-81ED-4DB2-BD59-A6C34878D82A}">
                    <a16:rowId xmlns:a16="http://schemas.microsoft.com/office/drawing/2014/main" val="4206562828"/>
                  </a:ext>
                </a:extLst>
              </a:tr>
              <a:tr h="453677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ИНФОРМАТИКА</a:t>
                      </a:r>
                      <a:endParaRPr lang="ru-RU" sz="14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extLst>
                  <a:ext uri="{0D108BD9-81ED-4DB2-BD59-A6C34878D82A}">
                    <a16:rowId xmlns:a16="http://schemas.microsoft.com/office/drawing/2014/main" val="3840108344"/>
                  </a:ext>
                </a:extLst>
              </a:tr>
              <a:tr h="2776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Янмин К. И.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5М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0,35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ctr"/>
                </a:tc>
                <a:extLst>
                  <a:ext uri="{0D108BD9-81ED-4DB2-BD59-A6C34878D82A}">
                    <a16:rowId xmlns:a16="http://schemas.microsoft.com/office/drawing/2014/main" val="2402040732"/>
                  </a:ext>
                </a:extLst>
              </a:tr>
              <a:tr h="2776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Янмин К. И.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</a:rPr>
                        <a:t>6М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</a:rPr>
                        <a:t>16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0,35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ctr"/>
                </a:tc>
                <a:extLst>
                  <a:ext uri="{0D108BD9-81ED-4DB2-BD59-A6C34878D82A}">
                    <a16:rowId xmlns:a16="http://schemas.microsoft.com/office/drawing/2014/main" val="3808456492"/>
                  </a:ext>
                </a:extLst>
              </a:tr>
              <a:tr h="2776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Янмин К. И.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7А 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</a:rPr>
                        <a:t>16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7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84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4,56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-0,09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ctr"/>
                </a:tc>
                <a:extLst>
                  <a:ext uri="{0D108BD9-81ED-4DB2-BD59-A6C34878D82A}">
                    <a16:rowId xmlns:a16="http://schemas.microsoft.com/office/drawing/2014/main" val="2432882353"/>
                  </a:ext>
                </a:extLst>
              </a:tr>
              <a:tr h="2776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Янмин К. И.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7А ОВЗ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</a:rPr>
                        <a:t>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36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3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-1,65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ctr"/>
                </a:tc>
                <a:extLst>
                  <a:ext uri="{0D108BD9-81ED-4DB2-BD59-A6C34878D82A}">
                    <a16:rowId xmlns:a16="http://schemas.microsoft.com/office/drawing/2014/main" val="4186309429"/>
                  </a:ext>
                </a:extLst>
              </a:tr>
              <a:tr h="2776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Янмин К. И.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7М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96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4,88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0,23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ctr"/>
                </a:tc>
                <a:extLst>
                  <a:ext uri="{0D108BD9-81ED-4DB2-BD59-A6C34878D82A}">
                    <a16:rowId xmlns:a16="http://schemas.microsoft.com/office/drawing/2014/main" val="4210140846"/>
                  </a:ext>
                </a:extLst>
              </a:tr>
              <a:tr h="2776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Янмин К. И.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8А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3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80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61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3,87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-0,78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ctr"/>
                </a:tc>
                <a:extLst>
                  <a:ext uri="{0D108BD9-81ED-4DB2-BD59-A6C34878D82A}">
                    <a16:rowId xmlns:a16="http://schemas.microsoft.com/office/drawing/2014/main" val="18611551"/>
                  </a:ext>
                </a:extLst>
              </a:tr>
              <a:tr h="2776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Янмин К. И.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8Б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7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7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82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4,5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-0,15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ctr"/>
                </a:tc>
                <a:extLst>
                  <a:ext uri="{0D108BD9-81ED-4DB2-BD59-A6C34878D82A}">
                    <a16:rowId xmlns:a16="http://schemas.microsoft.com/office/drawing/2014/main" val="936783296"/>
                  </a:ext>
                </a:extLst>
              </a:tr>
              <a:tr h="2776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Янмин К. И.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8М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3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</a:rPr>
                        <a:t>93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93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87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4,79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0,14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ctr"/>
                </a:tc>
                <a:extLst>
                  <a:ext uri="{0D108BD9-81ED-4DB2-BD59-A6C34878D82A}">
                    <a16:rowId xmlns:a16="http://schemas.microsoft.com/office/drawing/2014/main" val="3436247702"/>
                  </a:ext>
                </a:extLst>
              </a:tr>
              <a:tr h="3026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Янмин К. И.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9А Дер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</a:rPr>
                        <a:t>100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0,35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ctr"/>
                </a:tc>
                <a:extLst>
                  <a:ext uri="{0D108BD9-81ED-4DB2-BD59-A6C34878D82A}">
                    <a16:rowId xmlns:a16="http://schemas.microsoft.com/office/drawing/2014/main" val="3011540305"/>
                  </a:ext>
                </a:extLst>
              </a:tr>
              <a:tr h="3026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Янмин К. И.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10А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3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92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4,79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0,14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ctr"/>
                </a:tc>
                <a:extLst>
                  <a:ext uri="{0D108BD9-81ED-4DB2-BD59-A6C34878D82A}">
                    <a16:rowId xmlns:a16="http://schemas.microsoft.com/office/drawing/2014/main" val="3675885608"/>
                  </a:ext>
                </a:extLst>
              </a:tr>
              <a:tr h="2776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Янмин К. И.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10Б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</a:rPr>
                        <a:t>100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</a:rPr>
                        <a:t>89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4,69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0,04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ctr"/>
                </a:tc>
                <a:extLst>
                  <a:ext uri="{0D108BD9-81ED-4DB2-BD59-A6C34878D82A}">
                    <a16:rowId xmlns:a16="http://schemas.microsoft.com/office/drawing/2014/main" val="135469026"/>
                  </a:ext>
                </a:extLst>
              </a:tr>
              <a:tr h="2776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Янмин К. И.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11А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</a:rPr>
                        <a:t>100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0,35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ctr"/>
                </a:tc>
                <a:extLst>
                  <a:ext uri="{0D108BD9-81ED-4DB2-BD59-A6C34878D82A}">
                    <a16:rowId xmlns:a16="http://schemas.microsoft.com/office/drawing/2014/main" val="185059716"/>
                  </a:ext>
                </a:extLst>
              </a:tr>
              <a:tr h="3026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Янмин К. И.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11Б иЯн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</a:rPr>
                        <a:t>100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</a:rPr>
                        <a:t>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0,35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ctr"/>
                </a:tc>
                <a:extLst>
                  <a:ext uri="{0D108BD9-81ED-4DB2-BD59-A6C34878D82A}">
                    <a16:rowId xmlns:a16="http://schemas.microsoft.com/office/drawing/2014/main" val="2692301647"/>
                  </a:ext>
                </a:extLst>
              </a:tr>
              <a:tr h="3026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Янмин К. И.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11В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</a:rPr>
                        <a:t>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0,35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ctr"/>
                </a:tc>
                <a:extLst>
                  <a:ext uri="{0D108BD9-81ED-4DB2-BD59-A6C34878D82A}">
                    <a16:rowId xmlns:a16="http://schemas.microsoft.com/office/drawing/2014/main" val="2884573953"/>
                  </a:ext>
                </a:extLst>
              </a:tr>
              <a:tr h="2776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Янмин К. И.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–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–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–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–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–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–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–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100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91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</a:rPr>
                        <a:t>88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</a:rPr>
                        <a:t>4,65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ctr"/>
                </a:tc>
                <a:extLst>
                  <a:ext uri="{0D108BD9-81ED-4DB2-BD59-A6C34878D82A}">
                    <a16:rowId xmlns:a16="http://schemas.microsoft.com/office/drawing/2014/main" val="791727700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07502" y="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u="sng" dirty="0">
                <a:solidFill>
                  <a:schemeClr val="bg1"/>
                </a:solidFill>
              </a:rPr>
              <a:t>Отчет учителя – предметника за </a:t>
            </a:r>
            <a:r>
              <a:rPr lang="ru-RU" b="1" u="sng" dirty="0" smtClean="0">
                <a:solidFill>
                  <a:schemeClr val="bg1"/>
                </a:solidFill>
              </a:rPr>
              <a:t>вторую четверть.</a:t>
            </a: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b="1" dirty="0" err="1">
                <a:solidFill>
                  <a:schemeClr val="bg1"/>
                </a:solidFill>
              </a:rPr>
              <a:t>Учител</a:t>
            </a:r>
            <a:r>
              <a:rPr lang="uk-UA" b="1" dirty="0">
                <a:solidFill>
                  <a:schemeClr val="bg1"/>
                </a:solidFill>
              </a:rPr>
              <a:t>ь: </a:t>
            </a:r>
            <a:r>
              <a:rPr lang="uk-UA" b="1" dirty="0" err="1">
                <a:solidFill>
                  <a:schemeClr val="bg1"/>
                </a:solidFill>
              </a:rPr>
              <a:t>Янмин</a:t>
            </a:r>
            <a:r>
              <a:rPr lang="uk-UA" b="1" dirty="0">
                <a:solidFill>
                  <a:schemeClr val="bg1"/>
                </a:solidFill>
              </a:rPr>
              <a:t> К.И.</a:t>
            </a: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r>
              <a:rPr lang="uk-UA" b="1" dirty="0">
                <a:solidFill>
                  <a:schemeClr val="bg1"/>
                </a:solidFill>
              </a:rPr>
              <a:t>Предмет: </a:t>
            </a:r>
            <a:r>
              <a:rPr lang="uk-UA" dirty="0" err="1">
                <a:solidFill>
                  <a:schemeClr val="bg1"/>
                </a:solidFill>
              </a:rPr>
              <a:t>информатика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0887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Прямоугольник 3"/>
          <p:cNvSpPr>
            <a:spLocks noChangeArrowheads="1"/>
          </p:cNvSpPr>
          <p:nvPr/>
        </p:nvSpPr>
        <p:spPr bwMode="auto">
          <a:xfrm>
            <a:off x="323850" y="620713"/>
            <a:ext cx="871220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>
                <a:latin typeface="Arial" panose="020B0604020202020204" pitchFamily="34" charset="0"/>
              </a:rPr>
              <a:t> </a:t>
            </a:r>
            <a:r>
              <a:rPr lang="ru-RU" altLang="ru-RU" sz="2800" b="1">
                <a:solidFill>
                  <a:srgbClr val="FF0000"/>
                </a:solidFill>
                <a:latin typeface="Arial" panose="020B0604020202020204" pitchFamily="34" charset="0"/>
              </a:rPr>
              <a:t>Вопросы  заседания: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2800" b="1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>
                <a:latin typeface="Arial" panose="020B0604020202020204" pitchFamily="34" charset="0"/>
              </a:rPr>
              <a:t>1. Подробный анализ работы кафедры по итогам первого полугодия.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>
                <a:latin typeface="Arial" panose="020B0604020202020204" pitchFamily="34" charset="0"/>
              </a:rPr>
              <a:t>2. Результаты проведённой недели точных наук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>
                <a:latin typeface="Arial" panose="020B0604020202020204" pitchFamily="34" charset="0"/>
              </a:rPr>
              <a:t>3. Результаты школьного и городского уровней олимпиады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>
                <a:latin typeface="Arial" panose="020B0604020202020204" pitchFamily="34" charset="0"/>
              </a:rPr>
              <a:t>4. Результаты НПК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>
                <a:latin typeface="Arial" panose="020B0604020202020204" pitchFamily="34" charset="0"/>
              </a:rPr>
              <a:t>5. Участие педагогов и учеников в различных мероприятиях</a:t>
            </a:r>
          </a:p>
        </p:txBody>
      </p:sp>
    </p:spTree>
    <p:extLst>
      <p:ext uri="{BB962C8B-B14F-4D97-AF65-F5344CB8AC3E}">
        <p14:creationId xmlns:p14="http://schemas.microsoft.com/office/powerpoint/2010/main" val="28062227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4012326"/>
              </p:ext>
            </p:extLst>
          </p:nvPr>
        </p:nvGraphicFramePr>
        <p:xfrm>
          <a:off x="107508" y="1916831"/>
          <a:ext cx="8928991" cy="46701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56180">
                  <a:extLst>
                    <a:ext uri="{9D8B030D-6E8A-4147-A177-3AD203B41FA5}">
                      <a16:colId xmlns:a16="http://schemas.microsoft.com/office/drawing/2014/main" val="1330963090"/>
                    </a:ext>
                  </a:extLst>
                </a:gridCol>
                <a:gridCol w="705211">
                  <a:extLst>
                    <a:ext uri="{9D8B030D-6E8A-4147-A177-3AD203B41FA5}">
                      <a16:colId xmlns:a16="http://schemas.microsoft.com/office/drawing/2014/main" val="4053015590"/>
                    </a:ext>
                  </a:extLst>
                </a:gridCol>
                <a:gridCol w="811726">
                  <a:extLst>
                    <a:ext uri="{9D8B030D-6E8A-4147-A177-3AD203B41FA5}">
                      <a16:colId xmlns:a16="http://schemas.microsoft.com/office/drawing/2014/main" val="4147372142"/>
                    </a:ext>
                  </a:extLst>
                </a:gridCol>
                <a:gridCol w="540708">
                  <a:extLst>
                    <a:ext uri="{9D8B030D-6E8A-4147-A177-3AD203B41FA5}">
                      <a16:colId xmlns:a16="http://schemas.microsoft.com/office/drawing/2014/main" val="1895477661"/>
                    </a:ext>
                  </a:extLst>
                </a:gridCol>
                <a:gridCol w="474106">
                  <a:extLst>
                    <a:ext uri="{9D8B030D-6E8A-4147-A177-3AD203B41FA5}">
                      <a16:colId xmlns:a16="http://schemas.microsoft.com/office/drawing/2014/main" val="1984526328"/>
                    </a:ext>
                  </a:extLst>
                </a:gridCol>
                <a:gridCol w="474106">
                  <a:extLst>
                    <a:ext uri="{9D8B030D-6E8A-4147-A177-3AD203B41FA5}">
                      <a16:colId xmlns:a16="http://schemas.microsoft.com/office/drawing/2014/main" val="558770741"/>
                    </a:ext>
                  </a:extLst>
                </a:gridCol>
                <a:gridCol w="474106">
                  <a:extLst>
                    <a:ext uri="{9D8B030D-6E8A-4147-A177-3AD203B41FA5}">
                      <a16:colId xmlns:a16="http://schemas.microsoft.com/office/drawing/2014/main" val="2623984405"/>
                    </a:ext>
                  </a:extLst>
                </a:gridCol>
                <a:gridCol w="474106">
                  <a:extLst>
                    <a:ext uri="{9D8B030D-6E8A-4147-A177-3AD203B41FA5}">
                      <a16:colId xmlns:a16="http://schemas.microsoft.com/office/drawing/2014/main" val="4130357525"/>
                    </a:ext>
                  </a:extLst>
                </a:gridCol>
                <a:gridCol w="474106">
                  <a:extLst>
                    <a:ext uri="{9D8B030D-6E8A-4147-A177-3AD203B41FA5}">
                      <a16:colId xmlns:a16="http://schemas.microsoft.com/office/drawing/2014/main" val="3272141107"/>
                    </a:ext>
                  </a:extLst>
                </a:gridCol>
                <a:gridCol w="474106">
                  <a:extLst>
                    <a:ext uri="{9D8B030D-6E8A-4147-A177-3AD203B41FA5}">
                      <a16:colId xmlns:a16="http://schemas.microsoft.com/office/drawing/2014/main" val="3128264463"/>
                    </a:ext>
                  </a:extLst>
                </a:gridCol>
                <a:gridCol w="474106">
                  <a:extLst>
                    <a:ext uri="{9D8B030D-6E8A-4147-A177-3AD203B41FA5}">
                      <a16:colId xmlns:a16="http://schemas.microsoft.com/office/drawing/2014/main" val="3626033598"/>
                    </a:ext>
                  </a:extLst>
                </a:gridCol>
                <a:gridCol w="474106">
                  <a:extLst>
                    <a:ext uri="{9D8B030D-6E8A-4147-A177-3AD203B41FA5}">
                      <a16:colId xmlns:a16="http://schemas.microsoft.com/office/drawing/2014/main" val="3613544504"/>
                    </a:ext>
                  </a:extLst>
                </a:gridCol>
                <a:gridCol w="474106">
                  <a:extLst>
                    <a:ext uri="{9D8B030D-6E8A-4147-A177-3AD203B41FA5}">
                      <a16:colId xmlns:a16="http://schemas.microsoft.com/office/drawing/2014/main" val="339267415"/>
                    </a:ext>
                  </a:extLst>
                </a:gridCol>
                <a:gridCol w="474106">
                  <a:extLst>
                    <a:ext uri="{9D8B030D-6E8A-4147-A177-3AD203B41FA5}">
                      <a16:colId xmlns:a16="http://schemas.microsoft.com/office/drawing/2014/main" val="2807244891"/>
                    </a:ext>
                  </a:extLst>
                </a:gridCol>
                <a:gridCol w="474106">
                  <a:extLst>
                    <a:ext uri="{9D8B030D-6E8A-4147-A177-3AD203B41FA5}">
                      <a16:colId xmlns:a16="http://schemas.microsoft.com/office/drawing/2014/main" val="333638871"/>
                    </a:ext>
                  </a:extLst>
                </a:gridCol>
              </a:tblGrid>
              <a:tr h="124271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Учитель</a:t>
                      </a:r>
                      <a:endParaRPr lang="ru-RU" sz="14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</a:rPr>
                        <a:t>Класс</a:t>
                      </a:r>
                      <a:endParaRPr lang="ru-RU" sz="14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Всего</a:t>
                      </a:r>
                      <a:endParaRPr lang="ru-RU" sz="14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на «5»</a:t>
                      </a:r>
                      <a:endParaRPr lang="ru-RU" sz="14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на «4»</a:t>
                      </a:r>
                      <a:endParaRPr lang="ru-RU" sz="14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на «3»</a:t>
                      </a:r>
                      <a:endParaRPr lang="ru-RU" sz="14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на «2»</a:t>
                      </a:r>
                      <a:endParaRPr lang="ru-RU" sz="14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н/а</a:t>
                      </a:r>
                      <a:endParaRPr lang="ru-RU" sz="14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err="1">
                          <a:effectLst/>
                        </a:rPr>
                        <a:t>Осв</a:t>
                      </a:r>
                      <a:endParaRPr lang="ru-RU" sz="14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Нет отметки</a:t>
                      </a:r>
                      <a:endParaRPr lang="ru-RU" sz="14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err="1">
                          <a:effectLst/>
                        </a:rPr>
                        <a:t>Усп</a:t>
                      </a:r>
                      <a:r>
                        <a:rPr lang="ru-RU" sz="1400" u="none" strike="noStrike" dirty="0">
                          <a:effectLst/>
                        </a:rPr>
                        <a:t>, %</a:t>
                      </a:r>
                      <a:endParaRPr lang="ru-RU" sz="14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err="1">
                          <a:effectLst/>
                        </a:rPr>
                        <a:t>Кач</a:t>
                      </a:r>
                      <a:r>
                        <a:rPr lang="ru-RU" sz="1400" u="none" strike="noStrike" dirty="0">
                          <a:effectLst/>
                        </a:rPr>
                        <a:t>, %</a:t>
                      </a:r>
                      <a:endParaRPr lang="ru-RU" sz="14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СОУ, %</a:t>
                      </a:r>
                      <a:endParaRPr lang="ru-RU" sz="14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Ср</a:t>
                      </a:r>
                      <a:endParaRPr lang="ru-RU" sz="14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400" u="none" strike="noStrike" dirty="0">
                          <a:effectLst/>
                        </a:rPr>
                        <a:t>Δ </a:t>
                      </a:r>
                      <a:r>
                        <a:rPr lang="ru-RU" sz="1400" u="none" strike="noStrike" dirty="0">
                          <a:effectLst/>
                        </a:rPr>
                        <a:t>Ср</a:t>
                      </a:r>
                      <a:endParaRPr lang="ru-RU" sz="14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ctr"/>
                </a:tc>
                <a:extLst>
                  <a:ext uri="{0D108BD9-81ED-4DB2-BD59-A6C34878D82A}">
                    <a16:rowId xmlns:a16="http://schemas.microsoft.com/office/drawing/2014/main" val="3193858289"/>
                  </a:ext>
                </a:extLst>
              </a:tr>
              <a:tr h="62356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МАТЕМАТИКА</a:t>
                      </a:r>
                      <a:endParaRPr lang="ru-RU" sz="14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extLst>
                  <a:ext uri="{0D108BD9-81ED-4DB2-BD59-A6C34878D82A}">
                    <a16:rowId xmlns:a16="http://schemas.microsoft.com/office/drawing/2014/main" val="354528654"/>
                  </a:ext>
                </a:extLst>
              </a:tr>
              <a:tr h="9331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Евдокимова О. Ю.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>
                          <a:effectLst/>
                        </a:rPr>
                        <a:t>5А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u="none" strike="noStrike" dirty="0">
                          <a:effectLst/>
                        </a:rPr>
                        <a:t>30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u="none" strike="noStrike">
                          <a:effectLst/>
                        </a:rPr>
                        <a:t>4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u="none" strike="noStrike">
                          <a:effectLst/>
                        </a:rPr>
                        <a:t>16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u="none" strike="noStrike">
                          <a:effectLst/>
                        </a:rPr>
                        <a:t>10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u="none" strike="noStrike">
                          <a:effectLst/>
                        </a:rPr>
                        <a:t>0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u="none" strike="noStrike">
                          <a:effectLst/>
                        </a:rPr>
                        <a:t>0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u="none" strike="noStrike">
                          <a:effectLst/>
                        </a:rPr>
                        <a:t>0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u="none" strike="noStrike">
                          <a:effectLst/>
                        </a:rPr>
                        <a:t>0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u="none" strike="noStrike">
                          <a:effectLst/>
                        </a:rPr>
                        <a:t>100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u="none" strike="noStrike">
                          <a:effectLst/>
                        </a:rPr>
                        <a:t>67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u="none" strike="noStrike">
                          <a:effectLst/>
                        </a:rPr>
                        <a:t>59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u="none" strike="noStrike">
                          <a:effectLst/>
                        </a:rPr>
                        <a:t>3,8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>
                          <a:effectLst/>
                        </a:rPr>
                        <a:t>-0,16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ctr"/>
                </a:tc>
                <a:extLst>
                  <a:ext uri="{0D108BD9-81ED-4DB2-BD59-A6C34878D82A}">
                    <a16:rowId xmlns:a16="http://schemas.microsoft.com/office/drawing/2014/main" val="1112006177"/>
                  </a:ext>
                </a:extLst>
              </a:tr>
              <a:tr h="6235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Евдокимова О. Ю.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>
                          <a:effectLst/>
                        </a:rPr>
                        <a:t>5Б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u="none" strike="noStrike">
                          <a:effectLst/>
                        </a:rPr>
                        <a:t>31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u="none" strike="noStrike">
                          <a:effectLst/>
                        </a:rPr>
                        <a:t>7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u="none" strike="noStrike">
                          <a:effectLst/>
                        </a:rPr>
                        <a:t>17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u="none" strike="noStrike" dirty="0">
                          <a:effectLst/>
                        </a:rPr>
                        <a:t>7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u="none" strike="noStrike">
                          <a:effectLst/>
                        </a:rPr>
                        <a:t>0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u="none" strike="noStrike">
                          <a:effectLst/>
                        </a:rPr>
                        <a:t>0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u="none" strike="noStrike">
                          <a:effectLst/>
                        </a:rPr>
                        <a:t>0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u="none" strike="noStrike">
                          <a:effectLst/>
                        </a:rPr>
                        <a:t>0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u="none" strike="noStrike">
                          <a:effectLst/>
                        </a:rPr>
                        <a:t>100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u="none" strike="noStrike">
                          <a:effectLst/>
                        </a:rPr>
                        <a:t>77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u="none" strike="noStrike">
                          <a:effectLst/>
                        </a:rPr>
                        <a:t>66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u="none" strike="noStrike">
                          <a:effectLst/>
                        </a:rPr>
                        <a:t>4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>
                          <a:effectLst/>
                        </a:rPr>
                        <a:t>0,04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ctr"/>
                </a:tc>
                <a:extLst>
                  <a:ext uri="{0D108BD9-81ED-4DB2-BD59-A6C34878D82A}">
                    <a16:rowId xmlns:a16="http://schemas.microsoft.com/office/drawing/2014/main" val="781643831"/>
                  </a:ext>
                </a:extLst>
              </a:tr>
              <a:tr h="6235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Евдокимова О. Ю.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>
                          <a:effectLst/>
                        </a:rPr>
                        <a:t>5К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u="none" strike="noStrike">
                          <a:effectLst/>
                        </a:rPr>
                        <a:t>24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u="none" strike="noStrike">
                          <a:effectLst/>
                        </a:rPr>
                        <a:t>8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u="none" strike="noStrike">
                          <a:effectLst/>
                        </a:rPr>
                        <a:t>10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u="none" strike="noStrike">
                          <a:effectLst/>
                        </a:rPr>
                        <a:t>6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u="none" strike="noStrike">
                          <a:effectLst/>
                        </a:rPr>
                        <a:t>0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u="none" strike="noStrike">
                          <a:effectLst/>
                        </a:rPr>
                        <a:t>0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u="none" strike="noStrike" dirty="0">
                          <a:effectLst/>
                        </a:rPr>
                        <a:t>0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u="none" strike="noStrike" dirty="0">
                          <a:effectLst/>
                        </a:rPr>
                        <a:t>0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u="none" strike="noStrike" dirty="0">
                          <a:effectLst/>
                        </a:rPr>
                        <a:t>100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u="none" strike="noStrike">
                          <a:effectLst/>
                        </a:rPr>
                        <a:t>75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u="none" strike="noStrike">
                          <a:effectLst/>
                        </a:rPr>
                        <a:t>69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u="none" strike="noStrike">
                          <a:effectLst/>
                        </a:rPr>
                        <a:t>4,08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>
                          <a:effectLst/>
                        </a:rPr>
                        <a:t>0,12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ctr"/>
                </a:tc>
                <a:extLst>
                  <a:ext uri="{0D108BD9-81ED-4DB2-BD59-A6C34878D82A}">
                    <a16:rowId xmlns:a16="http://schemas.microsoft.com/office/drawing/2014/main" val="3112059229"/>
                  </a:ext>
                </a:extLst>
              </a:tr>
              <a:tr h="6235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Евдокимова О. Ю.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>
                          <a:effectLst/>
                        </a:rPr>
                        <a:t> 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>
                          <a:effectLst/>
                        </a:rPr>
                        <a:t>–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>
                          <a:effectLst/>
                        </a:rPr>
                        <a:t>–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>
                          <a:effectLst/>
                        </a:rPr>
                        <a:t>–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>
                          <a:effectLst/>
                        </a:rPr>
                        <a:t>–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>
                          <a:effectLst/>
                        </a:rPr>
                        <a:t>–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>
                          <a:effectLst/>
                        </a:rPr>
                        <a:t>–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>
                          <a:effectLst/>
                        </a:rPr>
                        <a:t>–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u="none" strike="noStrike">
                          <a:effectLst/>
                        </a:rPr>
                        <a:t>0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u="none" strike="noStrike">
                          <a:effectLst/>
                        </a:rPr>
                        <a:t>100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u="none" strike="noStrike">
                          <a:effectLst/>
                        </a:rPr>
                        <a:t>73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u="none" strike="noStrike" dirty="0">
                          <a:effectLst/>
                        </a:rPr>
                        <a:t>65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u="none" strike="noStrike" dirty="0">
                          <a:effectLst/>
                        </a:rPr>
                        <a:t>3,96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effectLst/>
                        </a:rPr>
                        <a:t> 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ctr"/>
                </a:tc>
                <a:extLst>
                  <a:ext uri="{0D108BD9-81ED-4DB2-BD59-A6C34878D82A}">
                    <a16:rowId xmlns:a16="http://schemas.microsoft.com/office/drawing/2014/main" val="678770414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323523" y="116632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u="sng" dirty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Отчет учителя – </a:t>
            </a:r>
            <a:r>
              <a:rPr lang="ru-RU" b="1" u="sng" dirty="0">
                <a:solidFill>
                  <a:schemeClr val="bg1"/>
                </a:solidFill>
              </a:rPr>
              <a:t>предметника за </a:t>
            </a:r>
            <a:r>
              <a:rPr lang="ru-RU" b="1" u="sng" dirty="0" smtClean="0">
                <a:solidFill>
                  <a:schemeClr val="bg1"/>
                </a:solidFill>
              </a:rPr>
              <a:t>вторую четверть </a:t>
            </a:r>
            <a:endParaRPr lang="ru-RU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err="1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Учител</a:t>
            </a:r>
            <a:r>
              <a:rPr lang="uk-UA" b="1" dirty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ь: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Евдокимова Оксана Юрьевна</a:t>
            </a:r>
            <a:endParaRPr lang="ru-RU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b="1" dirty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Предмет: </a:t>
            </a:r>
            <a:r>
              <a:rPr lang="uk-UA" dirty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математика</a:t>
            </a:r>
            <a:endParaRPr lang="ru-RU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0315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8383271"/>
              </p:ext>
            </p:extLst>
          </p:nvPr>
        </p:nvGraphicFramePr>
        <p:xfrm>
          <a:off x="251520" y="692696"/>
          <a:ext cx="8640958" cy="59919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75782">
                  <a:extLst>
                    <a:ext uri="{9D8B030D-6E8A-4147-A177-3AD203B41FA5}">
                      <a16:colId xmlns:a16="http://schemas.microsoft.com/office/drawing/2014/main" val="713091516"/>
                    </a:ext>
                  </a:extLst>
                </a:gridCol>
                <a:gridCol w="637193">
                  <a:extLst>
                    <a:ext uri="{9D8B030D-6E8A-4147-A177-3AD203B41FA5}">
                      <a16:colId xmlns:a16="http://schemas.microsoft.com/office/drawing/2014/main" val="1410417935"/>
                    </a:ext>
                  </a:extLst>
                </a:gridCol>
                <a:gridCol w="590570">
                  <a:extLst>
                    <a:ext uri="{9D8B030D-6E8A-4147-A177-3AD203B41FA5}">
                      <a16:colId xmlns:a16="http://schemas.microsoft.com/office/drawing/2014/main" val="1199980863"/>
                    </a:ext>
                  </a:extLst>
                </a:gridCol>
                <a:gridCol w="497320">
                  <a:extLst>
                    <a:ext uri="{9D8B030D-6E8A-4147-A177-3AD203B41FA5}">
                      <a16:colId xmlns:a16="http://schemas.microsoft.com/office/drawing/2014/main" val="66199427"/>
                    </a:ext>
                  </a:extLst>
                </a:gridCol>
                <a:gridCol w="512864">
                  <a:extLst>
                    <a:ext uri="{9D8B030D-6E8A-4147-A177-3AD203B41FA5}">
                      <a16:colId xmlns:a16="http://schemas.microsoft.com/office/drawing/2014/main" val="3641024765"/>
                    </a:ext>
                  </a:extLst>
                </a:gridCol>
                <a:gridCol w="497320">
                  <a:extLst>
                    <a:ext uri="{9D8B030D-6E8A-4147-A177-3AD203B41FA5}">
                      <a16:colId xmlns:a16="http://schemas.microsoft.com/office/drawing/2014/main" val="2524379972"/>
                    </a:ext>
                  </a:extLst>
                </a:gridCol>
                <a:gridCol w="512864">
                  <a:extLst>
                    <a:ext uri="{9D8B030D-6E8A-4147-A177-3AD203B41FA5}">
                      <a16:colId xmlns:a16="http://schemas.microsoft.com/office/drawing/2014/main" val="2540064275"/>
                    </a:ext>
                  </a:extLst>
                </a:gridCol>
                <a:gridCol w="543945">
                  <a:extLst>
                    <a:ext uri="{9D8B030D-6E8A-4147-A177-3AD203B41FA5}">
                      <a16:colId xmlns:a16="http://schemas.microsoft.com/office/drawing/2014/main" val="1476363493"/>
                    </a:ext>
                  </a:extLst>
                </a:gridCol>
                <a:gridCol w="497320">
                  <a:extLst>
                    <a:ext uri="{9D8B030D-6E8A-4147-A177-3AD203B41FA5}">
                      <a16:colId xmlns:a16="http://schemas.microsoft.com/office/drawing/2014/main" val="82113313"/>
                    </a:ext>
                  </a:extLst>
                </a:gridCol>
                <a:gridCol w="450697">
                  <a:extLst>
                    <a:ext uri="{9D8B030D-6E8A-4147-A177-3AD203B41FA5}">
                      <a16:colId xmlns:a16="http://schemas.microsoft.com/office/drawing/2014/main" val="3726144637"/>
                    </a:ext>
                  </a:extLst>
                </a:gridCol>
                <a:gridCol w="497320">
                  <a:extLst>
                    <a:ext uri="{9D8B030D-6E8A-4147-A177-3AD203B41FA5}">
                      <a16:colId xmlns:a16="http://schemas.microsoft.com/office/drawing/2014/main" val="763345257"/>
                    </a:ext>
                  </a:extLst>
                </a:gridCol>
                <a:gridCol w="481780">
                  <a:extLst>
                    <a:ext uri="{9D8B030D-6E8A-4147-A177-3AD203B41FA5}">
                      <a16:colId xmlns:a16="http://schemas.microsoft.com/office/drawing/2014/main" val="787471826"/>
                    </a:ext>
                  </a:extLst>
                </a:gridCol>
                <a:gridCol w="745983">
                  <a:extLst>
                    <a:ext uri="{9D8B030D-6E8A-4147-A177-3AD203B41FA5}">
                      <a16:colId xmlns:a16="http://schemas.microsoft.com/office/drawing/2014/main" val="2651038282"/>
                    </a:ext>
                  </a:extLst>
                </a:gridCol>
              </a:tblGrid>
              <a:tr h="3744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Учитель</a:t>
                      </a:r>
                      <a:endParaRPr lang="ru-RU" sz="7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Класс</a:t>
                      </a:r>
                      <a:endParaRPr lang="ru-RU" sz="7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Всего</a:t>
                      </a:r>
                      <a:endParaRPr lang="ru-RU" sz="7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на «5»</a:t>
                      </a:r>
                      <a:endParaRPr lang="ru-RU" sz="7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на «4»</a:t>
                      </a:r>
                      <a:endParaRPr lang="ru-RU" sz="7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на «3»</a:t>
                      </a:r>
                      <a:endParaRPr lang="ru-RU" sz="7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на «2»</a:t>
                      </a:r>
                      <a:endParaRPr lang="ru-RU" sz="7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Осв</a:t>
                      </a:r>
                      <a:endParaRPr lang="ru-RU" sz="7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Усп, %</a:t>
                      </a:r>
                      <a:endParaRPr lang="ru-RU" sz="7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Кач, %</a:t>
                      </a:r>
                      <a:endParaRPr lang="ru-RU" sz="7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СОУ, %</a:t>
                      </a:r>
                      <a:endParaRPr lang="ru-RU" sz="7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Ср</a:t>
                      </a:r>
                      <a:endParaRPr lang="ru-RU" sz="7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700" u="none" strike="noStrike">
                          <a:effectLst/>
                        </a:rPr>
                        <a:t>Δ </a:t>
                      </a:r>
                      <a:r>
                        <a:rPr lang="ru-RU" sz="700" u="none" strike="noStrike">
                          <a:effectLst/>
                        </a:rPr>
                        <a:t>Ср</a:t>
                      </a:r>
                      <a:endParaRPr lang="ru-RU" sz="7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ctr"/>
                </a:tc>
                <a:extLst>
                  <a:ext uri="{0D108BD9-81ED-4DB2-BD59-A6C34878D82A}">
                    <a16:rowId xmlns:a16="http://schemas.microsoft.com/office/drawing/2014/main" val="2347863917"/>
                  </a:ext>
                </a:extLst>
              </a:tr>
              <a:tr h="187248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АЛГЕБРА</a:t>
                      </a:r>
                      <a:endParaRPr lang="ru-RU" sz="7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extLst>
                  <a:ext uri="{0D108BD9-81ED-4DB2-BD59-A6C34878D82A}">
                    <a16:rowId xmlns:a16="http://schemas.microsoft.com/office/drawing/2014/main" val="2459178204"/>
                  </a:ext>
                </a:extLst>
              </a:tr>
              <a:tr h="1872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Дерябина О. Н.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7А 7-А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34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15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16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97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50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52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3,53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0,17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ctr"/>
                </a:tc>
                <a:extLst>
                  <a:ext uri="{0D108BD9-81ED-4DB2-BD59-A6C34878D82A}">
                    <a16:rowId xmlns:a16="http://schemas.microsoft.com/office/drawing/2014/main" val="2198562300"/>
                  </a:ext>
                </a:extLst>
              </a:tr>
              <a:tr h="1872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Дерябина О. Н.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7А ОВЗ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36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-0,36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ctr"/>
                </a:tc>
                <a:extLst>
                  <a:ext uri="{0D108BD9-81ED-4DB2-BD59-A6C34878D82A}">
                    <a16:rowId xmlns:a16="http://schemas.microsoft.com/office/drawing/2014/main" val="2900424246"/>
                  </a:ext>
                </a:extLst>
              </a:tr>
              <a:tr h="1872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Дерябина О. Н.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9Б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27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11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14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48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52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3,56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0,2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ctr"/>
                </a:tc>
                <a:extLst>
                  <a:ext uri="{0D108BD9-81ED-4DB2-BD59-A6C34878D82A}">
                    <a16:rowId xmlns:a16="http://schemas.microsoft.com/office/drawing/2014/main" val="1645697207"/>
                  </a:ext>
                </a:extLst>
              </a:tr>
              <a:tr h="1872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Дерябина О. Н.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–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–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–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–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–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–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99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33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47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3,36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ctr"/>
                </a:tc>
                <a:extLst>
                  <a:ext uri="{0D108BD9-81ED-4DB2-BD59-A6C34878D82A}">
                    <a16:rowId xmlns:a16="http://schemas.microsoft.com/office/drawing/2014/main" val="2038026886"/>
                  </a:ext>
                </a:extLst>
              </a:tr>
              <a:tr h="187248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ГЕОМЕТРИЯ</a:t>
                      </a:r>
                      <a:endParaRPr lang="ru-RU" sz="7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extLst>
                  <a:ext uri="{0D108BD9-81ED-4DB2-BD59-A6C34878D82A}">
                    <a16:rowId xmlns:a16="http://schemas.microsoft.com/office/drawing/2014/main" val="669515490"/>
                  </a:ext>
                </a:extLst>
              </a:tr>
              <a:tr h="1872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Дерябина О. Н.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7А 7-А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34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16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14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59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57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3,71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0,28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ctr"/>
                </a:tc>
                <a:extLst>
                  <a:ext uri="{0D108BD9-81ED-4DB2-BD59-A6C34878D82A}">
                    <a16:rowId xmlns:a16="http://schemas.microsoft.com/office/drawing/2014/main" val="1989246557"/>
                  </a:ext>
                </a:extLst>
              </a:tr>
              <a:tr h="1872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Дерябина О. Н.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7А ОВЗ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36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-0,43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ctr"/>
                </a:tc>
                <a:extLst>
                  <a:ext uri="{0D108BD9-81ED-4DB2-BD59-A6C34878D82A}">
                    <a16:rowId xmlns:a16="http://schemas.microsoft.com/office/drawing/2014/main" val="3605103643"/>
                  </a:ext>
                </a:extLst>
              </a:tr>
              <a:tr h="1872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Дерябина О. Н.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9Б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27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12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93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48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55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3,59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0,16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ctr"/>
                </a:tc>
                <a:extLst>
                  <a:ext uri="{0D108BD9-81ED-4DB2-BD59-A6C34878D82A}">
                    <a16:rowId xmlns:a16="http://schemas.microsoft.com/office/drawing/2014/main" val="770549331"/>
                  </a:ext>
                </a:extLst>
              </a:tr>
              <a:tr h="1872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Дерябина О. Н.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–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–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–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–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–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–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98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36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49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3,43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ctr"/>
                </a:tc>
                <a:extLst>
                  <a:ext uri="{0D108BD9-81ED-4DB2-BD59-A6C34878D82A}">
                    <a16:rowId xmlns:a16="http://schemas.microsoft.com/office/drawing/2014/main" val="720635808"/>
                  </a:ext>
                </a:extLst>
              </a:tr>
              <a:tr h="187248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ИНФОРМАТИКА</a:t>
                      </a:r>
                      <a:endParaRPr lang="ru-RU" sz="7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extLst>
                  <a:ext uri="{0D108BD9-81ED-4DB2-BD59-A6C34878D82A}">
                    <a16:rowId xmlns:a16="http://schemas.microsoft.com/office/drawing/2014/main" val="2569840867"/>
                  </a:ext>
                </a:extLst>
              </a:tr>
              <a:tr h="1872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Дерябина О. Н.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7А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18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12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76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4,33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0,17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ctr"/>
                </a:tc>
                <a:extLst>
                  <a:ext uri="{0D108BD9-81ED-4DB2-BD59-A6C34878D82A}">
                    <a16:rowId xmlns:a16="http://schemas.microsoft.com/office/drawing/2014/main" val="1991218610"/>
                  </a:ext>
                </a:extLst>
              </a:tr>
              <a:tr h="1872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Дерябина О. Н.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7Б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18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89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75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4,28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0,12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ctr"/>
                </a:tc>
                <a:extLst>
                  <a:ext uri="{0D108BD9-81ED-4DB2-BD59-A6C34878D82A}">
                    <a16:rowId xmlns:a16="http://schemas.microsoft.com/office/drawing/2014/main" val="2288792436"/>
                  </a:ext>
                </a:extLst>
              </a:tr>
              <a:tr h="1872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Дерябина О. Н.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7К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17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12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75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4,29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0,13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ctr"/>
                </a:tc>
                <a:extLst>
                  <a:ext uri="{0D108BD9-81ED-4DB2-BD59-A6C34878D82A}">
                    <a16:rowId xmlns:a16="http://schemas.microsoft.com/office/drawing/2014/main" val="183393153"/>
                  </a:ext>
                </a:extLst>
              </a:tr>
              <a:tr h="1872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Дерябина О. Н.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7М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17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11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87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4,65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0,49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ctr"/>
                </a:tc>
                <a:extLst>
                  <a:ext uri="{0D108BD9-81ED-4DB2-BD59-A6C34878D82A}">
                    <a16:rowId xmlns:a16="http://schemas.microsoft.com/office/drawing/2014/main" val="1085886132"/>
                  </a:ext>
                </a:extLst>
              </a:tr>
              <a:tr h="1872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Дерябина О. Н.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8А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16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69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67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-0,16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ctr"/>
                </a:tc>
                <a:extLst>
                  <a:ext uri="{0D108BD9-81ED-4DB2-BD59-A6C34878D82A}">
                    <a16:rowId xmlns:a16="http://schemas.microsoft.com/office/drawing/2014/main" val="2213347839"/>
                  </a:ext>
                </a:extLst>
              </a:tr>
              <a:tr h="1872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Дерябина О. Н.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8Б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16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69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64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3,94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-0,22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ctr"/>
                </a:tc>
                <a:extLst>
                  <a:ext uri="{0D108BD9-81ED-4DB2-BD59-A6C34878D82A}">
                    <a16:rowId xmlns:a16="http://schemas.microsoft.com/office/drawing/2014/main" val="3245936055"/>
                  </a:ext>
                </a:extLst>
              </a:tr>
              <a:tr h="1872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Дерябина О. Н.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8К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24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12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10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58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55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3,67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-0,49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ctr"/>
                </a:tc>
                <a:extLst>
                  <a:ext uri="{0D108BD9-81ED-4DB2-BD59-A6C34878D82A}">
                    <a16:rowId xmlns:a16="http://schemas.microsoft.com/office/drawing/2014/main" val="3537858027"/>
                  </a:ext>
                </a:extLst>
              </a:tr>
              <a:tr h="1872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Дерябина О. Н.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8М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11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77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4,36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0,2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ctr"/>
                </a:tc>
                <a:extLst>
                  <a:ext uri="{0D108BD9-81ED-4DB2-BD59-A6C34878D82A}">
                    <a16:rowId xmlns:a16="http://schemas.microsoft.com/office/drawing/2014/main" val="1319053360"/>
                  </a:ext>
                </a:extLst>
              </a:tr>
              <a:tr h="1872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Дерябина О. Н.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9Б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14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82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4,5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0,34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ctr"/>
                </a:tc>
                <a:extLst>
                  <a:ext uri="{0D108BD9-81ED-4DB2-BD59-A6C34878D82A}">
                    <a16:rowId xmlns:a16="http://schemas.microsoft.com/office/drawing/2014/main" val="2679287793"/>
                  </a:ext>
                </a:extLst>
              </a:tr>
              <a:tr h="1872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Дерябина О. Н.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9В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17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13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94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69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4,12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-0,04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ctr"/>
                </a:tc>
                <a:extLst>
                  <a:ext uri="{0D108BD9-81ED-4DB2-BD59-A6C34878D82A}">
                    <a16:rowId xmlns:a16="http://schemas.microsoft.com/office/drawing/2014/main" val="1554133750"/>
                  </a:ext>
                </a:extLst>
              </a:tr>
              <a:tr h="1872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Дерябина О. Н.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10А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12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67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55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3,67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-0,49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ctr"/>
                </a:tc>
                <a:extLst>
                  <a:ext uri="{0D108BD9-81ED-4DB2-BD59-A6C34878D82A}">
                    <a16:rowId xmlns:a16="http://schemas.microsoft.com/office/drawing/2014/main" val="1702257166"/>
                  </a:ext>
                </a:extLst>
              </a:tr>
              <a:tr h="1872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Дерябина О. Н.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10Б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14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8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–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–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–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–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ctr"/>
                </a:tc>
                <a:extLst>
                  <a:ext uri="{0D108BD9-81ED-4DB2-BD59-A6C34878D82A}">
                    <a16:rowId xmlns:a16="http://schemas.microsoft.com/office/drawing/2014/main" val="1487455733"/>
                  </a:ext>
                </a:extLst>
              </a:tr>
              <a:tr h="1872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Дерябина О. Н.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–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–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–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–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–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–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86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71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4,16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ctr"/>
                </a:tc>
                <a:extLst>
                  <a:ext uri="{0D108BD9-81ED-4DB2-BD59-A6C34878D82A}">
                    <a16:rowId xmlns:a16="http://schemas.microsoft.com/office/drawing/2014/main" val="2832576447"/>
                  </a:ext>
                </a:extLst>
              </a:tr>
              <a:tr h="374497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ВЕРОЯТНОСТЬ И СТАТИСТИКА</a:t>
                      </a:r>
                      <a:endParaRPr lang="ru-RU" sz="7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extLst>
                  <a:ext uri="{0D108BD9-81ED-4DB2-BD59-A6C34878D82A}">
                    <a16:rowId xmlns:a16="http://schemas.microsoft.com/office/drawing/2014/main" val="2059793361"/>
                  </a:ext>
                </a:extLst>
              </a:tr>
              <a:tr h="1872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Дерябина О. Н.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7А 7-А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34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15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11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97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65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61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3,82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0,23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ctr"/>
                </a:tc>
                <a:extLst>
                  <a:ext uri="{0D108BD9-81ED-4DB2-BD59-A6C34878D82A}">
                    <a16:rowId xmlns:a16="http://schemas.microsoft.com/office/drawing/2014/main" val="1602486611"/>
                  </a:ext>
                </a:extLst>
              </a:tr>
              <a:tr h="1872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Дерябина О. Н.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7А ОВЗ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1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36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3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-0,59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ctr"/>
                </a:tc>
                <a:extLst>
                  <a:ext uri="{0D108BD9-81ED-4DB2-BD59-A6C34878D82A}">
                    <a16:rowId xmlns:a16="http://schemas.microsoft.com/office/drawing/2014/main" val="3655716508"/>
                  </a:ext>
                </a:extLst>
              </a:tr>
              <a:tr h="1872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Дерябина О. Н.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9Б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27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14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100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74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65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3,96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0,37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ctr"/>
                </a:tc>
                <a:extLst>
                  <a:ext uri="{0D108BD9-81ED-4DB2-BD59-A6C34878D82A}">
                    <a16:rowId xmlns:a16="http://schemas.microsoft.com/office/drawing/2014/main" val="1945427210"/>
                  </a:ext>
                </a:extLst>
              </a:tr>
              <a:tr h="1872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Дерябина О. Н.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–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–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–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–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–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u="none" strike="noStrike">
                          <a:effectLst/>
                        </a:rPr>
                        <a:t>–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99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46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54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3,59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 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351" marR="5351" marT="5351" marB="0" anchor="ctr"/>
                </a:tc>
                <a:extLst>
                  <a:ext uri="{0D108BD9-81ED-4DB2-BD59-A6C34878D82A}">
                    <a16:rowId xmlns:a16="http://schemas.microsoft.com/office/drawing/2014/main" val="1986494930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51520" y="0"/>
            <a:ext cx="88924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u="sng" dirty="0">
                <a:solidFill>
                  <a:schemeClr val="bg1"/>
                </a:solidFill>
              </a:rPr>
              <a:t>Отчет учителя – предметника за четверть </a:t>
            </a:r>
            <a:r>
              <a:rPr lang="ru-RU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</a:t>
            </a:r>
            <a:endParaRPr lang="ru-RU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err="1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Учител</a:t>
            </a:r>
            <a:r>
              <a:rPr lang="uk-UA" b="1" dirty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ь: </a:t>
            </a:r>
            <a:r>
              <a:rPr lang="uk-UA" b="1" dirty="0" err="1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Дерябина</a:t>
            </a:r>
            <a:r>
              <a:rPr lang="uk-UA" b="1" dirty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Оксана </a:t>
            </a:r>
            <a:r>
              <a:rPr lang="uk-UA" b="1" dirty="0" err="1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Николаевна</a:t>
            </a:r>
            <a:endParaRPr lang="ru-RU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11639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44624"/>
            <a:ext cx="84249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u="sng" dirty="0">
                <a:latin typeface="Arial" pitchFamily="34" charset="0"/>
                <a:ea typeface="Times New Roman" pitchFamily="18" charset="0"/>
                <a:cs typeface="Arial" pitchFamily="34" charset="0"/>
              </a:rPr>
              <a:t>Отчет учителя – </a:t>
            </a:r>
            <a:r>
              <a:rPr lang="ru-RU" b="1" u="sng" dirty="0"/>
              <a:t>предметника за четверть 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Учител</a:t>
            </a:r>
            <a:r>
              <a:rPr lang="uk-UA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ь: Сидоренко Людмила </a:t>
            </a:r>
            <a:r>
              <a:rPr lang="uk-UA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Ивановна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Предмет: </a:t>
            </a:r>
            <a:r>
              <a:rPr lang="uk-UA" dirty="0">
                <a:latin typeface="Arial" pitchFamily="34" charset="0"/>
                <a:ea typeface="Times New Roman" pitchFamily="18" charset="0"/>
                <a:cs typeface="Arial" pitchFamily="34" charset="0"/>
              </a:rPr>
              <a:t>математика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9292895"/>
              </p:ext>
            </p:extLst>
          </p:nvPr>
        </p:nvGraphicFramePr>
        <p:xfrm>
          <a:off x="179514" y="1268768"/>
          <a:ext cx="8784973" cy="4861038"/>
        </p:xfrm>
        <a:graphic>
          <a:graphicData uri="http://schemas.openxmlformats.org/drawingml/2006/table">
            <a:tbl>
              <a:tblPr/>
              <a:tblGrid>
                <a:gridCol w="1360503">
                  <a:extLst>
                    <a:ext uri="{9D8B030D-6E8A-4147-A177-3AD203B41FA5}">
                      <a16:colId xmlns:a16="http://schemas.microsoft.com/office/drawing/2014/main" val="1225374007"/>
                    </a:ext>
                  </a:extLst>
                </a:gridCol>
                <a:gridCol w="1360503">
                  <a:extLst>
                    <a:ext uri="{9D8B030D-6E8A-4147-A177-3AD203B41FA5}">
                      <a16:colId xmlns:a16="http://schemas.microsoft.com/office/drawing/2014/main" val="2799775948"/>
                    </a:ext>
                  </a:extLst>
                </a:gridCol>
                <a:gridCol w="466459">
                  <a:extLst>
                    <a:ext uri="{9D8B030D-6E8A-4147-A177-3AD203B41FA5}">
                      <a16:colId xmlns:a16="http://schemas.microsoft.com/office/drawing/2014/main" val="1488395899"/>
                    </a:ext>
                  </a:extLst>
                </a:gridCol>
                <a:gridCol w="466459">
                  <a:extLst>
                    <a:ext uri="{9D8B030D-6E8A-4147-A177-3AD203B41FA5}">
                      <a16:colId xmlns:a16="http://schemas.microsoft.com/office/drawing/2014/main" val="1011671928"/>
                    </a:ext>
                  </a:extLst>
                </a:gridCol>
                <a:gridCol w="466459">
                  <a:extLst>
                    <a:ext uri="{9D8B030D-6E8A-4147-A177-3AD203B41FA5}">
                      <a16:colId xmlns:a16="http://schemas.microsoft.com/office/drawing/2014/main" val="3898442660"/>
                    </a:ext>
                  </a:extLst>
                </a:gridCol>
                <a:gridCol w="466459">
                  <a:extLst>
                    <a:ext uri="{9D8B030D-6E8A-4147-A177-3AD203B41FA5}">
                      <a16:colId xmlns:a16="http://schemas.microsoft.com/office/drawing/2014/main" val="2392044708"/>
                    </a:ext>
                  </a:extLst>
                </a:gridCol>
                <a:gridCol w="466459">
                  <a:extLst>
                    <a:ext uri="{9D8B030D-6E8A-4147-A177-3AD203B41FA5}">
                      <a16:colId xmlns:a16="http://schemas.microsoft.com/office/drawing/2014/main" val="359310591"/>
                    </a:ext>
                  </a:extLst>
                </a:gridCol>
                <a:gridCol w="466459">
                  <a:extLst>
                    <a:ext uri="{9D8B030D-6E8A-4147-A177-3AD203B41FA5}">
                      <a16:colId xmlns:a16="http://schemas.microsoft.com/office/drawing/2014/main" val="3624314534"/>
                    </a:ext>
                  </a:extLst>
                </a:gridCol>
                <a:gridCol w="466459">
                  <a:extLst>
                    <a:ext uri="{9D8B030D-6E8A-4147-A177-3AD203B41FA5}">
                      <a16:colId xmlns:a16="http://schemas.microsoft.com/office/drawing/2014/main" val="3855351133"/>
                    </a:ext>
                  </a:extLst>
                </a:gridCol>
                <a:gridCol w="466459">
                  <a:extLst>
                    <a:ext uri="{9D8B030D-6E8A-4147-A177-3AD203B41FA5}">
                      <a16:colId xmlns:a16="http://schemas.microsoft.com/office/drawing/2014/main" val="3055555089"/>
                    </a:ext>
                  </a:extLst>
                </a:gridCol>
                <a:gridCol w="466459">
                  <a:extLst>
                    <a:ext uri="{9D8B030D-6E8A-4147-A177-3AD203B41FA5}">
                      <a16:colId xmlns:a16="http://schemas.microsoft.com/office/drawing/2014/main" val="2331860187"/>
                    </a:ext>
                  </a:extLst>
                </a:gridCol>
                <a:gridCol w="466459">
                  <a:extLst>
                    <a:ext uri="{9D8B030D-6E8A-4147-A177-3AD203B41FA5}">
                      <a16:colId xmlns:a16="http://schemas.microsoft.com/office/drawing/2014/main" val="230070598"/>
                    </a:ext>
                  </a:extLst>
                </a:gridCol>
                <a:gridCol w="466459">
                  <a:extLst>
                    <a:ext uri="{9D8B030D-6E8A-4147-A177-3AD203B41FA5}">
                      <a16:colId xmlns:a16="http://schemas.microsoft.com/office/drawing/2014/main" val="2800785192"/>
                    </a:ext>
                  </a:extLst>
                </a:gridCol>
                <a:gridCol w="466459">
                  <a:extLst>
                    <a:ext uri="{9D8B030D-6E8A-4147-A177-3AD203B41FA5}">
                      <a16:colId xmlns:a16="http://schemas.microsoft.com/office/drawing/2014/main" val="4035211869"/>
                    </a:ext>
                  </a:extLst>
                </a:gridCol>
                <a:gridCol w="466459">
                  <a:extLst>
                    <a:ext uri="{9D8B030D-6E8A-4147-A177-3AD203B41FA5}">
                      <a16:colId xmlns:a16="http://schemas.microsoft.com/office/drawing/2014/main" val="3209479289"/>
                    </a:ext>
                  </a:extLst>
                </a:gridCol>
              </a:tblGrid>
              <a:tr h="4461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Учитель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Класс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Всего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на «5»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на «4»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на «3»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на «2»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н/а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Осв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Нет отметки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Усп, %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Кач, %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СОУ, %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Ср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4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Δ </a:t>
                      </a:r>
                      <a:r>
                        <a:rPr lang="ru-RU" sz="14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Ср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8987539"/>
                  </a:ext>
                </a:extLst>
              </a:tr>
              <a:tr h="223261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МАТЕМАТИКА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2699232"/>
                  </a:ext>
                </a:extLst>
              </a:tr>
              <a:tr h="2232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Сидоренко Л. И.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6М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91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4,15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7301432"/>
                  </a:ext>
                </a:extLst>
              </a:tr>
              <a:tr h="223261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АЛГЕБРА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8696358"/>
                  </a:ext>
                </a:extLst>
              </a:tr>
              <a:tr h="2232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Сидоренко Л. И.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7М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88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75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4,27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0,35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0536268"/>
                  </a:ext>
                </a:extLst>
              </a:tr>
              <a:tr h="2232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Сидоренко Л. И.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8А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55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54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3,61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-0,31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0447158"/>
                  </a:ext>
                </a:extLst>
              </a:tr>
              <a:tr h="2232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Сидоренко Л. И.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8М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96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77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59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3,88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-0,04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8617045"/>
                  </a:ext>
                </a:extLst>
              </a:tr>
              <a:tr h="2232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Сидоренко Л. И.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99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73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63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3,92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3617426"/>
                  </a:ext>
                </a:extLst>
              </a:tr>
              <a:tr h="223261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ГЕОМЕТРИЯ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2330376"/>
                  </a:ext>
                </a:extLst>
              </a:tr>
              <a:tr h="2232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Сидоренко Л. И.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7М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4,09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0,14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3543005"/>
                  </a:ext>
                </a:extLst>
              </a:tr>
              <a:tr h="2232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Сидоренко Л. И.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8А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58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59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3,77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-0,18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3563609"/>
                  </a:ext>
                </a:extLst>
              </a:tr>
              <a:tr h="2232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Сидоренко Л. И.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8М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96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77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63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0,05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5839402"/>
                  </a:ext>
                </a:extLst>
              </a:tr>
              <a:tr h="2232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Сидоренко Л. И.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99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72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64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3,95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1507364"/>
                  </a:ext>
                </a:extLst>
              </a:tr>
              <a:tr h="446153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ВЕРОЯТНОСТЬ И СТАТИСТИКА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6178692"/>
                  </a:ext>
                </a:extLst>
              </a:tr>
              <a:tr h="2232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Сидоренко Л. И.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7М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91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81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4,45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0,41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7631481"/>
                  </a:ext>
                </a:extLst>
              </a:tr>
              <a:tr h="2232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Сидоренко Л. И.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8А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55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3,68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-0,36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718476"/>
                  </a:ext>
                </a:extLst>
              </a:tr>
              <a:tr h="2232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Сидоренко Л. И.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8М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96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81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63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-0,04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9356798"/>
                  </a:ext>
                </a:extLst>
              </a:tr>
              <a:tr h="2232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Сидоренко Л. И.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99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76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67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4,04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24503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79132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4462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u="sng" dirty="0">
                <a:latin typeface="Arial" pitchFamily="34" charset="0"/>
                <a:ea typeface="Times New Roman" pitchFamily="18" charset="0"/>
                <a:cs typeface="Arial" pitchFamily="34" charset="0"/>
              </a:rPr>
              <a:t>Отчет учителя – </a:t>
            </a:r>
            <a:r>
              <a:rPr lang="ru-RU" b="1" u="sng" dirty="0"/>
              <a:t>предметника за четверть (год).</a:t>
            </a:r>
            <a:r>
              <a:rPr lang="ru-RU" dirty="0">
                <a:latin typeface="Arial" pitchFamily="34" charset="0"/>
                <a:cs typeface="Arial" pitchFamily="34" charset="0"/>
              </a:rPr>
              <a:t/>
            </a:r>
            <a:br>
              <a:rPr lang="ru-RU" dirty="0">
                <a:latin typeface="Arial" pitchFamily="34" charset="0"/>
                <a:cs typeface="Arial" pitchFamily="34" charset="0"/>
              </a:rPr>
            </a:br>
            <a:r>
              <a:rPr lang="ru-RU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Учител</a:t>
            </a:r>
            <a:r>
              <a:rPr lang="uk-UA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ь: </a:t>
            </a:r>
            <a:r>
              <a:rPr lang="uk-UA" dirty="0"/>
              <a:t>Бусел </a:t>
            </a:r>
            <a:r>
              <a:rPr lang="uk-UA" dirty="0" err="1"/>
              <a:t>Елена</a:t>
            </a:r>
            <a:r>
              <a:rPr lang="uk-UA" dirty="0"/>
              <a:t> </a:t>
            </a:r>
            <a:r>
              <a:rPr lang="uk-UA" dirty="0" err="1"/>
              <a:t>Олеговна</a:t>
            </a:r>
            <a:r>
              <a:rPr lang="ru-RU" dirty="0">
                <a:latin typeface="Arial" pitchFamily="34" charset="0"/>
                <a:cs typeface="Arial" pitchFamily="34" charset="0"/>
              </a:rPr>
              <a:t/>
            </a:r>
            <a:br>
              <a:rPr lang="ru-RU" dirty="0">
                <a:latin typeface="Arial" pitchFamily="34" charset="0"/>
                <a:cs typeface="Arial" pitchFamily="34" charset="0"/>
              </a:rPr>
            </a:br>
            <a:r>
              <a:rPr lang="uk-UA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Предмет: </a:t>
            </a:r>
            <a:r>
              <a:rPr lang="uk-UA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физика</a:t>
            </a:r>
            <a:r>
              <a:rPr lang="uk-UA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9850868"/>
              </p:ext>
            </p:extLst>
          </p:nvPr>
        </p:nvGraphicFramePr>
        <p:xfrm>
          <a:off x="0" y="1411322"/>
          <a:ext cx="9143998" cy="5042008"/>
        </p:xfrm>
        <a:graphic>
          <a:graphicData uri="http://schemas.openxmlformats.org/drawingml/2006/table">
            <a:tbl>
              <a:tblPr/>
              <a:tblGrid>
                <a:gridCol w="1416106">
                  <a:extLst>
                    <a:ext uri="{9D8B030D-6E8A-4147-A177-3AD203B41FA5}">
                      <a16:colId xmlns:a16="http://schemas.microsoft.com/office/drawing/2014/main" val="78652300"/>
                    </a:ext>
                  </a:extLst>
                </a:gridCol>
                <a:gridCol w="1067662">
                  <a:extLst>
                    <a:ext uri="{9D8B030D-6E8A-4147-A177-3AD203B41FA5}">
                      <a16:colId xmlns:a16="http://schemas.microsoft.com/office/drawing/2014/main" val="431560973"/>
                    </a:ext>
                  </a:extLst>
                </a:gridCol>
                <a:gridCol w="833966">
                  <a:extLst>
                    <a:ext uri="{9D8B030D-6E8A-4147-A177-3AD203B41FA5}">
                      <a16:colId xmlns:a16="http://schemas.microsoft.com/office/drawing/2014/main" val="2375648436"/>
                    </a:ext>
                  </a:extLst>
                </a:gridCol>
                <a:gridCol w="485522">
                  <a:extLst>
                    <a:ext uri="{9D8B030D-6E8A-4147-A177-3AD203B41FA5}">
                      <a16:colId xmlns:a16="http://schemas.microsoft.com/office/drawing/2014/main" val="2676187520"/>
                    </a:ext>
                  </a:extLst>
                </a:gridCol>
                <a:gridCol w="485522">
                  <a:extLst>
                    <a:ext uri="{9D8B030D-6E8A-4147-A177-3AD203B41FA5}">
                      <a16:colId xmlns:a16="http://schemas.microsoft.com/office/drawing/2014/main" val="1537609223"/>
                    </a:ext>
                  </a:extLst>
                </a:gridCol>
                <a:gridCol w="485522">
                  <a:extLst>
                    <a:ext uri="{9D8B030D-6E8A-4147-A177-3AD203B41FA5}">
                      <a16:colId xmlns:a16="http://schemas.microsoft.com/office/drawing/2014/main" val="4245062912"/>
                    </a:ext>
                  </a:extLst>
                </a:gridCol>
                <a:gridCol w="485522">
                  <a:extLst>
                    <a:ext uri="{9D8B030D-6E8A-4147-A177-3AD203B41FA5}">
                      <a16:colId xmlns:a16="http://schemas.microsoft.com/office/drawing/2014/main" val="1548698604"/>
                    </a:ext>
                  </a:extLst>
                </a:gridCol>
                <a:gridCol w="485522">
                  <a:extLst>
                    <a:ext uri="{9D8B030D-6E8A-4147-A177-3AD203B41FA5}">
                      <a16:colId xmlns:a16="http://schemas.microsoft.com/office/drawing/2014/main" val="3454900342"/>
                    </a:ext>
                  </a:extLst>
                </a:gridCol>
                <a:gridCol w="485522">
                  <a:extLst>
                    <a:ext uri="{9D8B030D-6E8A-4147-A177-3AD203B41FA5}">
                      <a16:colId xmlns:a16="http://schemas.microsoft.com/office/drawing/2014/main" val="524832361"/>
                    </a:ext>
                  </a:extLst>
                </a:gridCol>
                <a:gridCol w="485522">
                  <a:extLst>
                    <a:ext uri="{9D8B030D-6E8A-4147-A177-3AD203B41FA5}">
                      <a16:colId xmlns:a16="http://schemas.microsoft.com/office/drawing/2014/main" val="4194826073"/>
                    </a:ext>
                  </a:extLst>
                </a:gridCol>
                <a:gridCol w="485522">
                  <a:extLst>
                    <a:ext uri="{9D8B030D-6E8A-4147-A177-3AD203B41FA5}">
                      <a16:colId xmlns:a16="http://schemas.microsoft.com/office/drawing/2014/main" val="810198035"/>
                    </a:ext>
                  </a:extLst>
                </a:gridCol>
                <a:gridCol w="485522">
                  <a:extLst>
                    <a:ext uri="{9D8B030D-6E8A-4147-A177-3AD203B41FA5}">
                      <a16:colId xmlns:a16="http://schemas.microsoft.com/office/drawing/2014/main" val="932932933"/>
                    </a:ext>
                  </a:extLst>
                </a:gridCol>
                <a:gridCol w="485522">
                  <a:extLst>
                    <a:ext uri="{9D8B030D-6E8A-4147-A177-3AD203B41FA5}">
                      <a16:colId xmlns:a16="http://schemas.microsoft.com/office/drawing/2014/main" val="2129897591"/>
                    </a:ext>
                  </a:extLst>
                </a:gridCol>
                <a:gridCol w="485522">
                  <a:extLst>
                    <a:ext uri="{9D8B030D-6E8A-4147-A177-3AD203B41FA5}">
                      <a16:colId xmlns:a16="http://schemas.microsoft.com/office/drawing/2014/main" val="2397406663"/>
                    </a:ext>
                  </a:extLst>
                </a:gridCol>
                <a:gridCol w="485522">
                  <a:extLst>
                    <a:ext uri="{9D8B030D-6E8A-4147-A177-3AD203B41FA5}">
                      <a16:colId xmlns:a16="http://schemas.microsoft.com/office/drawing/2014/main" val="1957440239"/>
                    </a:ext>
                  </a:extLst>
                </a:gridCol>
              </a:tblGrid>
              <a:tr h="6564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Учитель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Класс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Всего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на «5»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на «4»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на «3»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на «2»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н/а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Осв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Нет отметки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Усп, %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Кач, %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СОУ, %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Ср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4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Δ </a:t>
                      </a:r>
                      <a:r>
                        <a:rPr lang="ru-RU" sz="14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Ср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9546552"/>
                  </a:ext>
                </a:extLst>
              </a:tr>
              <a:tr h="234122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ФИЗИКА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6287094"/>
                  </a:ext>
                </a:extLst>
              </a:tr>
              <a:tr h="2341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Бусел Е. О.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7А 7-А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53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55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3,65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-0,25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6692240"/>
                  </a:ext>
                </a:extLst>
              </a:tr>
              <a:tr h="2341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Бусел Е. О.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7А ОВЗ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-0,9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6490963"/>
                  </a:ext>
                </a:extLst>
              </a:tr>
              <a:tr h="2341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Бусел Е. О.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7Б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61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58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3,75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-0,15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6775787"/>
                  </a:ext>
                </a:extLst>
              </a:tr>
              <a:tr h="2341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Бусел Е. О.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8А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81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63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3,94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0,04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0657766"/>
                  </a:ext>
                </a:extLst>
              </a:tr>
              <a:tr h="2341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Бусел Е. О.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8Б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55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3,67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-0,23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0698469"/>
                  </a:ext>
                </a:extLst>
              </a:tr>
              <a:tr h="2341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Бусел Е. О.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8К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63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3,79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-0,11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0635398"/>
                  </a:ext>
                </a:extLst>
              </a:tr>
              <a:tr h="2341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Бусел Е. О.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8М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65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0,1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5010867"/>
                  </a:ext>
                </a:extLst>
              </a:tr>
              <a:tr h="2341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Бусел Е. О.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9А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93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71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4,17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0,27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792378"/>
                  </a:ext>
                </a:extLst>
              </a:tr>
              <a:tr h="2341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Бусел Е. О.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9В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67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62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3,88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-0,02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7370794"/>
                  </a:ext>
                </a:extLst>
              </a:tr>
              <a:tr h="2341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Бусел Е. О.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11А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68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4,07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0,17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0889031"/>
                  </a:ext>
                </a:extLst>
              </a:tr>
              <a:tr h="2341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Бусел Е. О.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11Б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93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4,5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0,6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7250851"/>
                  </a:ext>
                </a:extLst>
              </a:tr>
              <a:tr h="2341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Бусел Е. О.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11В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78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4,4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0,5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8962551"/>
                  </a:ext>
                </a:extLst>
              </a:tr>
              <a:tr h="2341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Бусел Е. О.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63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3,9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3907328"/>
                  </a:ext>
                </a:extLst>
              </a:tr>
              <a:tr h="873754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КУРС «ИЗБРАННЫЕ ВОПРОСЫ ФИЗИКИ»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6686057"/>
                  </a:ext>
                </a:extLst>
              </a:tr>
              <a:tr h="2341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Бусел Е. О.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11Б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09517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068082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4478" y="116632"/>
            <a:ext cx="71398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>
                <a:latin typeface="Arial" pitchFamily="34" charset="0"/>
                <a:ea typeface="Times New Roman" pitchFamily="18" charset="0"/>
                <a:cs typeface="Arial" pitchFamily="34" charset="0"/>
              </a:rPr>
              <a:t>Отчет учителя – </a:t>
            </a:r>
            <a:r>
              <a:rPr lang="ru-RU" b="1" u="sng" dirty="0"/>
              <a:t>предметника за  1 четверть </a:t>
            </a:r>
            <a:r>
              <a:rPr lang="ru-RU" dirty="0">
                <a:latin typeface="Arial" pitchFamily="34" charset="0"/>
                <a:cs typeface="Arial" pitchFamily="34" charset="0"/>
              </a:rPr>
              <a:t/>
            </a:r>
            <a:br>
              <a:rPr lang="ru-RU" dirty="0">
                <a:latin typeface="Arial" pitchFamily="34" charset="0"/>
                <a:cs typeface="Arial" pitchFamily="34" charset="0"/>
              </a:rPr>
            </a:br>
            <a:r>
              <a:rPr lang="ru-RU" b="1" dirty="0" err="1"/>
              <a:t>Учител</a:t>
            </a:r>
            <a:r>
              <a:rPr lang="uk-UA" b="1" dirty="0"/>
              <a:t>ь: </a:t>
            </a:r>
            <a:r>
              <a:rPr lang="uk-UA" dirty="0" err="1"/>
              <a:t>Бельская</a:t>
            </a:r>
            <a:r>
              <a:rPr lang="uk-UA" dirty="0"/>
              <a:t> </a:t>
            </a:r>
            <a:r>
              <a:rPr lang="uk-UA" dirty="0" err="1"/>
              <a:t>Светлана</a:t>
            </a:r>
            <a:r>
              <a:rPr lang="uk-UA" dirty="0"/>
              <a:t> </a:t>
            </a:r>
            <a:r>
              <a:rPr lang="uk-UA" dirty="0" err="1"/>
              <a:t>Васильевна</a:t>
            </a:r>
            <a:r>
              <a:rPr lang="ru-RU" dirty="0"/>
              <a:t/>
            </a:r>
            <a:br>
              <a:rPr lang="ru-RU" dirty="0"/>
            </a:br>
            <a:r>
              <a:rPr lang="uk-UA" b="1" dirty="0"/>
              <a:t>Предмет: </a:t>
            </a:r>
            <a:r>
              <a:rPr lang="uk-UA" dirty="0"/>
              <a:t>математика</a:t>
            </a:r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6481463"/>
              </p:ext>
            </p:extLst>
          </p:nvPr>
        </p:nvGraphicFramePr>
        <p:xfrm>
          <a:off x="323522" y="1340766"/>
          <a:ext cx="8568961" cy="4613932"/>
        </p:xfrm>
        <a:graphic>
          <a:graphicData uri="http://schemas.openxmlformats.org/drawingml/2006/table">
            <a:tbl>
              <a:tblPr/>
              <a:tblGrid>
                <a:gridCol w="1937335">
                  <a:extLst>
                    <a:ext uri="{9D8B030D-6E8A-4147-A177-3AD203B41FA5}">
                      <a16:colId xmlns:a16="http://schemas.microsoft.com/office/drawing/2014/main" val="2376907300"/>
                    </a:ext>
                  </a:extLst>
                </a:gridCol>
                <a:gridCol w="716769">
                  <a:extLst>
                    <a:ext uri="{9D8B030D-6E8A-4147-A177-3AD203B41FA5}">
                      <a16:colId xmlns:a16="http://schemas.microsoft.com/office/drawing/2014/main" val="4227001531"/>
                    </a:ext>
                  </a:extLst>
                </a:gridCol>
                <a:gridCol w="454989">
                  <a:extLst>
                    <a:ext uri="{9D8B030D-6E8A-4147-A177-3AD203B41FA5}">
                      <a16:colId xmlns:a16="http://schemas.microsoft.com/office/drawing/2014/main" val="2406914558"/>
                    </a:ext>
                  </a:extLst>
                </a:gridCol>
                <a:gridCol w="454989">
                  <a:extLst>
                    <a:ext uri="{9D8B030D-6E8A-4147-A177-3AD203B41FA5}">
                      <a16:colId xmlns:a16="http://schemas.microsoft.com/office/drawing/2014/main" val="1337768765"/>
                    </a:ext>
                  </a:extLst>
                </a:gridCol>
                <a:gridCol w="454989">
                  <a:extLst>
                    <a:ext uri="{9D8B030D-6E8A-4147-A177-3AD203B41FA5}">
                      <a16:colId xmlns:a16="http://schemas.microsoft.com/office/drawing/2014/main" val="1651419317"/>
                    </a:ext>
                  </a:extLst>
                </a:gridCol>
                <a:gridCol w="454989">
                  <a:extLst>
                    <a:ext uri="{9D8B030D-6E8A-4147-A177-3AD203B41FA5}">
                      <a16:colId xmlns:a16="http://schemas.microsoft.com/office/drawing/2014/main" val="408885599"/>
                    </a:ext>
                  </a:extLst>
                </a:gridCol>
                <a:gridCol w="454989">
                  <a:extLst>
                    <a:ext uri="{9D8B030D-6E8A-4147-A177-3AD203B41FA5}">
                      <a16:colId xmlns:a16="http://schemas.microsoft.com/office/drawing/2014/main" val="2944538299"/>
                    </a:ext>
                  </a:extLst>
                </a:gridCol>
                <a:gridCol w="454989">
                  <a:extLst>
                    <a:ext uri="{9D8B030D-6E8A-4147-A177-3AD203B41FA5}">
                      <a16:colId xmlns:a16="http://schemas.microsoft.com/office/drawing/2014/main" val="3328324281"/>
                    </a:ext>
                  </a:extLst>
                </a:gridCol>
                <a:gridCol w="454989">
                  <a:extLst>
                    <a:ext uri="{9D8B030D-6E8A-4147-A177-3AD203B41FA5}">
                      <a16:colId xmlns:a16="http://schemas.microsoft.com/office/drawing/2014/main" val="3438202484"/>
                    </a:ext>
                  </a:extLst>
                </a:gridCol>
                <a:gridCol w="454989">
                  <a:extLst>
                    <a:ext uri="{9D8B030D-6E8A-4147-A177-3AD203B41FA5}">
                      <a16:colId xmlns:a16="http://schemas.microsoft.com/office/drawing/2014/main" val="1675135073"/>
                    </a:ext>
                  </a:extLst>
                </a:gridCol>
                <a:gridCol w="454989">
                  <a:extLst>
                    <a:ext uri="{9D8B030D-6E8A-4147-A177-3AD203B41FA5}">
                      <a16:colId xmlns:a16="http://schemas.microsoft.com/office/drawing/2014/main" val="2527112784"/>
                    </a:ext>
                  </a:extLst>
                </a:gridCol>
                <a:gridCol w="454989">
                  <a:extLst>
                    <a:ext uri="{9D8B030D-6E8A-4147-A177-3AD203B41FA5}">
                      <a16:colId xmlns:a16="http://schemas.microsoft.com/office/drawing/2014/main" val="1773310580"/>
                    </a:ext>
                  </a:extLst>
                </a:gridCol>
                <a:gridCol w="454989">
                  <a:extLst>
                    <a:ext uri="{9D8B030D-6E8A-4147-A177-3AD203B41FA5}">
                      <a16:colId xmlns:a16="http://schemas.microsoft.com/office/drawing/2014/main" val="175923187"/>
                    </a:ext>
                  </a:extLst>
                </a:gridCol>
                <a:gridCol w="454989">
                  <a:extLst>
                    <a:ext uri="{9D8B030D-6E8A-4147-A177-3AD203B41FA5}">
                      <a16:colId xmlns:a16="http://schemas.microsoft.com/office/drawing/2014/main" val="2904709813"/>
                    </a:ext>
                  </a:extLst>
                </a:gridCol>
                <a:gridCol w="454989">
                  <a:extLst>
                    <a:ext uri="{9D8B030D-6E8A-4147-A177-3AD203B41FA5}">
                      <a16:colId xmlns:a16="http://schemas.microsoft.com/office/drawing/2014/main" val="2474661775"/>
                    </a:ext>
                  </a:extLst>
                </a:gridCol>
              </a:tblGrid>
              <a:tr h="7065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Учитель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Класс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Всего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на «5»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на «4»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на «3»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на «2»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н/а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Осв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Нет отметки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Усп, %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Кач, %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СОУ, %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Ср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4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Δ </a:t>
                      </a:r>
                      <a:r>
                        <a:rPr lang="ru-RU" sz="14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Ср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0617028"/>
                  </a:ext>
                </a:extLst>
              </a:tr>
              <a:tr h="31231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МАТЕМАТИКА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4910492"/>
                  </a:ext>
                </a:extLst>
              </a:tr>
              <a:tr h="3123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Бельская С. В.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10А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73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61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3,85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-0,4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4038106"/>
                  </a:ext>
                </a:extLst>
              </a:tr>
              <a:tr h="3123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Бельская С. В.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10Б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97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81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4,47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0,22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8557091"/>
                  </a:ext>
                </a:extLst>
              </a:tr>
              <a:tr h="3123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Бельская С. В.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10В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88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71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4,18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-0,07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8072397"/>
                  </a:ext>
                </a:extLst>
              </a:tr>
              <a:tr h="3123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Бельская С. В.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11Б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4,5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0,25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4117870"/>
                  </a:ext>
                </a:extLst>
              </a:tr>
              <a:tr h="3123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Бельская С. В.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74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4,25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9872595"/>
                  </a:ext>
                </a:extLst>
              </a:tr>
              <a:tr h="936172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КУРС «ЗАДАЧИ С ПАРАМЕТРОМ ПО МАТЕМАТИКЕ»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7181025"/>
                  </a:ext>
                </a:extLst>
              </a:tr>
              <a:tr h="3123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Бельская С. В.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11Б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404954"/>
                  </a:ext>
                </a:extLst>
              </a:tr>
              <a:tr h="31231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6141308"/>
                  </a:ext>
                </a:extLst>
              </a:tr>
              <a:tr h="4726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СРЕДНЯЯ ПО УЧИТЕЛЮ: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74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4,25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43629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52309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188640"/>
            <a:ext cx="67687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>
                <a:latin typeface="Arial" pitchFamily="34" charset="0"/>
                <a:ea typeface="Times New Roman" pitchFamily="18" charset="0"/>
                <a:cs typeface="Arial" pitchFamily="34" charset="0"/>
              </a:rPr>
              <a:t>Отчет учителя – </a:t>
            </a:r>
            <a:r>
              <a:rPr lang="ru-RU" b="1" u="sng" dirty="0"/>
              <a:t>предметника за  1 четверть </a:t>
            </a:r>
            <a:r>
              <a:rPr lang="ru-RU" dirty="0">
                <a:latin typeface="Arial" pitchFamily="34" charset="0"/>
                <a:cs typeface="Arial" pitchFamily="34" charset="0"/>
              </a:rPr>
              <a:t/>
            </a:r>
            <a:br>
              <a:rPr lang="ru-RU" dirty="0">
                <a:latin typeface="Arial" pitchFamily="34" charset="0"/>
                <a:cs typeface="Arial" pitchFamily="34" charset="0"/>
              </a:rPr>
            </a:br>
            <a:r>
              <a:rPr lang="ru-RU" b="1" dirty="0" err="1"/>
              <a:t>Учител</a:t>
            </a:r>
            <a:r>
              <a:rPr lang="uk-UA" b="1" dirty="0"/>
              <a:t>ь:Шраменко </a:t>
            </a:r>
            <a:r>
              <a:rPr lang="uk-UA" b="1" dirty="0" err="1"/>
              <a:t>Татьяна</a:t>
            </a:r>
            <a:r>
              <a:rPr lang="uk-UA" b="1" dirty="0"/>
              <a:t> </a:t>
            </a:r>
            <a:r>
              <a:rPr lang="uk-UA" b="1" dirty="0" err="1"/>
              <a:t>Николаевна</a:t>
            </a:r>
            <a:r>
              <a:rPr lang="ru-RU" dirty="0"/>
              <a:t/>
            </a:r>
            <a:br>
              <a:rPr lang="ru-RU" dirty="0"/>
            </a:br>
            <a:r>
              <a:rPr lang="uk-UA" b="1" dirty="0"/>
              <a:t>Предмет: </a:t>
            </a:r>
            <a:r>
              <a:rPr lang="uk-UA" dirty="0" err="1"/>
              <a:t>физика</a:t>
            </a:r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5000327"/>
              </p:ext>
            </p:extLst>
          </p:nvPr>
        </p:nvGraphicFramePr>
        <p:xfrm>
          <a:off x="323528" y="1340768"/>
          <a:ext cx="8568954" cy="2304255"/>
        </p:xfrm>
        <a:graphic>
          <a:graphicData uri="http://schemas.openxmlformats.org/drawingml/2006/table">
            <a:tbl>
              <a:tblPr/>
              <a:tblGrid>
                <a:gridCol w="1584176">
                  <a:extLst>
                    <a:ext uri="{9D8B030D-6E8A-4147-A177-3AD203B41FA5}">
                      <a16:colId xmlns:a16="http://schemas.microsoft.com/office/drawing/2014/main" val="211304258"/>
                    </a:ext>
                  </a:extLst>
                </a:gridCol>
                <a:gridCol w="1218754">
                  <a:extLst>
                    <a:ext uri="{9D8B030D-6E8A-4147-A177-3AD203B41FA5}">
                      <a16:colId xmlns:a16="http://schemas.microsoft.com/office/drawing/2014/main" val="1727218444"/>
                    </a:ext>
                  </a:extLst>
                </a:gridCol>
                <a:gridCol w="480502">
                  <a:extLst>
                    <a:ext uri="{9D8B030D-6E8A-4147-A177-3AD203B41FA5}">
                      <a16:colId xmlns:a16="http://schemas.microsoft.com/office/drawing/2014/main" val="2062561336"/>
                    </a:ext>
                  </a:extLst>
                </a:gridCol>
                <a:gridCol w="480502">
                  <a:extLst>
                    <a:ext uri="{9D8B030D-6E8A-4147-A177-3AD203B41FA5}">
                      <a16:colId xmlns:a16="http://schemas.microsoft.com/office/drawing/2014/main" val="3683834439"/>
                    </a:ext>
                  </a:extLst>
                </a:gridCol>
                <a:gridCol w="480502">
                  <a:extLst>
                    <a:ext uri="{9D8B030D-6E8A-4147-A177-3AD203B41FA5}">
                      <a16:colId xmlns:a16="http://schemas.microsoft.com/office/drawing/2014/main" val="266575517"/>
                    </a:ext>
                  </a:extLst>
                </a:gridCol>
                <a:gridCol w="480502">
                  <a:extLst>
                    <a:ext uri="{9D8B030D-6E8A-4147-A177-3AD203B41FA5}">
                      <a16:colId xmlns:a16="http://schemas.microsoft.com/office/drawing/2014/main" val="3830498088"/>
                    </a:ext>
                  </a:extLst>
                </a:gridCol>
                <a:gridCol w="480502">
                  <a:extLst>
                    <a:ext uri="{9D8B030D-6E8A-4147-A177-3AD203B41FA5}">
                      <a16:colId xmlns:a16="http://schemas.microsoft.com/office/drawing/2014/main" val="3031766680"/>
                    </a:ext>
                  </a:extLst>
                </a:gridCol>
                <a:gridCol w="480502">
                  <a:extLst>
                    <a:ext uri="{9D8B030D-6E8A-4147-A177-3AD203B41FA5}">
                      <a16:colId xmlns:a16="http://schemas.microsoft.com/office/drawing/2014/main" val="609296212"/>
                    </a:ext>
                  </a:extLst>
                </a:gridCol>
                <a:gridCol w="480502">
                  <a:extLst>
                    <a:ext uri="{9D8B030D-6E8A-4147-A177-3AD203B41FA5}">
                      <a16:colId xmlns:a16="http://schemas.microsoft.com/office/drawing/2014/main" val="273449705"/>
                    </a:ext>
                  </a:extLst>
                </a:gridCol>
                <a:gridCol w="480502">
                  <a:extLst>
                    <a:ext uri="{9D8B030D-6E8A-4147-A177-3AD203B41FA5}">
                      <a16:colId xmlns:a16="http://schemas.microsoft.com/office/drawing/2014/main" val="2987990683"/>
                    </a:ext>
                  </a:extLst>
                </a:gridCol>
                <a:gridCol w="480502">
                  <a:extLst>
                    <a:ext uri="{9D8B030D-6E8A-4147-A177-3AD203B41FA5}">
                      <a16:colId xmlns:a16="http://schemas.microsoft.com/office/drawing/2014/main" val="558208506"/>
                    </a:ext>
                  </a:extLst>
                </a:gridCol>
                <a:gridCol w="480502">
                  <a:extLst>
                    <a:ext uri="{9D8B030D-6E8A-4147-A177-3AD203B41FA5}">
                      <a16:colId xmlns:a16="http://schemas.microsoft.com/office/drawing/2014/main" val="3636751027"/>
                    </a:ext>
                  </a:extLst>
                </a:gridCol>
                <a:gridCol w="480502">
                  <a:extLst>
                    <a:ext uri="{9D8B030D-6E8A-4147-A177-3AD203B41FA5}">
                      <a16:colId xmlns:a16="http://schemas.microsoft.com/office/drawing/2014/main" val="308210963"/>
                    </a:ext>
                  </a:extLst>
                </a:gridCol>
                <a:gridCol w="480502">
                  <a:extLst>
                    <a:ext uri="{9D8B030D-6E8A-4147-A177-3AD203B41FA5}">
                      <a16:colId xmlns:a16="http://schemas.microsoft.com/office/drawing/2014/main" val="2078052220"/>
                    </a:ext>
                  </a:extLst>
                </a:gridCol>
              </a:tblGrid>
              <a:tr h="10182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594" marR="4594" marT="459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Класс</a:t>
                      </a:r>
                    </a:p>
                  </a:txBody>
                  <a:tcPr marL="4594" marR="4594" marT="459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Всего</a:t>
                      </a:r>
                    </a:p>
                  </a:txBody>
                  <a:tcPr marL="4594" marR="4594" marT="459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4594" marR="4594" marT="459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4594" marR="4594" marT="459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4594" marR="4594" marT="459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4594" marR="4594" marT="459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н/а</a:t>
                      </a:r>
                    </a:p>
                  </a:txBody>
                  <a:tcPr marL="4594" marR="4594" marT="459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Осв</a:t>
                      </a:r>
                    </a:p>
                  </a:txBody>
                  <a:tcPr marL="4594" marR="4594" marT="459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Нет</a:t>
                      </a:r>
                      <a:br>
                        <a:rPr lang="ru-RU" sz="16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ru-RU" sz="16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                    отметки</a:t>
                      </a:r>
                    </a:p>
                  </a:txBody>
                  <a:tcPr marL="4594" marR="4594" marT="459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Усп,</a:t>
                      </a:r>
                      <a:br>
                        <a:rPr lang="ru-RU" sz="16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ru-RU" sz="16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                    %</a:t>
                      </a:r>
                    </a:p>
                  </a:txBody>
                  <a:tcPr marL="4594" marR="4594" marT="459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Кач,</a:t>
                      </a:r>
                      <a:br>
                        <a:rPr lang="ru-RU" sz="16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ru-RU" sz="16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                    %</a:t>
                      </a:r>
                    </a:p>
                  </a:txBody>
                  <a:tcPr marL="4594" marR="4594" marT="459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СОУ,</a:t>
                      </a:r>
                      <a:br>
                        <a:rPr lang="ru-RU" sz="16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ru-RU" sz="16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                    %</a:t>
                      </a:r>
                    </a:p>
                  </a:txBody>
                  <a:tcPr marL="4594" marR="4594" marT="459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Ср</a:t>
                      </a:r>
                    </a:p>
                  </a:txBody>
                  <a:tcPr marL="4594" marR="4594" marT="459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7348340"/>
                  </a:ext>
                </a:extLst>
              </a:tr>
              <a:tr h="511526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Шраменко Т. Н.</a:t>
                      </a:r>
                    </a:p>
                  </a:txBody>
                  <a:tcPr marL="4594" marR="4594" marT="4594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594" marR="4594" marT="4594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94" marR="4594" marT="4594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94" marR="4594" marT="4594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94" marR="4594" marT="4594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94" marR="4594" marT="4594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94" marR="4594" marT="4594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94" marR="4594" marT="4594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94" marR="4594" marT="4594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94" marR="4594" marT="4594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94" marR="4594" marT="4594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94" marR="4594" marT="4594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94" marR="4594" marT="4594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94" marR="4594" marT="4594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0225168"/>
                  </a:ext>
                </a:extLst>
              </a:tr>
              <a:tr h="2581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Физика</a:t>
                      </a:r>
                    </a:p>
                  </a:txBody>
                  <a:tcPr marL="4594" marR="4594" marT="459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7К</a:t>
                      </a:r>
                    </a:p>
                  </a:txBody>
                  <a:tcPr marL="4594" marR="4594" marT="459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</a:t>
                      </a:r>
                    </a:p>
                  </a:txBody>
                  <a:tcPr marL="4594" marR="4594" marT="459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4594" marR="4594" marT="459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4594" marR="4594" marT="459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4594" marR="4594" marT="459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594" marR="4594" marT="459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594" marR="4594" marT="459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594" marR="4594" marT="459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594" marR="4594" marT="459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4594" marR="4594" marT="459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61</a:t>
                      </a:r>
                    </a:p>
                  </a:txBody>
                  <a:tcPr marL="4594" marR="4594" marT="459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54</a:t>
                      </a:r>
                    </a:p>
                  </a:txBody>
                  <a:tcPr marL="4594" marR="4594" marT="459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3,64</a:t>
                      </a:r>
                    </a:p>
                  </a:txBody>
                  <a:tcPr marL="4594" marR="4594" marT="459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293482"/>
                  </a:ext>
                </a:extLst>
              </a:tr>
              <a:tr h="2581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594" marR="4594" marT="459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7М</a:t>
                      </a:r>
                    </a:p>
                  </a:txBody>
                  <a:tcPr marL="4594" marR="4594" marT="459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</a:t>
                      </a:r>
                    </a:p>
                  </a:txBody>
                  <a:tcPr marL="4594" marR="4594" marT="459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4594" marR="4594" marT="459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4594" marR="4594" marT="459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4594" marR="4594" marT="459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594" marR="4594" marT="459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594" marR="4594" marT="459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594" marR="4594" marT="459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594" marR="4594" marT="459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4594" marR="4594" marT="459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88</a:t>
                      </a:r>
                    </a:p>
                  </a:txBody>
                  <a:tcPr marL="4594" marR="4594" marT="459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70</a:t>
                      </a:r>
                    </a:p>
                  </a:txBody>
                  <a:tcPr marL="4594" marR="4594" marT="459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4,15</a:t>
                      </a:r>
                    </a:p>
                  </a:txBody>
                  <a:tcPr marL="4594" marR="4594" marT="459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3385059"/>
                  </a:ext>
                </a:extLst>
              </a:tr>
              <a:tr h="2581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594" marR="4594" marT="459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9Б</a:t>
                      </a:r>
                    </a:p>
                  </a:txBody>
                  <a:tcPr marL="4594" marR="4594" marT="459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</a:t>
                      </a:r>
                    </a:p>
                  </a:txBody>
                  <a:tcPr marL="4594" marR="4594" marT="459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4594" marR="4594" marT="459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4594" marR="4594" marT="459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4594" marR="4594" marT="459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594" marR="4594" marT="459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594" marR="4594" marT="459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594" marR="4594" marT="459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594" marR="4594" marT="459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4594" marR="4594" marT="459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70</a:t>
                      </a:r>
                    </a:p>
                  </a:txBody>
                  <a:tcPr marL="4594" marR="4594" marT="459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64</a:t>
                      </a:r>
                    </a:p>
                  </a:txBody>
                  <a:tcPr marL="4594" marR="4594" marT="459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3,93</a:t>
                      </a:r>
                    </a:p>
                  </a:txBody>
                  <a:tcPr marL="4594" marR="4594" marT="4594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5293388"/>
                  </a:ext>
                </a:extLst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9091123"/>
              </p:ext>
            </p:extLst>
          </p:nvPr>
        </p:nvGraphicFramePr>
        <p:xfrm>
          <a:off x="251522" y="4149079"/>
          <a:ext cx="8640963" cy="217323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56182">
                  <a:extLst>
                    <a:ext uri="{9D8B030D-6E8A-4147-A177-3AD203B41FA5}">
                      <a16:colId xmlns:a16="http://schemas.microsoft.com/office/drawing/2014/main" val="2982370364"/>
                    </a:ext>
                  </a:extLst>
                </a:gridCol>
                <a:gridCol w="1170302">
                  <a:extLst>
                    <a:ext uri="{9D8B030D-6E8A-4147-A177-3AD203B41FA5}">
                      <a16:colId xmlns:a16="http://schemas.microsoft.com/office/drawing/2014/main" val="3131423337"/>
                    </a:ext>
                  </a:extLst>
                </a:gridCol>
                <a:gridCol w="484540">
                  <a:extLst>
                    <a:ext uri="{9D8B030D-6E8A-4147-A177-3AD203B41FA5}">
                      <a16:colId xmlns:a16="http://schemas.microsoft.com/office/drawing/2014/main" val="1881971944"/>
                    </a:ext>
                  </a:extLst>
                </a:gridCol>
                <a:gridCol w="484540">
                  <a:extLst>
                    <a:ext uri="{9D8B030D-6E8A-4147-A177-3AD203B41FA5}">
                      <a16:colId xmlns:a16="http://schemas.microsoft.com/office/drawing/2014/main" val="91407730"/>
                    </a:ext>
                  </a:extLst>
                </a:gridCol>
                <a:gridCol w="484540">
                  <a:extLst>
                    <a:ext uri="{9D8B030D-6E8A-4147-A177-3AD203B41FA5}">
                      <a16:colId xmlns:a16="http://schemas.microsoft.com/office/drawing/2014/main" val="1472781918"/>
                    </a:ext>
                  </a:extLst>
                </a:gridCol>
                <a:gridCol w="484540">
                  <a:extLst>
                    <a:ext uri="{9D8B030D-6E8A-4147-A177-3AD203B41FA5}">
                      <a16:colId xmlns:a16="http://schemas.microsoft.com/office/drawing/2014/main" val="2953956513"/>
                    </a:ext>
                  </a:extLst>
                </a:gridCol>
                <a:gridCol w="464384">
                  <a:extLst>
                    <a:ext uri="{9D8B030D-6E8A-4147-A177-3AD203B41FA5}">
                      <a16:colId xmlns:a16="http://schemas.microsoft.com/office/drawing/2014/main" val="2515632921"/>
                    </a:ext>
                  </a:extLst>
                </a:gridCol>
                <a:gridCol w="504695">
                  <a:extLst>
                    <a:ext uri="{9D8B030D-6E8A-4147-A177-3AD203B41FA5}">
                      <a16:colId xmlns:a16="http://schemas.microsoft.com/office/drawing/2014/main" val="1629512161"/>
                    </a:ext>
                  </a:extLst>
                </a:gridCol>
                <a:gridCol w="484540">
                  <a:extLst>
                    <a:ext uri="{9D8B030D-6E8A-4147-A177-3AD203B41FA5}">
                      <a16:colId xmlns:a16="http://schemas.microsoft.com/office/drawing/2014/main" val="2697046528"/>
                    </a:ext>
                  </a:extLst>
                </a:gridCol>
                <a:gridCol w="484540">
                  <a:extLst>
                    <a:ext uri="{9D8B030D-6E8A-4147-A177-3AD203B41FA5}">
                      <a16:colId xmlns:a16="http://schemas.microsoft.com/office/drawing/2014/main" val="3296647416"/>
                    </a:ext>
                  </a:extLst>
                </a:gridCol>
                <a:gridCol w="484540">
                  <a:extLst>
                    <a:ext uri="{9D8B030D-6E8A-4147-A177-3AD203B41FA5}">
                      <a16:colId xmlns:a16="http://schemas.microsoft.com/office/drawing/2014/main" val="1941094435"/>
                    </a:ext>
                  </a:extLst>
                </a:gridCol>
                <a:gridCol w="484540">
                  <a:extLst>
                    <a:ext uri="{9D8B030D-6E8A-4147-A177-3AD203B41FA5}">
                      <a16:colId xmlns:a16="http://schemas.microsoft.com/office/drawing/2014/main" val="1888571324"/>
                    </a:ext>
                  </a:extLst>
                </a:gridCol>
                <a:gridCol w="484540">
                  <a:extLst>
                    <a:ext uri="{9D8B030D-6E8A-4147-A177-3AD203B41FA5}">
                      <a16:colId xmlns:a16="http://schemas.microsoft.com/office/drawing/2014/main" val="1665586838"/>
                    </a:ext>
                  </a:extLst>
                </a:gridCol>
                <a:gridCol w="484540">
                  <a:extLst>
                    <a:ext uri="{9D8B030D-6E8A-4147-A177-3AD203B41FA5}">
                      <a16:colId xmlns:a16="http://schemas.microsoft.com/office/drawing/2014/main" val="3338061014"/>
                    </a:ext>
                  </a:extLst>
                </a:gridCol>
              </a:tblGrid>
              <a:tr h="8949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 </a:t>
                      </a:r>
                      <a:endParaRPr lang="ru-RU" sz="16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94" marR="4594" marT="45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Класс</a:t>
                      </a:r>
                      <a:endParaRPr lang="ru-RU" sz="16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94" marR="4594" marT="45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Всего</a:t>
                      </a:r>
                      <a:endParaRPr lang="ru-RU" sz="16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94" marR="4594" marT="45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5</a:t>
                      </a:r>
                      <a:endParaRPr lang="ru-RU" sz="16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94" marR="4594" marT="45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4</a:t>
                      </a:r>
                      <a:endParaRPr lang="ru-RU" sz="16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94" marR="4594" marT="45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3</a:t>
                      </a:r>
                      <a:endParaRPr lang="ru-RU" sz="16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94" marR="4594" marT="45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2</a:t>
                      </a:r>
                      <a:endParaRPr lang="ru-RU" sz="16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94" marR="4594" marT="45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н/а</a:t>
                      </a:r>
                      <a:endParaRPr lang="ru-RU" sz="16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94" marR="4594" marT="45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Осв</a:t>
                      </a:r>
                      <a:endParaRPr lang="ru-RU" sz="16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94" marR="4594" marT="45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Нет</a:t>
                      </a:r>
                      <a:br>
                        <a:rPr lang="ru-RU" sz="1600" u="none" strike="noStrike">
                          <a:effectLst/>
                        </a:rPr>
                      </a:br>
                      <a:r>
                        <a:rPr lang="ru-RU" sz="1600" u="none" strike="noStrike">
                          <a:effectLst/>
                        </a:rPr>
                        <a:t>                    отметки</a:t>
                      </a:r>
                      <a:endParaRPr lang="ru-RU" sz="16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94" marR="4594" marT="45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Усп,</a:t>
                      </a:r>
                      <a:br>
                        <a:rPr lang="ru-RU" sz="1600" u="none" strike="noStrike">
                          <a:effectLst/>
                        </a:rPr>
                      </a:br>
                      <a:r>
                        <a:rPr lang="ru-RU" sz="1600" u="none" strike="noStrike">
                          <a:effectLst/>
                        </a:rPr>
                        <a:t>                    %</a:t>
                      </a:r>
                      <a:endParaRPr lang="ru-RU" sz="16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94" marR="4594" marT="45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Кач,</a:t>
                      </a:r>
                      <a:br>
                        <a:rPr lang="ru-RU" sz="1600" u="none" strike="noStrike">
                          <a:effectLst/>
                        </a:rPr>
                      </a:br>
                      <a:r>
                        <a:rPr lang="ru-RU" sz="1600" u="none" strike="noStrike">
                          <a:effectLst/>
                        </a:rPr>
                        <a:t>                    %</a:t>
                      </a:r>
                      <a:endParaRPr lang="ru-RU" sz="16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94" marR="4594" marT="45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СОУ,</a:t>
                      </a:r>
                      <a:br>
                        <a:rPr lang="ru-RU" sz="1600" u="none" strike="noStrike">
                          <a:effectLst/>
                        </a:rPr>
                      </a:br>
                      <a:r>
                        <a:rPr lang="ru-RU" sz="1600" u="none" strike="noStrike">
                          <a:effectLst/>
                        </a:rPr>
                        <a:t>                    %</a:t>
                      </a:r>
                      <a:endParaRPr lang="ru-RU" sz="16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94" marR="4594" marT="45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Ср</a:t>
                      </a:r>
                      <a:endParaRPr lang="ru-RU" sz="16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94" marR="4594" marT="4594" marB="0" anchor="ctr"/>
                </a:tc>
                <a:extLst>
                  <a:ext uri="{0D108BD9-81ED-4DB2-BD59-A6C34878D82A}">
                    <a16:rowId xmlns:a16="http://schemas.microsoft.com/office/drawing/2014/main" val="318595991"/>
                  </a:ext>
                </a:extLst>
              </a:tr>
              <a:tr h="29832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Шраменко Т. Н.</a:t>
                      </a:r>
                      <a:endParaRPr lang="ru-RU" sz="1600" b="1" i="0" u="none" strike="noStrike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94" marR="4594" marT="459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effectLst/>
                        </a:rPr>
                        <a:t> </a:t>
                      </a:r>
                      <a:endParaRPr lang="ru-RU" sz="16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94" marR="4594" marT="459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94" marR="4594" marT="459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94" marR="4594" marT="459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94" marR="4594" marT="459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94" marR="4594" marT="459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94" marR="4594" marT="459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94" marR="4594" marT="459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94" marR="4594" marT="459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94" marR="4594" marT="459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94" marR="4594" marT="459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94" marR="4594" marT="459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94" marR="4594" marT="459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94" marR="4594" marT="4594" marB="0" anchor="b"/>
                </a:tc>
                <a:extLst>
                  <a:ext uri="{0D108BD9-81ED-4DB2-BD59-A6C34878D82A}">
                    <a16:rowId xmlns:a16="http://schemas.microsoft.com/office/drawing/2014/main" val="2918948128"/>
                  </a:ext>
                </a:extLst>
              </a:tr>
              <a:tr h="2983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Физика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94" marR="4594" marT="45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10А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94" marR="4594" marT="45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26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94" marR="4594" marT="45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1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94" marR="4594" marT="45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12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94" marR="4594" marT="45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13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94" marR="4594" marT="45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94" marR="4594" marT="45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94" marR="4594" marT="45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94" marR="4594" marT="45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94" marR="4594" marT="45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100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94" marR="4594" marT="45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50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94" marR="4594" marT="45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51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94" marR="4594" marT="45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3,54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94" marR="4594" marT="4594" marB="0" anchor="ctr"/>
                </a:tc>
                <a:extLst>
                  <a:ext uri="{0D108BD9-81ED-4DB2-BD59-A6C34878D82A}">
                    <a16:rowId xmlns:a16="http://schemas.microsoft.com/office/drawing/2014/main" val="3406193031"/>
                  </a:ext>
                </a:extLst>
              </a:tr>
              <a:tr h="2983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 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94" marR="4594" marT="45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10Б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94" marR="4594" marT="45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30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94" marR="4594" marT="45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10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94" marR="4594" marT="45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18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94" marR="4594" marT="45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2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94" marR="4594" marT="45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94" marR="4594" marT="45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94" marR="4594" marT="45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94" marR="4594" marT="45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94" marR="4594" marT="45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100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94" marR="4594" marT="45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93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94" marR="4594" marT="45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74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94" marR="4594" marT="45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4,27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94" marR="4594" marT="4594" marB="0" anchor="ctr"/>
                </a:tc>
                <a:extLst>
                  <a:ext uri="{0D108BD9-81ED-4DB2-BD59-A6C34878D82A}">
                    <a16:rowId xmlns:a16="http://schemas.microsoft.com/office/drawing/2014/main" val="3358216234"/>
                  </a:ext>
                </a:extLst>
              </a:tr>
              <a:tr h="2983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 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94" marR="4594" marT="45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10В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94" marR="4594" marT="45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17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94" marR="4594" marT="45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1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94" marR="4594" marT="45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9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94" marR="4594" marT="45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7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94" marR="4594" marT="45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94" marR="4594" marT="45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94" marR="4594" marT="45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94" marR="4594" marT="45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94" marR="4594" marT="45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100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94" marR="4594" marT="45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59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94" marR="4594" marT="45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55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94" marR="4594" marT="459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3,65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94" marR="4594" marT="4594" marB="0" anchor="ctr"/>
                </a:tc>
                <a:extLst>
                  <a:ext uri="{0D108BD9-81ED-4DB2-BD59-A6C34878D82A}">
                    <a16:rowId xmlns:a16="http://schemas.microsoft.com/office/drawing/2014/main" val="34996315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49644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504" y="11663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u="sng" dirty="0">
                <a:latin typeface="Arial" pitchFamily="34" charset="0"/>
                <a:ea typeface="Times New Roman" pitchFamily="18" charset="0"/>
                <a:cs typeface="Arial" pitchFamily="34" charset="0"/>
              </a:rPr>
              <a:t>Отчет учителя – </a:t>
            </a:r>
            <a:r>
              <a:rPr lang="ru-RU" b="1" u="sng" dirty="0"/>
              <a:t>предметника за  </a:t>
            </a:r>
            <a:r>
              <a:rPr lang="ru-RU" b="1" u="sng" dirty="0" smtClean="0"/>
              <a:t>2 </a:t>
            </a:r>
            <a:r>
              <a:rPr lang="ru-RU" b="1" u="sng" dirty="0"/>
              <a:t>четверть </a:t>
            </a:r>
            <a:r>
              <a:rPr lang="ru-RU" dirty="0">
                <a:latin typeface="Arial" pitchFamily="34" charset="0"/>
                <a:cs typeface="Arial" pitchFamily="34" charset="0"/>
              </a:rPr>
              <a:t/>
            </a:r>
            <a:br>
              <a:rPr lang="ru-RU" dirty="0">
                <a:latin typeface="Arial" pitchFamily="34" charset="0"/>
                <a:cs typeface="Arial" pitchFamily="34" charset="0"/>
              </a:rPr>
            </a:br>
            <a:r>
              <a:rPr lang="ru-RU" b="1" dirty="0" err="1"/>
              <a:t>Учител</a:t>
            </a:r>
            <a:r>
              <a:rPr lang="uk-UA" b="1" dirty="0" smtClean="0"/>
              <a:t>ь:Аксенова Олеся </a:t>
            </a:r>
            <a:r>
              <a:rPr lang="uk-UA" b="1" dirty="0" err="1" smtClean="0"/>
              <a:t>Олеговна</a:t>
            </a:r>
            <a:r>
              <a:rPr lang="ru-RU" dirty="0"/>
              <a:t/>
            </a:r>
            <a:br>
              <a:rPr lang="ru-RU" dirty="0"/>
            </a:br>
            <a:r>
              <a:rPr lang="uk-UA" b="1" dirty="0"/>
              <a:t>Предмет: </a:t>
            </a:r>
            <a:r>
              <a:rPr lang="uk-UA" dirty="0" smtClean="0"/>
              <a:t>математика</a:t>
            </a:r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5430559"/>
              </p:ext>
            </p:extLst>
          </p:nvPr>
        </p:nvGraphicFramePr>
        <p:xfrm>
          <a:off x="251519" y="1315537"/>
          <a:ext cx="8640960" cy="4784074"/>
        </p:xfrm>
        <a:graphic>
          <a:graphicData uri="http://schemas.openxmlformats.org/drawingml/2006/table">
            <a:tbl>
              <a:tblPr/>
              <a:tblGrid>
                <a:gridCol w="1872209">
                  <a:extLst>
                    <a:ext uri="{9D8B030D-6E8A-4147-A177-3AD203B41FA5}">
                      <a16:colId xmlns:a16="http://schemas.microsoft.com/office/drawing/2014/main" val="793039523"/>
                    </a:ext>
                  </a:extLst>
                </a:gridCol>
                <a:gridCol w="804195">
                  <a:extLst>
                    <a:ext uri="{9D8B030D-6E8A-4147-A177-3AD203B41FA5}">
                      <a16:colId xmlns:a16="http://schemas.microsoft.com/office/drawing/2014/main" val="3353823192"/>
                    </a:ext>
                  </a:extLst>
                </a:gridCol>
                <a:gridCol w="458812">
                  <a:extLst>
                    <a:ext uri="{9D8B030D-6E8A-4147-A177-3AD203B41FA5}">
                      <a16:colId xmlns:a16="http://schemas.microsoft.com/office/drawing/2014/main" val="3196245930"/>
                    </a:ext>
                  </a:extLst>
                </a:gridCol>
                <a:gridCol w="458812">
                  <a:extLst>
                    <a:ext uri="{9D8B030D-6E8A-4147-A177-3AD203B41FA5}">
                      <a16:colId xmlns:a16="http://schemas.microsoft.com/office/drawing/2014/main" val="879774408"/>
                    </a:ext>
                  </a:extLst>
                </a:gridCol>
                <a:gridCol w="458812">
                  <a:extLst>
                    <a:ext uri="{9D8B030D-6E8A-4147-A177-3AD203B41FA5}">
                      <a16:colId xmlns:a16="http://schemas.microsoft.com/office/drawing/2014/main" val="275188497"/>
                    </a:ext>
                  </a:extLst>
                </a:gridCol>
                <a:gridCol w="458812">
                  <a:extLst>
                    <a:ext uri="{9D8B030D-6E8A-4147-A177-3AD203B41FA5}">
                      <a16:colId xmlns:a16="http://schemas.microsoft.com/office/drawing/2014/main" val="1051609867"/>
                    </a:ext>
                  </a:extLst>
                </a:gridCol>
                <a:gridCol w="458812">
                  <a:extLst>
                    <a:ext uri="{9D8B030D-6E8A-4147-A177-3AD203B41FA5}">
                      <a16:colId xmlns:a16="http://schemas.microsoft.com/office/drawing/2014/main" val="3633041532"/>
                    </a:ext>
                  </a:extLst>
                </a:gridCol>
                <a:gridCol w="458812">
                  <a:extLst>
                    <a:ext uri="{9D8B030D-6E8A-4147-A177-3AD203B41FA5}">
                      <a16:colId xmlns:a16="http://schemas.microsoft.com/office/drawing/2014/main" val="2729029050"/>
                    </a:ext>
                  </a:extLst>
                </a:gridCol>
                <a:gridCol w="458812">
                  <a:extLst>
                    <a:ext uri="{9D8B030D-6E8A-4147-A177-3AD203B41FA5}">
                      <a16:colId xmlns:a16="http://schemas.microsoft.com/office/drawing/2014/main" val="3894152644"/>
                    </a:ext>
                  </a:extLst>
                </a:gridCol>
                <a:gridCol w="458812">
                  <a:extLst>
                    <a:ext uri="{9D8B030D-6E8A-4147-A177-3AD203B41FA5}">
                      <a16:colId xmlns:a16="http://schemas.microsoft.com/office/drawing/2014/main" val="644064755"/>
                    </a:ext>
                  </a:extLst>
                </a:gridCol>
                <a:gridCol w="458812">
                  <a:extLst>
                    <a:ext uri="{9D8B030D-6E8A-4147-A177-3AD203B41FA5}">
                      <a16:colId xmlns:a16="http://schemas.microsoft.com/office/drawing/2014/main" val="2487041879"/>
                    </a:ext>
                  </a:extLst>
                </a:gridCol>
                <a:gridCol w="458812">
                  <a:extLst>
                    <a:ext uri="{9D8B030D-6E8A-4147-A177-3AD203B41FA5}">
                      <a16:colId xmlns:a16="http://schemas.microsoft.com/office/drawing/2014/main" val="4284626267"/>
                    </a:ext>
                  </a:extLst>
                </a:gridCol>
                <a:gridCol w="458812">
                  <a:extLst>
                    <a:ext uri="{9D8B030D-6E8A-4147-A177-3AD203B41FA5}">
                      <a16:colId xmlns:a16="http://schemas.microsoft.com/office/drawing/2014/main" val="2805121816"/>
                    </a:ext>
                  </a:extLst>
                </a:gridCol>
                <a:gridCol w="458812">
                  <a:extLst>
                    <a:ext uri="{9D8B030D-6E8A-4147-A177-3AD203B41FA5}">
                      <a16:colId xmlns:a16="http://schemas.microsoft.com/office/drawing/2014/main" val="563210652"/>
                    </a:ext>
                  </a:extLst>
                </a:gridCol>
                <a:gridCol w="458812">
                  <a:extLst>
                    <a:ext uri="{9D8B030D-6E8A-4147-A177-3AD203B41FA5}">
                      <a16:colId xmlns:a16="http://schemas.microsoft.com/office/drawing/2014/main" val="3146382996"/>
                    </a:ext>
                  </a:extLst>
                </a:gridCol>
              </a:tblGrid>
              <a:tr h="40265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Учитель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Класс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Всего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на «5»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на «4»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на «3»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на «2»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н/а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Осв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Нет отметки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Усп, %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Кач, %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СОУ, %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Ср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Δ </a:t>
                      </a:r>
                      <a:r>
                        <a:rPr lang="ru-RU" sz="12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Ср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2603637"/>
                  </a:ext>
                </a:extLst>
              </a:tr>
              <a:tr h="20149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ИНФОРМАТИКА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7079120"/>
                  </a:ext>
                </a:extLst>
              </a:tr>
              <a:tr h="20149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Аксютина О. О.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5М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6965846"/>
                  </a:ext>
                </a:extLst>
              </a:tr>
              <a:tr h="20149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Аксютина О. О.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6М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6202022"/>
                  </a:ext>
                </a:extLst>
              </a:tr>
              <a:tr h="20149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Аксютина О. О.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2478951"/>
                  </a:ext>
                </a:extLst>
              </a:tr>
              <a:tr h="20149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МАТЕМАТИКА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8102380"/>
                  </a:ext>
                </a:extLst>
              </a:tr>
              <a:tr h="20149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Аксютина О. О.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6А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78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65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3,97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0,01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1536831"/>
                  </a:ext>
                </a:extLst>
              </a:tr>
              <a:tr h="20149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Аксютина О. О.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6Б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75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64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3,94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-0,02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3703136"/>
                  </a:ext>
                </a:extLst>
              </a:tr>
              <a:tr h="20149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Аксютина О. О.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77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65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3,96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9993967"/>
                  </a:ext>
                </a:extLst>
              </a:tr>
              <a:tr h="20149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АЛГЕБРА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6541044"/>
                  </a:ext>
                </a:extLst>
              </a:tr>
              <a:tr h="20149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Аксютина О. О.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7Б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78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64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3,94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-0,06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332576"/>
                  </a:ext>
                </a:extLst>
              </a:tr>
              <a:tr h="20149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Аксютина О. О.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7К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88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67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4,06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0,06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8029786"/>
                  </a:ext>
                </a:extLst>
              </a:tr>
              <a:tr h="20149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Аксютина О. О.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66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5279772"/>
                  </a:ext>
                </a:extLst>
              </a:tr>
              <a:tr h="20149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ГЕОМЕТРИЯ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1259628"/>
                  </a:ext>
                </a:extLst>
              </a:tr>
              <a:tr h="20149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Аксютина О. О.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7Б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61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3,69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-0,17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9714145"/>
                  </a:ext>
                </a:extLst>
              </a:tr>
              <a:tr h="20149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Аксютина О. О.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7К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66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4,03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0,17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7778894"/>
                  </a:ext>
                </a:extLst>
              </a:tr>
              <a:tr h="20149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Аксютина О. О.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73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61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3,86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6398781"/>
                  </a:ext>
                </a:extLst>
              </a:tr>
              <a:tr h="40265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ВЕРОЯТНОСТЬ И СТАТИСТИКА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51" marR="4351" marT="435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8284752"/>
                  </a:ext>
                </a:extLst>
              </a:tr>
              <a:tr h="20149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Аксютина О. О.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7Б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83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61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3,89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-0,28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0570562"/>
                  </a:ext>
                </a:extLst>
              </a:tr>
              <a:tr h="20149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Аксютина О. О.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7К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4,45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0,28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9414757"/>
                  </a:ext>
                </a:extLst>
              </a:tr>
              <a:tr h="20149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Аксютина О. О.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92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71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4,17</a:t>
                      </a:r>
                    </a:p>
                  </a:txBody>
                  <a:tcPr marL="4351" marR="4351" marT="4351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351" marR="4351" marT="435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51061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9707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3894160"/>
              </p:ext>
            </p:extLst>
          </p:nvPr>
        </p:nvGraphicFramePr>
        <p:xfrm>
          <a:off x="179512" y="1196758"/>
          <a:ext cx="8784975" cy="5472317"/>
        </p:xfrm>
        <a:graphic>
          <a:graphicData uri="http://schemas.openxmlformats.org/drawingml/2006/table">
            <a:tbl>
              <a:tblPr/>
              <a:tblGrid>
                <a:gridCol w="1340250">
                  <a:extLst>
                    <a:ext uri="{9D8B030D-6E8A-4147-A177-3AD203B41FA5}">
                      <a16:colId xmlns:a16="http://schemas.microsoft.com/office/drawing/2014/main" val="2753628038"/>
                    </a:ext>
                  </a:extLst>
                </a:gridCol>
                <a:gridCol w="1340250">
                  <a:extLst>
                    <a:ext uri="{9D8B030D-6E8A-4147-A177-3AD203B41FA5}">
                      <a16:colId xmlns:a16="http://schemas.microsoft.com/office/drawing/2014/main" val="434055026"/>
                    </a:ext>
                  </a:extLst>
                </a:gridCol>
                <a:gridCol w="469575">
                  <a:extLst>
                    <a:ext uri="{9D8B030D-6E8A-4147-A177-3AD203B41FA5}">
                      <a16:colId xmlns:a16="http://schemas.microsoft.com/office/drawing/2014/main" val="3473806047"/>
                    </a:ext>
                  </a:extLst>
                </a:gridCol>
                <a:gridCol w="469575">
                  <a:extLst>
                    <a:ext uri="{9D8B030D-6E8A-4147-A177-3AD203B41FA5}">
                      <a16:colId xmlns:a16="http://schemas.microsoft.com/office/drawing/2014/main" val="3977864026"/>
                    </a:ext>
                  </a:extLst>
                </a:gridCol>
                <a:gridCol w="469575">
                  <a:extLst>
                    <a:ext uri="{9D8B030D-6E8A-4147-A177-3AD203B41FA5}">
                      <a16:colId xmlns:a16="http://schemas.microsoft.com/office/drawing/2014/main" val="263398594"/>
                    </a:ext>
                  </a:extLst>
                </a:gridCol>
                <a:gridCol w="469575">
                  <a:extLst>
                    <a:ext uri="{9D8B030D-6E8A-4147-A177-3AD203B41FA5}">
                      <a16:colId xmlns:a16="http://schemas.microsoft.com/office/drawing/2014/main" val="160581714"/>
                    </a:ext>
                  </a:extLst>
                </a:gridCol>
                <a:gridCol w="469575">
                  <a:extLst>
                    <a:ext uri="{9D8B030D-6E8A-4147-A177-3AD203B41FA5}">
                      <a16:colId xmlns:a16="http://schemas.microsoft.com/office/drawing/2014/main" val="1780227901"/>
                    </a:ext>
                  </a:extLst>
                </a:gridCol>
                <a:gridCol w="469575">
                  <a:extLst>
                    <a:ext uri="{9D8B030D-6E8A-4147-A177-3AD203B41FA5}">
                      <a16:colId xmlns:a16="http://schemas.microsoft.com/office/drawing/2014/main" val="60521118"/>
                    </a:ext>
                  </a:extLst>
                </a:gridCol>
                <a:gridCol w="469575">
                  <a:extLst>
                    <a:ext uri="{9D8B030D-6E8A-4147-A177-3AD203B41FA5}">
                      <a16:colId xmlns:a16="http://schemas.microsoft.com/office/drawing/2014/main" val="3014623912"/>
                    </a:ext>
                  </a:extLst>
                </a:gridCol>
                <a:gridCol w="469575">
                  <a:extLst>
                    <a:ext uri="{9D8B030D-6E8A-4147-A177-3AD203B41FA5}">
                      <a16:colId xmlns:a16="http://schemas.microsoft.com/office/drawing/2014/main" val="548549298"/>
                    </a:ext>
                  </a:extLst>
                </a:gridCol>
                <a:gridCol w="469575">
                  <a:extLst>
                    <a:ext uri="{9D8B030D-6E8A-4147-A177-3AD203B41FA5}">
                      <a16:colId xmlns:a16="http://schemas.microsoft.com/office/drawing/2014/main" val="577121450"/>
                    </a:ext>
                  </a:extLst>
                </a:gridCol>
                <a:gridCol w="469575">
                  <a:extLst>
                    <a:ext uri="{9D8B030D-6E8A-4147-A177-3AD203B41FA5}">
                      <a16:colId xmlns:a16="http://schemas.microsoft.com/office/drawing/2014/main" val="4268602089"/>
                    </a:ext>
                  </a:extLst>
                </a:gridCol>
                <a:gridCol w="469575">
                  <a:extLst>
                    <a:ext uri="{9D8B030D-6E8A-4147-A177-3AD203B41FA5}">
                      <a16:colId xmlns:a16="http://schemas.microsoft.com/office/drawing/2014/main" val="10945013"/>
                    </a:ext>
                  </a:extLst>
                </a:gridCol>
                <a:gridCol w="469575">
                  <a:extLst>
                    <a:ext uri="{9D8B030D-6E8A-4147-A177-3AD203B41FA5}">
                      <a16:colId xmlns:a16="http://schemas.microsoft.com/office/drawing/2014/main" val="3508222514"/>
                    </a:ext>
                  </a:extLst>
                </a:gridCol>
                <a:gridCol w="469575">
                  <a:extLst>
                    <a:ext uri="{9D8B030D-6E8A-4147-A177-3AD203B41FA5}">
                      <a16:colId xmlns:a16="http://schemas.microsoft.com/office/drawing/2014/main" val="2031578577"/>
                    </a:ext>
                  </a:extLst>
                </a:gridCol>
              </a:tblGrid>
              <a:tr h="4815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Учитель</a:t>
                      </a:r>
                    </a:p>
                  </a:txBody>
                  <a:tcPr marL="4384" marR="4384" marT="4384" marB="26307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Класс</a:t>
                      </a:r>
                    </a:p>
                  </a:txBody>
                  <a:tcPr marL="4384" marR="4384" marT="4384" marB="26307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Всего</a:t>
                      </a:r>
                    </a:p>
                  </a:txBody>
                  <a:tcPr marL="4384" marR="4384" marT="4384" marB="26307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на «5»</a:t>
                      </a:r>
                    </a:p>
                  </a:txBody>
                  <a:tcPr marL="4384" marR="4384" marT="4384" marB="26307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на «4»</a:t>
                      </a:r>
                    </a:p>
                  </a:txBody>
                  <a:tcPr marL="4384" marR="4384" marT="4384" marB="26307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на «3»</a:t>
                      </a:r>
                    </a:p>
                  </a:txBody>
                  <a:tcPr marL="4384" marR="4384" marT="4384" marB="26307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на «2»</a:t>
                      </a:r>
                    </a:p>
                  </a:txBody>
                  <a:tcPr marL="4384" marR="4384" marT="4384" marB="26307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н/а</a:t>
                      </a:r>
                    </a:p>
                  </a:txBody>
                  <a:tcPr marL="4384" marR="4384" marT="4384" marB="26307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err="1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Осв</a:t>
                      </a:r>
                      <a:endParaRPr lang="ru-RU" sz="14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84" marR="4384" marT="4384" marB="26307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Нет отметки</a:t>
                      </a:r>
                    </a:p>
                  </a:txBody>
                  <a:tcPr marL="4384" marR="4384" marT="4384" marB="26307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Усп, %</a:t>
                      </a:r>
                    </a:p>
                  </a:txBody>
                  <a:tcPr marL="4384" marR="4384" marT="4384" marB="26307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Кач, %</a:t>
                      </a:r>
                    </a:p>
                  </a:txBody>
                  <a:tcPr marL="4384" marR="4384" marT="4384" marB="26307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СОУ, %</a:t>
                      </a:r>
                    </a:p>
                  </a:txBody>
                  <a:tcPr marL="4384" marR="4384" marT="4384" marB="26307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Ср</a:t>
                      </a:r>
                    </a:p>
                  </a:txBody>
                  <a:tcPr marL="4384" marR="4384" marT="4384" marB="26307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4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Δ </a:t>
                      </a:r>
                      <a:r>
                        <a:rPr lang="ru-RU" sz="14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Ср</a:t>
                      </a:r>
                    </a:p>
                  </a:txBody>
                  <a:tcPr marL="4384" marR="4384" marT="4384" marB="26307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9126370"/>
                  </a:ext>
                </a:extLst>
              </a:tr>
              <a:tr h="27538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МАТЕМАТИКА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84" marR="4384" marT="4384" marB="26307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84" marR="4384" marT="4384" marB="26307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84" marR="4384" marT="4384" marB="26307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84" marR="4384" marT="4384" marB="26307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84" marR="4384" marT="4384" marB="26307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84" marR="4384" marT="4384" marB="26307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84" marR="4384" marT="4384" marB="26307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84" marR="4384" marT="4384" marB="26307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84" marR="4384" marT="4384" marB="26307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84" marR="4384" marT="4384" marB="26307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84" marR="4384" marT="4384" marB="26307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84" marR="4384" marT="4384" marB="26307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84" marR="4384" marT="4384" marB="26307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3254311"/>
                  </a:ext>
                </a:extLst>
              </a:tr>
              <a:tr h="2753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Якубова Л. Э.</a:t>
                      </a:r>
                    </a:p>
                  </a:txBody>
                  <a:tcPr marL="4384" marR="4384" marT="4384" marB="26307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5М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97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76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4,31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0,11</a:t>
                      </a:r>
                    </a:p>
                  </a:txBody>
                  <a:tcPr marL="4384" marR="4384" marT="4384" marB="26307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0709924"/>
                  </a:ext>
                </a:extLst>
              </a:tr>
              <a:tr h="2753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Якубова Л. Э.</a:t>
                      </a:r>
                    </a:p>
                  </a:txBody>
                  <a:tcPr marL="4384" marR="4384" marT="4384" marB="26307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6К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78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4,09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-0,11</a:t>
                      </a:r>
                    </a:p>
                  </a:txBody>
                  <a:tcPr marL="4384" marR="4384" marT="4384" marB="26307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8396302"/>
                  </a:ext>
                </a:extLst>
              </a:tr>
              <a:tr h="2753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Якубова Л. Э.</a:t>
                      </a:r>
                    </a:p>
                  </a:txBody>
                  <a:tcPr marL="4384" marR="4384" marT="4384" marB="26307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88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73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4,2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84" marR="4384" marT="4384" marB="26307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6636697"/>
                  </a:ext>
                </a:extLst>
              </a:tr>
              <a:tr h="27538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АЛГЕБРА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84" marR="4384" marT="4384" marB="26307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84" marR="4384" marT="4384" marB="26307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84" marR="4384" marT="4384" marB="26307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84" marR="4384" marT="4384" marB="26307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84" marR="4384" marT="4384" marB="26307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84" marR="4384" marT="4384" marB="26307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84" marR="4384" marT="4384" marB="26307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84" marR="4384" marT="4384" marB="26307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84" marR="4384" marT="4384" marB="26307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84" marR="4384" marT="4384" marB="26307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84" marR="4384" marT="4384" marB="26307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84" marR="4384" marT="4384" marB="26307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84" marR="4384" marT="4384" marB="26307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3516073"/>
                  </a:ext>
                </a:extLst>
              </a:tr>
              <a:tr h="2753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Якубова Л. Э.</a:t>
                      </a:r>
                    </a:p>
                  </a:txBody>
                  <a:tcPr marL="4384" marR="4384" marT="4384" marB="26307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8Б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77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66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0,14</a:t>
                      </a:r>
                    </a:p>
                  </a:txBody>
                  <a:tcPr marL="4384" marR="4384" marT="4384" marB="26307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3807228"/>
                  </a:ext>
                </a:extLst>
              </a:tr>
              <a:tr h="2753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Якубова Л. Э.</a:t>
                      </a:r>
                    </a:p>
                  </a:txBody>
                  <a:tcPr marL="4384" marR="4384" marT="4384" marB="26307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8К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54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57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3,71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-0,15</a:t>
                      </a:r>
                    </a:p>
                  </a:txBody>
                  <a:tcPr marL="4384" marR="4384" marT="4384" marB="26307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6590763"/>
                  </a:ext>
                </a:extLst>
              </a:tr>
              <a:tr h="2753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Якубова Л. Э.</a:t>
                      </a:r>
                    </a:p>
                  </a:txBody>
                  <a:tcPr marL="4384" marR="4384" marT="4384" marB="26307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66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62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3,86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84" marR="4384" marT="4384" marB="26307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5885224"/>
                  </a:ext>
                </a:extLst>
              </a:tr>
              <a:tr h="27538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ГЕОМЕТРИЯ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84" marR="4384" marT="4384" marB="26307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84" marR="4384" marT="4384" marB="26307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84" marR="4384" marT="4384" marB="26307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84" marR="4384" marT="4384" marB="26307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84" marR="4384" marT="4384" marB="26307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84" marR="4384" marT="4384" marB="26307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84" marR="4384" marT="4384" marB="26307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84" marR="4384" marT="4384" marB="26307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84" marR="4384" marT="4384" marB="26307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84" marR="4384" marT="4384" marB="26307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84" marR="4384" marT="4384" marB="26307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84" marR="4384" marT="4384" marB="26307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84" marR="4384" marT="4384" marB="26307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906434"/>
                  </a:ext>
                </a:extLst>
              </a:tr>
              <a:tr h="2753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Якубова Л. Э.</a:t>
                      </a:r>
                    </a:p>
                  </a:txBody>
                  <a:tcPr marL="4384" marR="4384" marT="4384" marB="26307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8Б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73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64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3,93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0,11</a:t>
                      </a:r>
                    </a:p>
                  </a:txBody>
                  <a:tcPr marL="4384" marR="4384" marT="4384" marB="26307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2963816"/>
                  </a:ext>
                </a:extLst>
              </a:tr>
              <a:tr h="2753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Якубова Л. Э.</a:t>
                      </a:r>
                    </a:p>
                  </a:txBody>
                  <a:tcPr marL="4384" marR="4384" marT="4384" marB="26307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8К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58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3,71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-0,11</a:t>
                      </a:r>
                    </a:p>
                  </a:txBody>
                  <a:tcPr marL="4384" marR="4384" marT="4384" marB="26307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9225485"/>
                  </a:ext>
                </a:extLst>
              </a:tr>
              <a:tr h="2753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Якубова Л. Э.</a:t>
                      </a:r>
                    </a:p>
                  </a:txBody>
                  <a:tcPr marL="4384" marR="4384" marT="4384" marB="26307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62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61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3,82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84" marR="4384" marT="4384" marB="26307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4154421"/>
                  </a:ext>
                </a:extLst>
              </a:tr>
              <a:tr h="481568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ВЕРОЯТНОСТЬ И СТАТИСТИКА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84" marR="4384" marT="4384" marB="26307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84" marR="4384" marT="4384" marB="26307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84" marR="4384" marT="4384" marB="26307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84" marR="4384" marT="4384" marB="26307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84" marR="4384" marT="4384" marB="26307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84" marR="4384" marT="4384" marB="26307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84" marR="4384" marT="4384" marB="26307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84" marR="4384" marT="4384" marB="26307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84" marR="4384" marT="4384" marB="26307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84" marR="4384" marT="4384" marB="26307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84" marR="4384" marT="4384" marB="26307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84" marR="4384" marT="4384" marB="26307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84" marR="4384" marT="4384" marB="26307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9115991"/>
                  </a:ext>
                </a:extLst>
              </a:tr>
              <a:tr h="2753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Якубова Л. Э.</a:t>
                      </a:r>
                    </a:p>
                  </a:txBody>
                  <a:tcPr marL="4384" marR="4384" marT="4384" marB="26307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8Б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70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64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3,93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0,07</a:t>
                      </a:r>
                    </a:p>
                  </a:txBody>
                  <a:tcPr marL="4384" marR="4384" marT="4384" marB="26307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9513222"/>
                  </a:ext>
                </a:extLst>
              </a:tr>
              <a:tr h="2753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Якубова Л. Э.</a:t>
                      </a:r>
                    </a:p>
                  </a:txBody>
                  <a:tcPr marL="4384" marR="4384" marT="4384" marB="26307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8К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54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3,79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-0,07</a:t>
                      </a:r>
                    </a:p>
                  </a:txBody>
                  <a:tcPr marL="4384" marR="4384" marT="4384" marB="26307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6767648"/>
                  </a:ext>
                </a:extLst>
              </a:tr>
              <a:tr h="2753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Якубова Л. Э.</a:t>
                      </a:r>
                    </a:p>
                  </a:txBody>
                  <a:tcPr marL="4384" marR="4384" marT="4384" marB="26307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62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62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3,86</a:t>
                      </a:r>
                    </a:p>
                  </a:txBody>
                  <a:tcPr marL="4384" marR="4384" marT="4384" marB="26307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84" marR="4384" marT="4384" marB="26307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8741780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79512" y="0"/>
            <a:ext cx="66967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>
                <a:latin typeface="Arial" pitchFamily="34" charset="0"/>
                <a:ea typeface="Times New Roman" pitchFamily="18" charset="0"/>
                <a:cs typeface="Arial" pitchFamily="34" charset="0"/>
              </a:rPr>
              <a:t>Отчет учителя – </a:t>
            </a:r>
            <a:r>
              <a:rPr lang="ru-RU" b="1" u="sng" dirty="0"/>
              <a:t>предметника за  </a:t>
            </a:r>
            <a:r>
              <a:rPr lang="ru-RU" b="1" u="sng" dirty="0" smtClean="0"/>
              <a:t>2 </a:t>
            </a:r>
            <a:r>
              <a:rPr lang="ru-RU" b="1" u="sng" dirty="0"/>
              <a:t>четверть </a:t>
            </a:r>
            <a:r>
              <a:rPr lang="ru-RU" dirty="0">
                <a:latin typeface="Arial" pitchFamily="34" charset="0"/>
                <a:cs typeface="Arial" pitchFamily="34" charset="0"/>
              </a:rPr>
              <a:t/>
            </a:r>
            <a:br>
              <a:rPr lang="ru-RU" dirty="0">
                <a:latin typeface="Arial" pitchFamily="34" charset="0"/>
                <a:cs typeface="Arial" pitchFamily="34" charset="0"/>
              </a:rPr>
            </a:br>
            <a:r>
              <a:rPr lang="ru-RU" b="1" dirty="0" err="1"/>
              <a:t>Учител</a:t>
            </a:r>
            <a:r>
              <a:rPr lang="uk-UA" b="1" dirty="0"/>
              <a:t>ь: </a:t>
            </a:r>
            <a:r>
              <a:rPr lang="uk-UA" dirty="0" err="1" smtClean="0"/>
              <a:t>Якубова</a:t>
            </a:r>
            <a:r>
              <a:rPr lang="uk-UA" dirty="0" smtClean="0"/>
              <a:t> </a:t>
            </a:r>
            <a:r>
              <a:rPr lang="uk-UA" dirty="0" err="1" smtClean="0"/>
              <a:t>Лейля</a:t>
            </a:r>
            <a:r>
              <a:rPr lang="uk-UA" dirty="0" smtClean="0"/>
              <a:t> </a:t>
            </a:r>
            <a:r>
              <a:rPr lang="uk-UA" dirty="0" err="1" smtClean="0"/>
              <a:t>Эльвисовна</a:t>
            </a:r>
            <a:r>
              <a:rPr lang="ru-RU" dirty="0"/>
              <a:t/>
            </a:r>
            <a:br>
              <a:rPr lang="ru-RU" dirty="0"/>
            </a:br>
            <a:r>
              <a:rPr lang="uk-UA" b="1" dirty="0"/>
              <a:t>Предмет: </a:t>
            </a:r>
            <a:r>
              <a:rPr lang="uk-UA" dirty="0"/>
              <a:t>математика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535890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92156"/>
              </p:ext>
            </p:extLst>
          </p:nvPr>
        </p:nvGraphicFramePr>
        <p:xfrm>
          <a:off x="107495" y="1448804"/>
          <a:ext cx="8856992" cy="4843084"/>
        </p:xfrm>
        <a:graphic>
          <a:graphicData uri="http://schemas.openxmlformats.org/drawingml/2006/table">
            <a:tbl>
              <a:tblPr/>
              <a:tblGrid>
                <a:gridCol w="1427536">
                  <a:extLst>
                    <a:ext uri="{9D8B030D-6E8A-4147-A177-3AD203B41FA5}">
                      <a16:colId xmlns:a16="http://schemas.microsoft.com/office/drawing/2014/main" val="1961587613"/>
                    </a:ext>
                  </a:extLst>
                </a:gridCol>
                <a:gridCol w="1427536">
                  <a:extLst>
                    <a:ext uri="{9D8B030D-6E8A-4147-A177-3AD203B41FA5}">
                      <a16:colId xmlns:a16="http://schemas.microsoft.com/office/drawing/2014/main" val="2897160740"/>
                    </a:ext>
                  </a:extLst>
                </a:gridCol>
                <a:gridCol w="500160">
                  <a:extLst>
                    <a:ext uri="{9D8B030D-6E8A-4147-A177-3AD203B41FA5}">
                      <a16:colId xmlns:a16="http://schemas.microsoft.com/office/drawing/2014/main" val="929023444"/>
                    </a:ext>
                  </a:extLst>
                </a:gridCol>
                <a:gridCol w="500160">
                  <a:extLst>
                    <a:ext uri="{9D8B030D-6E8A-4147-A177-3AD203B41FA5}">
                      <a16:colId xmlns:a16="http://schemas.microsoft.com/office/drawing/2014/main" val="2389910527"/>
                    </a:ext>
                  </a:extLst>
                </a:gridCol>
                <a:gridCol w="500160">
                  <a:extLst>
                    <a:ext uri="{9D8B030D-6E8A-4147-A177-3AD203B41FA5}">
                      <a16:colId xmlns:a16="http://schemas.microsoft.com/office/drawing/2014/main" val="3347753859"/>
                    </a:ext>
                  </a:extLst>
                </a:gridCol>
                <a:gridCol w="500160">
                  <a:extLst>
                    <a:ext uri="{9D8B030D-6E8A-4147-A177-3AD203B41FA5}">
                      <a16:colId xmlns:a16="http://schemas.microsoft.com/office/drawing/2014/main" val="689822923"/>
                    </a:ext>
                  </a:extLst>
                </a:gridCol>
                <a:gridCol w="500160">
                  <a:extLst>
                    <a:ext uri="{9D8B030D-6E8A-4147-A177-3AD203B41FA5}">
                      <a16:colId xmlns:a16="http://schemas.microsoft.com/office/drawing/2014/main" val="211192743"/>
                    </a:ext>
                  </a:extLst>
                </a:gridCol>
                <a:gridCol w="500160">
                  <a:extLst>
                    <a:ext uri="{9D8B030D-6E8A-4147-A177-3AD203B41FA5}">
                      <a16:colId xmlns:a16="http://schemas.microsoft.com/office/drawing/2014/main" val="2866291506"/>
                    </a:ext>
                  </a:extLst>
                </a:gridCol>
                <a:gridCol w="500160">
                  <a:extLst>
                    <a:ext uri="{9D8B030D-6E8A-4147-A177-3AD203B41FA5}">
                      <a16:colId xmlns:a16="http://schemas.microsoft.com/office/drawing/2014/main" val="2329539477"/>
                    </a:ext>
                  </a:extLst>
                </a:gridCol>
                <a:gridCol w="500160">
                  <a:extLst>
                    <a:ext uri="{9D8B030D-6E8A-4147-A177-3AD203B41FA5}">
                      <a16:colId xmlns:a16="http://schemas.microsoft.com/office/drawing/2014/main" val="1015445768"/>
                    </a:ext>
                  </a:extLst>
                </a:gridCol>
                <a:gridCol w="500160">
                  <a:extLst>
                    <a:ext uri="{9D8B030D-6E8A-4147-A177-3AD203B41FA5}">
                      <a16:colId xmlns:a16="http://schemas.microsoft.com/office/drawing/2014/main" val="133770840"/>
                    </a:ext>
                  </a:extLst>
                </a:gridCol>
                <a:gridCol w="500160">
                  <a:extLst>
                    <a:ext uri="{9D8B030D-6E8A-4147-A177-3AD203B41FA5}">
                      <a16:colId xmlns:a16="http://schemas.microsoft.com/office/drawing/2014/main" val="2282396549"/>
                    </a:ext>
                  </a:extLst>
                </a:gridCol>
                <a:gridCol w="500160">
                  <a:extLst>
                    <a:ext uri="{9D8B030D-6E8A-4147-A177-3AD203B41FA5}">
                      <a16:colId xmlns:a16="http://schemas.microsoft.com/office/drawing/2014/main" val="289612329"/>
                    </a:ext>
                  </a:extLst>
                </a:gridCol>
                <a:gridCol w="500160">
                  <a:extLst>
                    <a:ext uri="{9D8B030D-6E8A-4147-A177-3AD203B41FA5}">
                      <a16:colId xmlns:a16="http://schemas.microsoft.com/office/drawing/2014/main" val="2668198922"/>
                    </a:ext>
                  </a:extLst>
                </a:gridCol>
              </a:tblGrid>
              <a:tr h="675199">
                <a:tc>
                  <a:txBody>
                    <a:bodyPr/>
                    <a:lstStyle/>
                    <a:p>
                      <a:pPr algn="ctr" fontAlgn="ctr"/>
                      <a:endParaRPr lang="ru-RU" sz="16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Класс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Всего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н/а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Осв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Нет</a:t>
                      </a:r>
                      <a:br>
                        <a:rPr lang="ru-RU" sz="16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ru-RU" sz="16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                    отметки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Усп,</a:t>
                      </a:r>
                      <a:br>
                        <a:rPr lang="ru-RU" sz="16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ru-RU" sz="16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                    %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Кач,</a:t>
                      </a:r>
                      <a:br>
                        <a:rPr lang="ru-RU" sz="16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ru-RU" sz="16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                    %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СОУ,</a:t>
                      </a:r>
                      <a:br>
                        <a:rPr lang="ru-RU" sz="16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ru-RU" sz="16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                    %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Ср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7185428"/>
                  </a:ext>
                </a:extLst>
              </a:tr>
              <a:tr h="272096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>
                          <a:solidFill>
                            <a:srgbClr val="0066CC"/>
                          </a:solidFill>
                          <a:effectLst/>
                          <a:latin typeface="Arial" panose="020B0604020202020204" pitchFamily="34" charset="0"/>
                        </a:rPr>
                        <a:t>Хелали И. Е.</a:t>
                      </a:r>
                    </a:p>
                  </a:txBody>
                  <a:tcPr marL="4632" marR="4632" marT="4632" marB="27794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1" i="0" u="none" strike="noStrike" dirty="0">
                        <a:solidFill>
                          <a:srgbClr val="0066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32" marR="4632" marT="4632" marB="27794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32" marR="4632" marT="4632" marB="27794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32" marR="4632" marT="4632" marB="27794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32" marR="4632" marT="4632" marB="27794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32" marR="4632" marT="4632" marB="27794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32" marR="4632" marT="4632" marB="27794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32" marR="4632" marT="4632" marB="27794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32" marR="4632" marT="4632" marB="27794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32" marR="4632" marT="4632" marB="27794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32" marR="4632" marT="4632" marB="27794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32" marR="4632" marT="4632" marB="27794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32" marR="4632" marT="4632" marB="27794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32" marR="4632" marT="4632" marB="27794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9582479"/>
                  </a:ext>
                </a:extLst>
              </a:tr>
              <a:tr h="27209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Алгебра.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9А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93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78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4,38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3939248"/>
                  </a:ext>
                </a:extLst>
              </a:tr>
              <a:tr h="272096">
                <a:tc>
                  <a:txBody>
                    <a:bodyPr/>
                    <a:lstStyle/>
                    <a:p>
                      <a:pPr algn="ctr" fontAlgn="ctr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9В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70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66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3750125"/>
                  </a:ext>
                </a:extLst>
              </a:tr>
              <a:tr h="272096">
                <a:tc>
                  <a:txBody>
                    <a:bodyPr/>
                    <a:lstStyle/>
                    <a:p>
                      <a:pPr algn="ctr" fontAlgn="ctr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Средняя: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72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4,19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9816482"/>
                  </a:ext>
                </a:extLst>
              </a:tr>
              <a:tr h="27209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Вероятность и статистика.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9А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4,62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2142968"/>
                  </a:ext>
                </a:extLst>
              </a:tr>
              <a:tr h="272096">
                <a:tc>
                  <a:txBody>
                    <a:bodyPr/>
                    <a:lstStyle/>
                    <a:p>
                      <a:pPr algn="ctr" fontAlgn="ctr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9В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79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71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4,15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7075435"/>
                  </a:ext>
                </a:extLst>
              </a:tr>
              <a:tr h="272096">
                <a:tc>
                  <a:txBody>
                    <a:bodyPr/>
                    <a:lstStyle/>
                    <a:p>
                      <a:pPr algn="ctr" fontAlgn="ctr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Средняя: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90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79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4,39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3010088"/>
                  </a:ext>
                </a:extLst>
              </a:tr>
              <a:tr h="27209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Геометрия.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9А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97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87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4,62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3499853"/>
                  </a:ext>
                </a:extLst>
              </a:tr>
              <a:tr h="272096">
                <a:tc>
                  <a:txBody>
                    <a:bodyPr/>
                    <a:lstStyle/>
                    <a:p>
                      <a:pPr algn="ctr" fontAlgn="ctr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9В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73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4,09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5668478"/>
                  </a:ext>
                </a:extLst>
              </a:tr>
              <a:tr h="272096">
                <a:tc>
                  <a:txBody>
                    <a:bodyPr/>
                    <a:lstStyle/>
                    <a:p>
                      <a:pPr algn="ctr" fontAlgn="ctr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Средняя: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85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78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4,36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9932951"/>
                  </a:ext>
                </a:extLst>
              </a:tr>
              <a:tr h="27209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Математика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11А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96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4,14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0509664"/>
                  </a:ext>
                </a:extLst>
              </a:tr>
              <a:tr h="272096">
                <a:tc>
                  <a:txBody>
                    <a:bodyPr/>
                    <a:lstStyle/>
                    <a:p>
                      <a:pPr algn="ctr" fontAlgn="ctr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11В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93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72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4,2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5460125"/>
                  </a:ext>
                </a:extLst>
              </a:tr>
              <a:tr h="272096">
                <a:tc>
                  <a:txBody>
                    <a:bodyPr/>
                    <a:lstStyle/>
                    <a:p>
                      <a:pPr algn="ctr" fontAlgn="ctr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Средняя: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–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95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71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4,17</a:t>
                      </a:r>
                    </a:p>
                  </a:txBody>
                  <a:tcPr marL="4632" marR="4632" marT="4632" marB="27794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9798443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79512" y="11663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u="sng" dirty="0">
                <a:latin typeface="Arial" pitchFamily="34" charset="0"/>
                <a:ea typeface="Times New Roman" pitchFamily="18" charset="0"/>
                <a:cs typeface="Arial" pitchFamily="34" charset="0"/>
              </a:rPr>
              <a:t>Отчет учителя – </a:t>
            </a:r>
            <a:r>
              <a:rPr lang="ru-RU" b="1" u="sng" dirty="0"/>
              <a:t>предметника за  2 четверть </a:t>
            </a:r>
            <a:r>
              <a:rPr lang="ru-RU" dirty="0">
                <a:latin typeface="Arial" pitchFamily="34" charset="0"/>
                <a:cs typeface="Arial" pitchFamily="34" charset="0"/>
              </a:rPr>
              <a:t/>
            </a:r>
            <a:br>
              <a:rPr lang="ru-RU" dirty="0">
                <a:latin typeface="Arial" pitchFamily="34" charset="0"/>
                <a:cs typeface="Arial" pitchFamily="34" charset="0"/>
              </a:rPr>
            </a:br>
            <a:r>
              <a:rPr lang="ru-RU" b="1" dirty="0" err="1"/>
              <a:t>Учител</a:t>
            </a:r>
            <a:r>
              <a:rPr lang="uk-UA" b="1" dirty="0" smtClean="0"/>
              <a:t>ь: </a:t>
            </a:r>
            <a:r>
              <a:rPr lang="uk-UA" b="1" dirty="0" err="1" smtClean="0"/>
              <a:t>Хелали</a:t>
            </a:r>
            <a:r>
              <a:rPr lang="uk-UA" b="1" dirty="0" smtClean="0"/>
              <a:t> И.Е.</a:t>
            </a:r>
            <a:r>
              <a:rPr lang="ru-RU" dirty="0"/>
              <a:t/>
            </a:r>
            <a:br>
              <a:rPr lang="ru-RU" dirty="0"/>
            </a:br>
            <a:r>
              <a:rPr lang="uk-UA" b="1" dirty="0"/>
              <a:t>Предмет: </a:t>
            </a:r>
            <a:r>
              <a:rPr lang="uk-UA" dirty="0"/>
              <a:t>математика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590131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2420888"/>
            <a:ext cx="6554867" cy="1524000"/>
          </a:xfrm>
        </p:spPr>
        <p:txBody>
          <a:bodyPr/>
          <a:lstStyle/>
          <a:p>
            <a:r>
              <a:rPr lang="ru-RU" b="1" dirty="0" smtClean="0"/>
              <a:t>Спасибо за внимание!!!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750448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476250"/>
            <a:ext cx="8472488" cy="5905500"/>
          </a:xfrm>
        </p:spPr>
      </p:pic>
    </p:spTree>
    <p:extLst>
      <p:ext uri="{BB962C8B-B14F-4D97-AF65-F5344CB8AC3E}">
        <p14:creationId xmlns:p14="http://schemas.microsoft.com/office/powerpoint/2010/main" val="15803783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520" y="764704"/>
            <a:ext cx="4176464" cy="5566510"/>
          </a:xfrm>
        </p:spPr>
      </p:pic>
      <p:pic>
        <p:nvPicPr>
          <p:cNvPr id="11268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764704"/>
            <a:ext cx="4174882" cy="5566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27361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44" y="44624"/>
            <a:ext cx="4560644" cy="6705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5332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2" y="116632"/>
            <a:ext cx="5174787" cy="23130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1527" y="764704"/>
            <a:ext cx="3718490" cy="54726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58" y="272771"/>
            <a:ext cx="5976666" cy="6410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7733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36" y="521291"/>
            <a:ext cx="3237271" cy="24279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36" y="3905667"/>
            <a:ext cx="3237271" cy="242795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298" y="1484784"/>
            <a:ext cx="5952662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712029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1612</TotalTime>
  <Words>4022</Words>
  <Application>Microsoft Office PowerPoint</Application>
  <PresentationFormat>Экран (4:3)</PresentationFormat>
  <Paragraphs>2565</Paragraphs>
  <Slides>49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5" baseType="lpstr">
      <vt:lpstr>Arial</vt:lpstr>
      <vt:lpstr>Calibri</vt:lpstr>
      <vt:lpstr>Century Gothic</vt:lpstr>
      <vt:lpstr>Times New Roman</vt:lpstr>
      <vt:lpstr>Wingdings 3</vt:lpstr>
      <vt:lpstr>Сектор</vt:lpstr>
      <vt:lpstr>Презентация PowerPoint</vt:lpstr>
      <vt:lpstr>Презентация PowerPoint</vt:lpstr>
      <vt:lpstr>  Состав кафедры: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Олимпиада «КВАНТУМЫ» МУНИЦИПАЛНЫЙ ЭТАП</vt:lpstr>
      <vt:lpstr>Презентация PowerPoint</vt:lpstr>
      <vt:lpstr>Декада точных наук     с 21.11.22 по 28.11.22</vt:lpstr>
      <vt:lpstr>Презентация PowerPoint</vt:lpstr>
      <vt:lpstr>Открытие декады точных наук началось с:</vt:lpstr>
      <vt:lpstr>На втором и третьем этажах состоялась выставка стенгазет</vt:lpstr>
      <vt:lpstr>Презентация PowerPoint</vt:lpstr>
      <vt:lpstr>Презентация PowerPoint</vt:lpstr>
      <vt:lpstr>«Математический квиз» в 6М Сидоренко Л.И.</vt:lpstr>
      <vt:lpstr> Мероприятие:  Игра «Турнир эрудитов»  провела: Хелали И.Е. </vt:lpstr>
      <vt:lpstr>Презентация PowerPoint</vt:lpstr>
      <vt:lpstr>Презентация PowerPoint</vt:lpstr>
      <vt:lpstr>Презентация PowerPoint</vt:lpstr>
      <vt:lpstr>Математическая викторина  Якубова Л.Э. в 8-Б</vt:lpstr>
      <vt:lpstr>«Информатика в лицах»   7А класс провела Дерябина О.Н.</vt:lpstr>
      <vt:lpstr>Презентация PowerPoint</vt:lpstr>
      <vt:lpstr>Презентация PowerPoint</vt:lpstr>
      <vt:lpstr>Презентация PowerPoint</vt:lpstr>
      <vt:lpstr>Презентация PowerPoint</vt:lpstr>
      <vt:lpstr>Игра : «Собери пазл» была проведена в 8 б И 8 к  классах преподавателем  физики Бусел Е.О.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StudenT-PC</dc:creator>
  <cp:lastModifiedBy>206</cp:lastModifiedBy>
  <cp:revision>134</cp:revision>
  <dcterms:created xsi:type="dcterms:W3CDTF">2021-11-16T19:03:06Z</dcterms:created>
  <dcterms:modified xsi:type="dcterms:W3CDTF">2025-01-15T11:13:16Z</dcterms:modified>
</cp:coreProperties>
</file>