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351" r:id="rId2"/>
    <p:sldId id="356" r:id="rId3"/>
    <p:sldId id="357" r:id="rId4"/>
    <p:sldId id="358" r:id="rId5"/>
    <p:sldId id="353" r:id="rId6"/>
    <p:sldId id="354" r:id="rId7"/>
    <p:sldId id="349" r:id="rId8"/>
    <p:sldId id="350" r:id="rId9"/>
    <p:sldId id="359" r:id="rId10"/>
    <p:sldId id="360" r:id="rId11"/>
    <p:sldId id="320" r:id="rId12"/>
    <p:sldId id="361" r:id="rId13"/>
    <p:sldId id="362" r:id="rId14"/>
    <p:sldId id="364" r:id="rId15"/>
    <p:sldId id="365" r:id="rId16"/>
    <p:sldId id="355" r:id="rId17"/>
    <p:sldId id="366" r:id="rId18"/>
    <p:sldId id="334" r:id="rId19"/>
    <p:sldId id="336" r:id="rId20"/>
    <p:sldId id="340" r:id="rId21"/>
    <p:sldId id="256" r:id="rId22"/>
    <p:sldId id="323" r:id="rId23"/>
    <p:sldId id="341" r:id="rId24"/>
    <p:sldId id="325" r:id="rId25"/>
    <p:sldId id="344" r:id="rId26"/>
    <p:sldId id="308" r:id="rId27"/>
    <p:sldId id="310" r:id="rId28"/>
    <p:sldId id="309" r:id="rId29"/>
    <p:sldId id="337" r:id="rId30"/>
    <p:sldId id="345" r:id="rId31"/>
    <p:sldId id="311" r:id="rId32"/>
    <p:sldId id="343" r:id="rId33"/>
    <p:sldId id="338" r:id="rId34"/>
    <p:sldId id="346" r:id="rId35"/>
    <p:sldId id="312" r:id="rId36"/>
    <p:sldId id="319" r:id="rId37"/>
    <p:sldId id="339" r:id="rId38"/>
    <p:sldId id="367" r:id="rId39"/>
    <p:sldId id="368" r:id="rId40"/>
    <p:sldId id="369" r:id="rId41"/>
    <p:sldId id="370" r:id="rId42"/>
    <p:sldId id="371" r:id="rId43"/>
    <p:sldId id="372" r:id="rId44"/>
    <p:sldId id="373" r:id="rId45"/>
    <p:sldId id="374" r:id="rId46"/>
    <p:sldId id="375" r:id="rId47"/>
    <p:sldId id="376" r:id="rId48"/>
    <p:sldId id="377" r:id="rId49"/>
    <p:sldId id="332" r:id="rId5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895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5730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651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598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7162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0892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834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712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824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26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987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6124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509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751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889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2298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433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15.01.2025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89454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Прямоугольник 1"/>
          <p:cNvSpPr>
            <a:spLocks noChangeArrowheads="1"/>
          </p:cNvSpPr>
          <p:nvPr/>
        </p:nvSpPr>
        <p:spPr bwMode="auto">
          <a:xfrm>
            <a:off x="827584" y="1412776"/>
            <a:ext cx="7488832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4400" i="1" dirty="0">
                <a:solidFill>
                  <a:schemeClr val="bg1"/>
                </a:solidFill>
              </a:rPr>
              <a:t>Анализ работы </a:t>
            </a:r>
            <a:br>
              <a:rPr lang="ru-RU" altLang="ru-RU" sz="4400" i="1" dirty="0">
                <a:solidFill>
                  <a:schemeClr val="bg1"/>
                </a:solidFill>
              </a:rPr>
            </a:br>
            <a:r>
              <a:rPr lang="ru-RU" altLang="ru-RU" sz="4400" i="1" dirty="0">
                <a:solidFill>
                  <a:schemeClr val="bg1"/>
                </a:solidFill>
              </a:rPr>
              <a:t>кафедры точных наук</a:t>
            </a:r>
            <a:r>
              <a:rPr lang="ru-RU" altLang="ru-RU" sz="4400" i="1" u="sng" dirty="0">
                <a:solidFill>
                  <a:schemeClr val="bg1"/>
                </a:solidFill>
              </a:rPr>
              <a:t/>
            </a:r>
            <a:br>
              <a:rPr lang="ru-RU" altLang="ru-RU" sz="4400" i="1" u="sng" dirty="0">
                <a:solidFill>
                  <a:schemeClr val="bg1"/>
                </a:solidFill>
              </a:rPr>
            </a:br>
            <a:r>
              <a:rPr lang="ru-RU" altLang="ru-RU" sz="4400" i="1" dirty="0">
                <a:solidFill>
                  <a:schemeClr val="bg1"/>
                </a:solidFill>
              </a:rPr>
              <a:t>МБОУ «САГ»</a:t>
            </a:r>
            <a:br>
              <a:rPr lang="ru-RU" altLang="ru-RU" sz="4400" i="1" dirty="0">
                <a:solidFill>
                  <a:schemeClr val="bg1"/>
                </a:solidFill>
              </a:rPr>
            </a:br>
            <a:r>
              <a:rPr lang="ru-RU" altLang="ru-RU" sz="4400" i="1" dirty="0">
                <a:solidFill>
                  <a:schemeClr val="bg1"/>
                </a:solidFill>
              </a:rPr>
              <a:t> за 2024-2025 учебный год</a:t>
            </a:r>
            <a:endParaRPr lang="ru-RU" alt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09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548680"/>
            <a:ext cx="4317940" cy="5760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40569" y="1268760"/>
            <a:ext cx="5760640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942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860032" cy="3645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010" y="3501008"/>
            <a:ext cx="4475989" cy="335699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4437112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/>
              <a:t>Победители!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43658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-36513" y="115888"/>
            <a:ext cx="9072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Участие учеников в НПК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«Науки юношей питают» </a:t>
            </a: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2024г</a:t>
            </a: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.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(секция «Точные науки» Приказ №</a:t>
            </a: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112в </a:t>
            </a:r>
            <a:r>
              <a:rPr lang="ru-RU" altLang="ru-RU" sz="2400" b="1" dirty="0">
                <a:solidFill>
                  <a:srgbClr val="FF0000"/>
                </a:solidFill>
                <a:latin typeface="Arial" panose="020B0604020202020204" pitchFamily="34" charset="0"/>
              </a:rPr>
              <a:t>от </a:t>
            </a:r>
            <a:r>
              <a:rPr lang="ru-RU" altLang="ru-RU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17.11.24.)</a:t>
            </a:r>
            <a:endParaRPr lang="ru-RU" altLang="ru-RU" sz="2400" dirty="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705220"/>
              </p:ext>
            </p:extLst>
          </p:nvPr>
        </p:nvGraphicFramePr>
        <p:xfrm>
          <a:off x="179388" y="1316038"/>
          <a:ext cx="8856662" cy="5394177"/>
        </p:xfrm>
        <a:graphic>
          <a:graphicData uri="http://schemas.openxmlformats.org/drawingml/2006/table">
            <a:tbl>
              <a:tblPr/>
              <a:tblGrid>
                <a:gridCol w="731837">
                  <a:extLst>
                    <a:ext uri="{9D8B030D-6E8A-4147-A177-3AD203B41FA5}">
                      <a16:colId xmlns:a16="http://schemas.microsoft.com/office/drawing/2014/main" val="4275654149"/>
                    </a:ext>
                  </a:extLst>
                </a:gridCol>
                <a:gridCol w="4611688">
                  <a:extLst>
                    <a:ext uri="{9D8B030D-6E8A-4147-A177-3AD203B41FA5}">
                      <a16:colId xmlns:a16="http://schemas.microsoft.com/office/drawing/2014/main" val="474440001"/>
                    </a:ext>
                  </a:extLst>
                </a:gridCol>
                <a:gridCol w="1641475">
                  <a:extLst>
                    <a:ext uri="{9D8B030D-6E8A-4147-A177-3AD203B41FA5}">
                      <a16:colId xmlns:a16="http://schemas.microsoft.com/office/drawing/2014/main" val="1846945733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503321586"/>
                    </a:ext>
                  </a:extLst>
                </a:gridCol>
              </a:tblGrid>
              <a:tr h="355562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работы (ФИО ученика)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939374"/>
                  </a:ext>
                </a:extLst>
              </a:tr>
              <a:tr h="480961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Гоцкалюк</a:t>
                      </a:r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 А.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Якубова Л.Э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815841"/>
                  </a:ext>
                </a:extLst>
              </a:tr>
              <a:tr h="2068527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chemeClr val="bg1"/>
                          </a:solidFill>
                        </a:rPr>
                        <a:t>Саулова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 В., Мельник К., 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</a:rPr>
                        <a:t>Шамрай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 А.</a:t>
                      </a:r>
                    </a:p>
                    <a:p>
                      <a:r>
                        <a:rPr lang="ru-RU" sz="1400" dirty="0" err="1" smtClean="0">
                          <a:solidFill>
                            <a:schemeClr val="bg1"/>
                          </a:solidFill>
                        </a:rPr>
                        <a:t>Абибулаева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 А.,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Смаль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Н.,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Сейт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Умерова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С.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Альчук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В, Пузако К.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Безрученко В., Здор Т.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Буланова Т, Керимова С, 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Отрода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Е, Черных А,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Неведомская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Н,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Пивоваренко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Н,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Батяев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М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Серков Р, Вели –Эмир А., Гиндес Г.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Данилович О.,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Тухватулина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А.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Бусел Е.О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802770"/>
                  </a:ext>
                </a:extLst>
              </a:tr>
              <a:tr h="44286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Рязанов Е.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Сидоренко Л.И.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1280234"/>
                  </a:ext>
                </a:extLst>
              </a:tr>
              <a:tr h="42671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Игнатьева А.,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Ефимова С, Кожевникова Е,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Абдураманова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А,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Аблаева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Э.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Воложанинов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М, Корж Д.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Подубняк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А., Плаксин В.,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Авагян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С</a:t>
                      </a:r>
                    </a:p>
                    <a:p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Бугера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Е, </a:t>
                      </a:r>
                      <a:r>
                        <a:rPr lang="ru-RU" sz="1400" baseline="0" dirty="0" err="1" smtClean="0">
                          <a:solidFill>
                            <a:schemeClr val="bg1"/>
                          </a:solidFill>
                        </a:rPr>
                        <a:t>Абибулаев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</a:rPr>
                        <a:t> М.</a:t>
                      </a:r>
                    </a:p>
                    <a:p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Бусел Е.О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0196829"/>
                  </a:ext>
                </a:extLst>
              </a:tr>
              <a:tr h="64006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Туманян А</a:t>
                      </a:r>
                    </a:p>
                    <a:p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Сидоренко Л.И.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8240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740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600816"/>
              </p:ext>
            </p:extLst>
          </p:nvPr>
        </p:nvGraphicFramePr>
        <p:xfrm>
          <a:off x="179512" y="1772816"/>
          <a:ext cx="8856662" cy="1944216"/>
        </p:xfrm>
        <a:graphic>
          <a:graphicData uri="http://schemas.openxmlformats.org/drawingml/2006/table">
            <a:tbl>
              <a:tblPr/>
              <a:tblGrid>
                <a:gridCol w="731837">
                  <a:extLst>
                    <a:ext uri="{9D8B030D-6E8A-4147-A177-3AD203B41FA5}">
                      <a16:colId xmlns:a16="http://schemas.microsoft.com/office/drawing/2014/main" val="4039455902"/>
                    </a:ext>
                  </a:extLst>
                </a:gridCol>
                <a:gridCol w="4611688">
                  <a:extLst>
                    <a:ext uri="{9D8B030D-6E8A-4147-A177-3AD203B41FA5}">
                      <a16:colId xmlns:a16="http://schemas.microsoft.com/office/drawing/2014/main" val="1705387921"/>
                    </a:ext>
                  </a:extLst>
                </a:gridCol>
                <a:gridCol w="1641475">
                  <a:extLst>
                    <a:ext uri="{9D8B030D-6E8A-4147-A177-3AD203B41FA5}">
                      <a16:colId xmlns:a16="http://schemas.microsoft.com/office/drawing/2014/main" val="1444272632"/>
                    </a:ext>
                  </a:extLst>
                </a:gridCol>
                <a:gridCol w="1871662">
                  <a:extLst>
                    <a:ext uri="{9D8B030D-6E8A-4147-A177-3AD203B41FA5}">
                      <a16:colId xmlns:a16="http://schemas.microsoft.com/office/drawing/2014/main" val="204030809"/>
                    </a:ext>
                  </a:extLst>
                </a:gridCol>
              </a:tblGrid>
              <a:tr h="355562"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работы (ФИО ученика)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3598202"/>
                  </a:ext>
                </a:extLst>
              </a:tr>
              <a:tr h="48096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Гулякина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А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Бельская С.В.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4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181610"/>
                  </a:ext>
                </a:extLst>
              </a:tr>
              <a:tr h="1107693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</a:p>
                    <a:p>
                      <a:r>
                        <a:rPr lang="ru-RU" sz="1600" dirty="0" smtClean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solidFill>
                            <a:schemeClr val="bg1"/>
                          </a:solidFill>
                        </a:rPr>
                        <a:t>Капенкин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Н, </a:t>
                      </a:r>
                      <a:r>
                        <a:rPr lang="ru-RU" sz="1600" baseline="0" dirty="0" err="1" smtClean="0">
                          <a:solidFill>
                            <a:schemeClr val="bg1"/>
                          </a:solidFill>
                        </a:rPr>
                        <a:t>Болатов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А., </a:t>
                      </a:r>
                      <a:r>
                        <a:rPr lang="ru-RU" sz="1600" baseline="0" dirty="0" err="1" smtClean="0">
                          <a:solidFill>
                            <a:schemeClr val="bg1"/>
                          </a:solidFill>
                        </a:rPr>
                        <a:t>Игунин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Г.</a:t>
                      </a:r>
                    </a:p>
                    <a:p>
                      <a:r>
                        <a:rPr lang="ru-RU" sz="1600" baseline="0" dirty="0" err="1" smtClean="0">
                          <a:solidFill>
                            <a:schemeClr val="bg1"/>
                          </a:solidFill>
                        </a:rPr>
                        <a:t>Кубединов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И.</a:t>
                      </a:r>
                    </a:p>
                    <a:p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Никитин М., </a:t>
                      </a:r>
                      <a:r>
                        <a:rPr lang="ru-RU" sz="1600" baseline="0" dirty="0" err="1" smtClean="0">
                          <a:solidFill>
                            <a:schemeClr val="bg1"/>
                          </a:solidFill>
                        </a:rPr>
                        <a:t>Халиков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</a:rPr>
                        <a:t> Р, Пестряков А</a:t>
                      </a:r>
                    </a:p>
                    <a:p>
                      <a:endParaRPr lang="ru-RU" sz="1600" baseline="0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Бусел Е.О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1pPr>
                      <a:lvl2pPr marL="742950" indent="-28575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6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2pPr>
                      <a:lvl3pPr marL="11430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4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3pPr>
                      <a:lvl4pPr marL="16002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4pPr>
                      <a:lvl5pPr marL="2057400" indent="-228600">
                        <a:spcBef>
                          <a:spcPts val="1000"/>
                        </a:spcBef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ts val="1000"/>
                        </a:spcBef>
                        <a:spcAft>
                          <a:spcPct val="0"/>
                        </a:spcAft>
                        <a:buClr>
                          <a:srgbClr val="8AD0D6"/>
                        </a:buClr>
                        <a:buSzPct val="80000"/>
                        <a:buFont typeface="Wingdings 3" panose="05040102010807070707" pitchFamily="18" charset="2"/>
                        <a:defRPr sz="120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место</a:t>
                      </a:r>
                    </a:p>
                  </a:txBody>
                  <a:tcPr marL="37862" marR="37862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614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384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0" y="115888"/>
            <a:ext cx="91440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ВСЕРОССИЙСКАЯ ОЛИМПИАДА ШКОЛЬНИКОВ</a:t>
            </a:r>
            <a:endParaRPr lang="ru-RU" altLang="ru-RU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Муниципальный этап ВСОШ </a:t>
            </a:r>
            <a:r>
              <a:rPr lang="ru-RU" alt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24-25гг</a:t>
            </a: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728772"/>
              </p:ext>
            </p:extLst>
          </p:nvPr>
        </p:nvGraphicFramePr>
        <p:xfrm>
          <a:off x="179387" y="1052736"/>
          <a:ext cx="8785225" cy="3595638"/>
        </p:xfrm>
        <a:graphic>
          <a:graphicData uri="http://schemas.openxmlformats.org/drawingml/2006/table">
            <a:tbl>
              <a:tblPr/>
              <a:tblGrid>
                <a:gridCol w="2016348">
                  <a:extLst>
                    <a:ext uri="{9D8B030D-6E8A-4147-A177-3AD203B41FA5}">
                      <a16:colId xmlns:a16="http://schemas.microsoft.com/office/drawing/2014/main" val="349158447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871796861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4219333000"/>
                    </a:ext>
                  </a:extLst>
                </a:gridCol>
                <a:gridCol w="1450350">
                  <a:extLst>
                    <a:ext uri="{9D8B030D-6E8A-4147-A177-3AD203B41FA5}">
                      <a16:colId xmlns:a16="http://schemas.microsoft.com/office/drawing/2014/main" val="3109931924"/>
                    </a:ext>
                  </a:extLst>
                </a:gridCol>
                <a:gridCol w="2222183">
                  <a:extLst>
                    <a:ext uri="{9D8B030D-6E8A-4147-A177-3AD203B41FA5}">
                      <a16:colId xmlns:a16="http://schemas.microsoft.com/office/drawing/2014/main" val="1497679957"/>
                    </a:ext>
                  </a:extLst>
                </a:gridCol>
              </a:tblGrid>
              <a:tr h="4771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уч-ся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5948586"/>
                  </a:ext>
                </a:extLst>
              </a:tr>
              <a:tr h="6400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Стряпин Н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Бусел Е.О.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166558"/>
                  </a:ext>
                </a:extLst>
              </a:tr>
              <a:tr h="4669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Акмулаев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Шраменко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Т.Н.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216857"/>
                  </a:ext>
                </a:extLst>
              </a:tr>
              <a:tr h="6494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Акмулаев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Кемельман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</a:p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Шраменко</a:t>
                      </a:r>
                      <a:r>
                        <a:rPr kumimoji="0" lang="ru-RU" altLang="ru-RU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Т.Н.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136440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Ротанова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Евдокимова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О.Ю.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787136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Сурначев 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Сидоренко Л.И.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421596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904792"/>
              </p:ext>
            </p:extLst>
          </p:nvPr>
        </p:nvGraphicFramePr>
        <p:xfrm>
          <a:off x="240145" y="4725145"/>
          <a:ext cx="8724467" cy="1920240"/>
        </p:xfrm>
        <a:graphic>
          <a:graphicData uri="http://schemas.openxmlformats.org/drawingml/2006/table">
            <a:tbl>
              <a:tblPr/>
              <a:tblGrid>
                <a:gridCol w="1883583">
                  <a:extLst>
                    <a:ext uri="{9D8B030D-6E8A-4147-A177-3AD203B41FA5}">
                      <a16:colId xmlns:a16="http://schemas.microsoft.com/office/drawing/2014/main" val="2105916622"/>
                    </a:ext>
                  </a:extLst>
                </a:gridCol>
                <a:gridCol w="887327">
                  <a:extLst>
                    <a:ext uri="{9D8B030D-6E8A-4147-A177-3AD203B41FA5}">
                      <a16:colId xmlns:a16="http://schemas.microsoft.com/office/drawing/2014/main" val="2488919968"/>
                    </a:ext>
                  </a:extLst>
                </a:gridCol>
                <a:gridCol w="2299854">
                  <a:extLst>
                    <a:ext uri="{9D8B030D-6E8A-4147-A177-3AD203B41FA5}">
                      <a16:colId xmlns:a16="http://schemas.microsoft.com/office/drawing/2014/main" val="1956400152"/>
                    </a:ext>
                  </a:extLst>
                </a:gridCol>
                <a:gridCol w="1431636">
                  <a:extLst>
                    <a:ext uri="{9D8B030D-6E8A-4147-A177-3AD203B41FA5}">
                      <a16:colId xmlns:a16="http://schemas.microsoft.com/office/drawing/2014/main" val="3201474071"/>
                    </a:ext>
                  </a:extLst>
                </a:gridCol>
                <a:gridCol w="2222067">
                  <a:extLst>
                    <a:ext uri="{9D8B030D-6E8A-4147-A177-3AD203B41FA5}">
                      <a16:colId xmlns:a16="http://schemas.microsoft.com/office/drawing/2014/main" val="3639053069"/>
                    </a:ext>
                  </a:extLst>
                </a:gridCol>
              </a:tblGrid>
              <a:tr h="576063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Дронь</a:t>
                      </a:r>
                      <a:r>
                        <a:rPr lang="ru-RU" dirty="0" smtClean="0"/>
                        <a:t> Л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Сидоренко Л.И.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6043858"/>
                  </a:ext>
                </a:extLst>
              </a:tr>
              <a:tr h="472933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Акмулаев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Очкан</a:t>
                      </a: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</a:p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призер</a:t>
                      </a:r>
                    </a:p>
                    <a:p>
                      <a:pPr algn="ctr"/>
                      <a:r>
                        <a:rPr lang="ru-RU" dirty="0" smtClean="0"/>
                        <a:t>призер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Бельская С.В.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0654449"/>
                  </a:ext>
                </a:extLst>
              </a:tr>
              <a:tr h="5726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Игнатьева 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Сидоренко Л.И.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147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621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5229"/>
              </p:ext>
            </p:extLst>
          </p:nvPr>
        </p:nvGraphicFramePr>
        <p:xfrm>
          <a:off x="179512" y="836712"/>
          <a:ext cx="8785225" cy="4358513"/>
        </p:xfrm>
        <a:graphic>
          <a:graphicData uri="http://schemas.openxmlformats.org/drawingml/2006/table">
            <a:tbl>
              <a:tblPr/>
              <a:tblGrid>
                <a:gridCol w="2016348">
                  <a:extLst>
                    <a:ext uri="{9D8B030D-6E8A-4147-A177-3AD203B41FA5}">
                      <a16:colId xmlns:a16="http://schemas.microsoft.com/office/drawing/2014/main" val="171481578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034237980"/>
                    </a:ext>
                  </a:extLst>
                </a:gridCol>
                <a:gridCol w="2304256">
                  <a:extLst>
                    <a:ext uri="{9D8B030D-6E8A-4147-A177-3AD203B41FA5}">
                      <a16:colId xmlns:a16="http://schemas.microsoft.com/office/drawing/2014/main" val="448227366"/>
                    </a:ext>
                  </a:extLst>
                </a:gridCol>
                <a:gridCol w="1450350">
                  <a:extLst>
                    <a:ext uri="{9D8B030D-6E8A-4147-A177-3AD203B41FA5}">
                      <a16:colId xmlns:a16="http://schemas.microsoft.com/office/drawing/2014/main" val="3472949701"/>
                    </a:ext>
                  </a:extLst>
                </a:gridCol>
                <a:gridCol w="2222183">
                  <a:extLst>
                    <a:ext uri="{9D8B030D-6E8A-4147-A177-3AD203B41FA5}">
                      <a16:colId xmlns:a16="http://schemas.microsoft.com/office/drawing/2014/main" val="349594555"/>
                    </a:ext>
                  </a:extLst>
                </a:gridCol>
              </a:tblGrid>
              <a:tr h="57606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 уч-ся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6703701"/>
                  </a:ext>
                </a:extLst>
              </a:tr>
              <a:tr h="64003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Воложанинов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kumimoji="0" lang="ru-RU" alt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Бельская С.В.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4423084"/>
                  </a:ext>
                </a:extLst>
              </a:tr>
              <a:tr h="75431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Капенкин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kumimoji="0" lang="ru-RU" altLang="ru-RU" sz="20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Бельская С.В.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5949968"/>
                  </a:ext>
                </a:extLst>
              </a:tr>
              <a:tr h="86409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Депутатов Н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Бельская С.В.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8375186"/>
                  </a:ext>
                </a:extLst>
              </a:tr>
              <a:tr h="60968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Осман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Капенкин</a:t>
                      </a: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Николаенко И. 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информатика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Дерябина О.Н.</a:t>
                      </a:r>
                    </a:p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Янмин</a:t>
                      </a: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К.И.</a:t>
                      </a:r>
                    </a:p>
                    <a:p>
                      <a:pPr algn="ctr"/>
                      <a:r>
                        <a:rPr lang="ru-RU" sz="2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Янмин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К.И.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226" marR="6522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8160696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15616" y="5733256"/>
            <a:ext cx="61485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Толмачев С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Акмулаев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 -  10 класс прошли 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торой тур, 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олимпиаде «Будущие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иследовтели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будущее науки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5081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pic>
        <p:nvPicPr>
          <p:cNvPr id="12291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27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67" y="369536"/>
            <a:ext cx="9073008" cy="64807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Олимпиада «КВАНТУМЫ» МУНИЦИПАЛНЫЙ ЭТАП</a:t>
            </a:r>
            <a:endParaRPr lang="ru-RU" sz="3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0348540"/>
              </p:ext>
            </p:extLst>
          </p:nvPr>
        </p:nvGraphicFramePr>
        <p:xfrm>
          <a:off x="35496" y="1397000"/>
          <a:ext cx="9000999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:a16="http://schemas.microsoft.com/office/drawing/2014/main" val="101041233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926491649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30610413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3334437474"/>
                    </a:ext>
                  </a:extLst>
                </a:gridCol>
                <a:gridCol w="956677">
                  <a:extLst>
                    <a:ext uri="{9D8B030D-6E8A-4147-A177-3AD203B41FA5}">
                      <a16:colId xmlns:a16="http://schemas.microsoft.com/office/drawing/2014/main" val="1648890191"/>
                    </a:ext>
                  </a:extLst>
                </a:gridCol>
                <a:gridCol w="1285857">
                  <a:extLst>
                    <a:ext uri="{9D8B030D-6E8A-4147-A177-3AD203B41FA5}">
                      <a16:colId xmlns:a16="http://schemas.microsoft.com/office/drawing/2014/main" val="557922604"/>
                    </a:ext>
                  </a:extLst>
                </a:gridCol>
                <a:gridCol w="1285857">
                  <a:extLst>
                    <a:ext uri="{9D8B030D-6E8A-4147-A177-3AD203B41FA5}">
                      <a16:colId xmlns:a16="http://schemas.microsoft.com/office/drawing/2014/main" val="34347167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ФИО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ученика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ФИО</a:t>
                      </a:r>
                    </a:p>
                    <a:p>
                      <a:pPr algn="ctr"/>
                      <a:r>
                        <a:rPr lang="ru-RU" dirty="0" smtClean="0"/>
                        <a:t>руководи</a:t>
                      </a:r>
                    </a:p>
                    <a:p>
                      <a:pPr algn="ctr"/>
                      <a:r>
                        <a:rPr lang="ru-RU" dirty="0" smtClean="0"/>
                        <a:t>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дата </a:t>
                      </a:r>
                    </a:p>
                    <a:p>
                      <a:pPr algn="ctr"/>
                      <a:r>
                        <a:rPr lang="ru-RU" dirty="0" smtClean="0"/>
                        <a:t>рождения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Баллы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Статус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44177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highlight>
                            <a:srgbClr val="FFFF00"/>
                          </a:highlight>
                        </a:rPr>
                        <a:t>Кемельман</a:t>
                      </a: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 </a:t>
                      </a:r>
                      <a:r>
                        <a:rPr lang="ru-RU" sz="1600" dirty="0" smtClean="0">
                          <a:effectLst/>
                          <a:highlight>
                            <a:srgbClr val="FFFF00"/>
                          </a:highlight>
                        </a:rPr>
                        <a:t>В.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Шраменко</a:t>
                      </a: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Т.Н.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17.12.2008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физика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18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п</a:t>
                      </a:r>
                      <a:r>
                        <a:rPr lang="ru-RU" sz="1600" dirty="0" smtClean="0">
                          <a:effectLst/>
                          <a:highlight>
                            <a:srgbClr val="FFFF00"/>
                          </a:highlight>
                        </a:rPr>
                        <a:t>ризёр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extLst>
                  <a:ext uri="{0D108BD9-81ED-4DB2-BD59-A6C34878D82A}">
                    <a16:rowId xmlns:a16="http://schemas.microsoft.com/office/drawing/2014/main" val="33504069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highlight>
                            <a:srgbClr val="FFFF00"/>
                          </a:highlight>
                        </a:rPr>
                        <a:t>Гукасян Е.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Шраменко</a:t>
                      </a: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Т.Н.</a:t>
                      </a: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highlight>
                            <a:srgbClr val="FFFF00"/>
                          </a:highlight>
                        </a:rPr>
                        <a:t>09.09.2008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физика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10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19 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highlight>
                            <a:srgbClr val="FFFF00"/>
                          </a:highlight>
                        </a:rPr>
                        <a:t>победитель</a:t>
                      </a:r>
                    </a:p>
                  </a:txBody>
                  <a:tcPr marL="20518" marR="20518" marT="0" marB="0" anchor="b"/>
                </a:tc>
                <a:extLst>
                  <a:ext uri="{0D108BD9-81ED-4DB2-BD59-A6C34878D82A}">
                    <a16:rowId xmlns:a16="http://schemas.microsoft.com/office/drawing/2014/main" val="4162387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 smtClean="0">
                          <a:effectLst/>
                          <a:highlight>
                            <a:srgbClr val="FFFF00"/>
                          </a:highlight>
                        </a:rPr>
                        <a:t>Бекиров</a:t>
                      </a:r>
                      <a:r>
                        <a:rPr lang="ru-RU" sz="1600" dirty="0" smtClean="0">
                          <a:effectLst/>
                          <a:highlight>
                            <a:srgbClr val="FFFF00"/>
                          </a:highlight>
                        </a:rPr>
                        <a:t> Б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Бусел</a:t>
                      </a:r>
                      <a:r>
                        <a:rPr lang="ru-RU" sz="16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Е.О.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физика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11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25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highlight>
                            <a:srgbClr val="FFFF00"/>
                          </a:highlight>
                        </a:rPr>
                        <a:t>победитель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0518" marR="20518" marT="0" marB="0" anchor="b"/>
                </a:tc>
                <a:extLst>
                  <a:ext uri="{0D108BD9-81ED-4DB2-BD59-A6C34878D82A}">
                    <a16:rowId xmlns:a16="http://schemas.microsoft.com/office/drawing/2014/main" val="3542765943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35563"/>
            <a:ext cx="4296582" cy="3222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2658" y="4035950"/>
            <a:ext cx="3203098" cy="24023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91392" y="4005392"/>
            <a:ext cx="3260123" cy="244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29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74012" y="287207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79512" y="5126324"/>
            <a:ext cx="5248672" cy="1752600"/>
          </a:xfrm>
        </p:spPr>
        <p:txBody>
          <a:bodyPr>
            <a:normAutofit fontScale="850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2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Декада точных наук</a:t>
            </a:r>
            <a:r>
              <a:rPr lang="ru-RU" sz="4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</a:t>
            </a:r>
            <a:br>
              <a:rPr lang="ru-RU" sz="4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25.11.24 </a:t>
            </a:r>
            <a:r>
              <a:rPr lang="ru-RU" sz="4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 </a:t>
            </a:r>
            <a:r>
              <a:rPr lang="ru-RU" sz="4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02.12.24</a:t>
            </a:r>
            <a:endParaRPr lang="ru-RU" sz="4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412776"/>
            <a:ext cx="727280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Итоги декады </a:t>
            </a:r>
          </a:p>
          <a:p>
            <a:pPr algn="ctr"/>
            <a:r>
              <a:rPr lang="ru-RU" sz="6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точных наук</a:t>
            </a:r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</a:t>
            </a:r>
            <a:b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2024г</a:t>
            </a:r>
            <a:r>
              <a:rPr lang="ru-RU" sz="6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8495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Декада точных наук</a:t>
            </a:r>
            <a:r>
              <a:rPr lang="ru-RU" b="1" dirty="0"/>
              <a:t>   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 21.11.22 </a:t>
            </a:r>
            <a:r>
              <a:rPr lang="ru-RU" b="1" dirty="0"/>
              <a:t>по </a:t>
            </a:r>
            <a:r>
              <a:rPr lang="ru-RU" b="1" dirty="0" smtClean="0"/>
              <a:t>28.11.22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0393330"/>
              </p:ext>
            </p:extLst>
          </p:nvPr>
        </p:nvGraphicFramePr>
        <p:xfrm>
          <a:off x="251520" y="260648"/>
          <a:ext cx="8640959" cy="65110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686">
                  <a:extLst>
                    <a:ext uri="{9D8B030D-6E8A-4147-A177-3AD203B41FA5}">
                      <a16:colId xmlns:a16="http://schemas.microsoft.com/office/drawing/2014/main" val="4069251276"/>
                    </a:ext>
                  </a:extLst>
                </a:gridCol>
                <a:gridCol w="863541">
                  <a:extLst>
                    <a:ext uri="{9D8B030D-6E8A-4147-A177-3AD203B41FA5}">
                      <a16:colId xmlns:a16="http://schemas.microsoft.com/office/drawing/2014/main" val="1606647052"/>
                    </a:ext>
                  </a:extLst>
                </a:gridCol>
                <a:gridCol w="2983900">
                  <a:extLst>
                    <a:ext uri="{9D8B030D-6E8A-4147-A177-3AD203B41FA5}">
                      <a16:colId xmlns:a16="http://schemas.microsoft.com/office/drawing/2014/main" val="1286901164"/>
                    </a:ext>
                  </a:extLst>
                </a:gridCol>
                <a:gridCol w="631455">
                  <a:extLst>
                    <a:ext uri="{9D8B030D-6E8A-4147-A177-3AD203B41FA5}">
                      <a16:colId xmlns:a16="http://schemas.microsoft.com/office/drawing/2014/main" val="1124556167"/>
                    </a:ext>
                  </a:extLst>
                </a:gridCol>
                <a:gridCol w="1098952">
                  <a:extLst>
                    <a:ext uri="{9D8B030D-6E8A-4147-A177-3AD203B41FA5}">
                      <a16:colId xmlns:a16="http://schemas.microsoft.com/office/drawing/2014/main" val="3737888523"/>
                    </a:ext>
                  </a:extLst>
                </a:gridCol>
                <a:gridCol w="858003">
                  <a:extLst>
                    <a:ext uri="{9D8B030D-6E8A-4147-A177-3AD203B41FA5}">
                      <a16:colId xmlns:a16="http://schemas.microsoft.com/office/drawing/2014/main" val="4255994302"/>
                    </a:ext>
                  </a:extLst>
                </a:gridCol>
                <a:gridCol w="1576422">
                  <a:extLst>
                    <a:ext uri="{9D8B030D-6E8A-4147-A177-3AD203B41FA5}">
                      <a16:colId xmlns:a16="http://schemas.microsoft.com/office/drawing/2014/main" val="4089783048"/>
                    </a:ext>
                  </a:extLst>
                </a:gridCol>
              </a:tblGrid>
              <a:tr h="40401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№ п/п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дата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тема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класс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каб.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№ урока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учитель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3031485316"/>
                  </a:ext>
                </a:extLst>
              </a:tr>
              <a:tr h="5811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 началу декады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Выпуск тематических газет, плакатов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все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коридор 2 и 3 этажей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все учителя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2909830968"/>
                  </a:ext>
                </a:extLst>
              </a:tr>
              <a:tr h="8717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25.11.24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Объявление по селекторной связи о начале открытия недели «точных наук» и предстоящих мероприятиях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Селектор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О.Н. Дерябина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668564928"/>
                  </a:ext>
                </a:extLst>
              </a:tr>
              <a:tr h="3753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26.11.24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Ира </a:t>
                      </a:r>
                      <a:r>
                        <a:rPr lang="ru-RU" sz="1200" dirty="0" smtClean="0">
                          <a:effectLst/>
                        </a:rPr>
                        <a:t>«Звездный</a:t>
                      </a:r>
                      <a:r>
                        <a:rPr lang="ru-RU" sz="1200" baseline="0" dirty="0" smtClean="0">
                          <a:effectLst/>
                        </a:rPr>
                        <a:t> час</a:t>
                      </a:r>
                      <a:r>
                        <a:rPr lang="ru-RU" sz="1200" dirty="0" smtClean="0">
                          <a:effectLst/>
                        </a:rPr>
                        <a:t>»</a:t>
                      </a: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8-А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314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Л. И. Сидоренко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3817099025"/>
                  </a:ext>
                </a:extLst>
              </a:tr>
              <a:tr h="2596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26.11.24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Математическая викторина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8-Б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Л. Э. Якубова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3891345642"/>
                  </a:ext>
                </a:extLst>
              </a:tr>
              <a:tr h="4136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27.11.24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Игра «Турнир эрудитов»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11-В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И. Е. Хелали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1581270830"/>
                  </a:ext>
                </a:extLst>
              </a:tr>
              <a:tr h="6859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27.11.24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Игра головоломка «Повысь свой </a:t>
                      </a:r>
                      <a:r>
                        <a:rPr lang="en-US" sz="1200" dirty="0">
                          <a:effectLst/>
                        </a:rPr>
                        <a:t>IQ</a:t>
                      </a:r>
                      <a:r>
                        <a:rPr lang="ru-RU" sz="1200" dirty="0">
                          <a:effectLst/>
                        </a:rPr>
                        <a:t>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5-М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6-К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Л. Э. Якубова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2974550299"/>
                  </a:ext>
                </a:extLst>
              </a:tr>
              <a:tr h="506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С 26.11 по 29.11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Олимпиада «Безопасный интернет»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7-10 кл.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312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расписанию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О. Н. Дерябина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1576694209"/>
                  </a:ext>
                </a:extLst>
              </a:tr>
              <a:tr h="5061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27.11.24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Информационный квест «Информатика в лицах» (Выставка в фойе з этажа)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7-А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312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О. Н. Дерябина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3486501156"/>
                  </a:ext>
                </a:extLst>
              </a:tr>
              <a:tr h="6859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27.11.24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Брей – ринг «В мире физики»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7-К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7-М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Т.Н. </a:t>
                      </a:r>
                      <a:r>
                        <a:rPr lang="ru-RU" sz="1200" dirty="0" err="1">
                          <a:effectLst/>
                        </a:rPr>
                        <a:t>Шраменко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4162766923"/>
                  </a:ext>
                </a:extLst>
              </a:tr>
              <a:tr h="9229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28.11.24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Математическая викторина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11-Б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10 А,Б,В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1200"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>
                          <a:effectLst/>
                        </a:rPr>
                        <a:t>по расписанию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С. В. Бельская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951260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822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8" y="1417170"/>
            <a:ext cx="1603950" cy="24637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114" y="1404115"/>
            <a:ext cx="1621063" cy="248621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833" y="1394708"/>
            <a:ext cx="1625601" cy="24770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726" y="1387244"/>
            <a:ext cx="1656184" cy="24922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338" y="4127757"/>
            <a:ext cx="1731606" cy="25974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582" y="4127757"/>
            <a:ext cx="1701851" cy="260002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071" y="4127758"/>
            <a:ext cx="1656184" cy="25974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692573"/>
            <a:ext cx="1290449" cy="19337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208" y="4509120"/>
            <a:ext cx="1487441" cy="1782071"/>
          </a:xfrm>
          <a:prstGeom prst="rect">
            <a:avLst/>
          </a:prstGeom>
        </p:spPr>
      </p:pic>
      <p:pic>
        <p:nvPicPr>
          <p:cNvPr id="1026" name="Picture 2" descr="DSC0984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87" y="4123942"/>
            <a:ext cx="1584189" cy="260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59633" y="404663"/>
            <a:ext cx="70567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/>
              <a:t>Кафедра точных наук</a:t>
            </a:r>
          </a:p>
        </p:txBody>
      </p:sp>
    </p:spTree>
    <p:extLst>
      <p:ext uri="{BB962C8B-B14F-4D97-AF65-F5344CB8AC3E}">
        <p14:creationId xmlns:p14="http://schemas.microsoft.com/office/powerpoint/2010/main" val="111682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529467"/>
              </p:ext>
            </p:extLst>
          </p:nvPr>
        </p:nvGraphicFramePr>
        <p:xfrm>
          <a:off x="251520" y="764704"/>
          <a:ext cx="8784976" cy="425528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9164">
                  <a:extLst>
                    <a:ext uri="{9D8B030D-6E8A-4147-A177-3AD203B41FA5}">
                      <a16:colId xmlns:a16="http://schemas.microsoft.com/office/drawing/2014/main" val="3661953262"/>
                    </a:ext>
                  </a:extLst>
                </a:gridCol>
                <a:gridCol w="1058772">
                  <a:extLst>
                    <a:ext uri="{9D8B030D-6E8A-4147-A177-3AD203B41FA5}">
                      <a16:colId xmlns:a16="http://schemas.microsoft.com/office/drawing/2014/main" val="1009629683"/>
                    </a:ext>
                  </a:extLst>
                </a:gridCol>
                <a:gridCol w="2852794">
                  <a:extLst>
                    <a:ext uri="{9D8B030D-6E8A-4147-A177-3AD203B41FA5}">
                      <a16:colId xmlns:a16="http://schemas.microsoft.com/office/drawing/2014/main" val="412946783"/>
                    </a:ext>
                  </a:extLst>
                </a:gridCol>
                <a:gridCol w="641979">
                  <a:extLst>
                    <a:ext uri="{9D8B030D-6E8A-4147-A177-3AD203B41FA5}">
                      <a16:colId xmlns:a16="http://schemas.microsoft.com/office/drawing/2014/main" val="305643678"/>
                    </a:ext>
                  </a:extLst>
                </a:gridCol>
                <a:gridCol w="1117268">
                  <a:extLst>
                    <a:ext uri="{9D8B030D-6E8A-4147-A177-3AD203B41FA5}">
                      <a16:colId xmlns:a16="http://schemas.microsoft.com/office/drawing/2014/main" val="2494494613"/>
                    </a:ext>
                  </a:extLst>
                </a:gridCol>
                <a:gridCol w="872303">
                  <a:extLst>
                    <a:ext uri="{9D8B030D-6E8A-4147-A177-3AD203B41FA5}">
                      <a16:colId xmlns:a16="http://schemas.microsoft.com/office/drawing/2014/main" val="1515746784"/>
                    </a:ext>
                  </a:extLst>
                </a:gridCol>
                <a:gridCol w="1602696">
                  <a:extLst>
                    <a:ext uri="{9D8B030D-6E8A-4147-A177-3AD203B41FA5}">
                      <a16:colId xmlns:a16="http://schemas.microsoft.com/office/drawing/2014/main" val="3833060927"/>
                    </a:ext>
                  </a:extLst>
                </a:gridCol>
              </a:tblGrid>
              <a:tr h="7903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11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29.11.24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Математический</a:t>
                      </a:r>
                      <a:r>
                        <a:rPr lang="ru-RU" sz="18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aseline="0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квиз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6-М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314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</a:rPr>
                        <a:t>Л. И. Сидоренко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4187347397"/>
                  </a:ext>
                </a:extLst>
              </a:tr>
              <a:tr h="9955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rgbClr val="0070C0"/>
                          </a:solidFill>
                          <a:effectLst/>
                        </a:rPr>
                        <a:t>12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29.11.24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rgbClr val="0070C0"/>
                          </a:solidFill>
                          <a:effectLst/>
                        </a:rPr>
                        <a:t>Квиз</a:t>
                      </a: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 по информатике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9-А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212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5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Р. С. Бариев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0070C0"/>
                          </a:solidFill>
                          <a:effectLst/>
                        </a:rPr>
                        <a:t>К. И. </a:t>
                      </a:r>
                      <a:r>
                        <a:rPr lang="ru-RU" sz="1800" dirty="0" err="1">
                          <a:solidFill>
                            <a:srgbClr val="0070C0"/>
                          </a:solidFill>
                          <a:effectLst/>
                        </a:rPr>
                        <a:t>Янмин</a:t>
                      </a:r>
                      <a:endParaRPr lang="ru-RU" sz="18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2195880606"/>
                  </a:ext>
                </a:extLst>
              </a:tr>
              <a:tr h="9955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29.11.24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Игра «Собери </a:t>
                      </a:r>
                      <a:r>
                        <a:rPr lang="ru-RU" sz="1800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пазл</a:t>
                      </a:r>
                      <a:r>
                        <a:rPr lang="ru-RU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»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8-К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8-Б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206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3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Е.О. Бусел</a:t>
                      </a:r>
                      <a:endParaRPr lang="ru-RU" sz="18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4105886886"/>
                  </a:ext>
                </a:extLst>
              </a:tr>
              <a:tr h="10924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effectLst/>
                        </a:rPr>
                        <a:t>14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02.12.24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Заседание кафедры точных наук по итогам декады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206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Перемена после 4го урока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</a:rPr>
                        <a:t>все учителя</a:t>
                      </a:r>
                      <a:endParaRPr lang="ru-RU" sz="1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0265" marR="30265" marT="6305" marB="0"/>
                </a:tc>
                <a:extLst>
                  <a:ext uri="{0D108BD9-81ED-4DB2-BD59-A6C34878D82A}">
                    <a16:rowId xmlns:a16="http://schemas.microsoft.com/office/drawing/2014/main" val="3966002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22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-PC\Desktop\бабуня\1613513550_3-p-foni-dlya-prezentatsii-na-matematicheskuyu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70" y="0"/>
            <a:ext cx="9156700" cy="687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323549"/>
            <a:ext cx="9289031" cy="83671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Открытие декады точных наук началось с</a:t>
            </a:r>
            <a:r>
              <a:rPr lang="en-US" b="1" i="1" dirty="0" smtClean="0">
                <a:solidFill>
                  <a:schemeClr val="bg2">
                    <a:lumMod val="50000"/>
                  </a:schemeClr>
                </a:solidFill>
              </a:rPr>
              <a:t>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8496" y="1195666"/>
            <a:ext cx="8712968" cy="15121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/>
              <a:t>Объявления </a:t>
            </a:r>
            <a:r>
              <a:rPr lang="ru-RU" sz="2800" b="1" dirty="0"/>
              <a:t>по селекторной связи </a:t>
            </a:r>
            <a:r>
              <a:rPr lang="ru-RU" sz="2800" b="1" dirty="0" smtClean="0"/>
              <a:t>- о </a:t>
            </a:r>
            <a:r>
              <a:rPr lang="ru-RU" sz="2800" b="1" dirty="0"/>
              <a:t>начале открытия недели «точных наук» и предстоящих мероприятиях</a:t>
            </a:r>
            <a:endParaRPr lang="ru-RU" sz="28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6" name="Объект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281624"/>
              </p:ext>
            </p:extLst>
          </p:nvPr>
        </p:nvGraphicFramePr>
        <p:xfrm>
          <a:off x="1" y="2636915"/>
          <a:ext cx="9153330" cy="4689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4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97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3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31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290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67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п/п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дата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тема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класс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каб.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 урока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учитель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0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 началу декады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Выпуск тематических газет, </a:t>
                      </a:r>
                      <a:r>
                        <a:rPr lang="ru-RU" sz="1100" dirty="0" smtClean="0">
                          <a:effectLst/>
                        </a:rPr>
                        <a:t>плакатов, фильм –анонс недели на телевизоре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По кори-дорам</a:t>
                      </a: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 учителя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22.11.22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</a:rPr>
                        <a:t>Квест</a:t>
                      </a:r>
                      <a:r>
                        <a:rPr lang="ru-RU" sz="1100" dirty="0" smtClean="0">
                          <a:effectLst/>
                        </a:rPr>
                        <a:t> – экскурсия</a:t>
                      </a:r>
                      <a:r>
                        <a:rPr lang="ru-RU" sz="1100" baseline="0" dirty="0" smtClean="0">
                          <a:effectLst/>
                        </a:rPr>
                        <a:t> в «</a:t>
                      </a:r>
                      <a:r>
                        <a:rPr lang="ru-RU" sz="1100" baseline="0" dirty="0" err="1" smtClean="0">
                          <a:effectLst/>
                        </a:rPr>
                        <a:t>Хайтек</a:t>
                      </a:r>
                      <a:r>
                        <a:rPr lang="ru-RU" sz="1100" baseline="0" dirty="0" smtClean="0">
                          <a:effectLst/>
                        </a:rPr>
                        <a:t>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9-Б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 smtClean="0">
                          <a:effectLst/>
                        </a:rPr>
                        <a:t>301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Бариев Р.С.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22.11.22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«Своя игра» - информатика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 </a:t>
                      </a: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–А, 7-Б, 7-В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312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О.Н. Дерябина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22.11.22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Математический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марафон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7-А,  7-В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314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Л.И.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Сидоренко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84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23.11.22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Игра «Великолепная</a:t>
                      </a:r>
                      <a:r>
                        <a:rPr lang="ru-RU" sz="11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 семерка»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6-М, 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5-М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208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 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И.Н. Жученко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23.11.22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Викторина «Эрудит-2022»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11-В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 </a:t>
                      </a: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412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И.Е. </a:t>
                      </a:r>
                      <a:r>
                        <a:rPr lang="ru-RU" sz="11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Хелали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23.11.22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Звездный</a:t>
                      </a:r>
                      <a:r>
                        <a:rPr lang="ru-RU" sz="1000" baseline="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час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5-К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313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Н.В.Филиппова</a:t>
                      </a:r>
                      <a:endParaRPr lang="ru-RU" sz="10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25.11.22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Математическая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</a:rPr>
                        <a:t> викторина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8-А,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8-Б, 8-В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204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8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С.В. Бельская</a:t>
                      </a:r>
                      <a:endParaRPr lang="ru-RU" sz="8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49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25.11.22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Волшебная перчатка чисел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Младшие классы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1 этаж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На перерывах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А.И.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Поргебицкая</a:t>
                      </a:r>
                      <a:endParaRPr lang="ru-RU" sz="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50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26.11.21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Игра – «Собери </a:t>
                      </a:r>
                      <a:r>
                        <a:rPr lang="ru-RU" sz="1100" dirty="0" err="1" smtClean="0">
                          <a:effectLst/>
                        </a:rPr>
                        <a:t>пазл</a:t>
                      </a:r>
                      <a:r>
                        <a:rPr lang="ru-RU" sz="1100" dirty="0" smtClean="0">
                          <a:effectLst/>
                        </a:rPr>
                        <a:t>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Все</a:t>
                      </a:r>
                      <a:r>
                        <a:rPr lang="en-US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7-е, 8-е, 9-е, 10-Б, 11-Б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206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На уроках по рассписанию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Е.О. Бусел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5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</a:rPr>
                        <a:t>11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28.11.22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Заседание кафедры точных наук по итогам декады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-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206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8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все учителя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271" marR="65271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3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321"/>
            <a:ext cx="2358783" cy="132681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73" y="3296195"/>
            <a:ext cx="2880512" cy="16202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1" y="5060500"/>
            <a:ext cx="3141171" cy="176690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06" y="5386057"/>
            <a:ext cx="2556793" cy="14381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632" y="3096849"/>
            <a:ext cx="2889082" cy="162510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35" y="4916481"/>
            <a:ext cx="1068639" cy="189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71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8503096" cy="1524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На втором и третьем этажах состоялась выставка стенгазет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1214" y="43864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>
                <a:solidFill>
                  <a:schemeClr val="accent1"/>
                </a:solidFill>
              </a:rPr>
              <a:t>Газеты, приготовленные гимназистами, были разнообразны и интересны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50548" y="652599"/>
            <a:ext cx="4221088" cy="31658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93082" y="657420"/>
            <a:ext cx="4218384" cy="31637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87741" y="667278"/>
            <a:ext cx="4221088" cy="3136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2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9308" y="565564"/>
            <a:ext cx="5319648" cy="39897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81615" y="3227555"/>
            <a:ext cx="4149080" cy="31118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46486" y="857250"/>
            <a:ext cx="6858000" cy="5143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41810"/>
            <a:ext cx="4581694" cy="343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169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400" y="4077072"/>
            <a:ext cx="47525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/>
              <a:t>Ира </a:t>
            </a:r>
            <a:r>
              <a:rPr lang="ru-RU" sz="3600" dirty="0" smtClean="0"/>
              <a:t>«Звездный час»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Провела Сидоренко Л.И. </a:t>
            </a:r>
          </a:p>
          <a:p>
            <a:pPr algn="ctr"/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8 А классе</a:t>
            </a:r>
            <a:endParaRPr lang="ru-RU" sz="3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6" y="179309"/>
            <a:ext cx="4885051" cy="36599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140968"/>
            <a:ext cx="2740580" cy="36579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53057"/>
            <a:ext cx="3840066" cy="287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3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077071"/>
            <a:ext cx="4320480" cy="233325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«Математический </a:t>
            </a:r>
            <a:r>
              <a:rPr lang="ru-RU" b="1" dirty="0" err="1" smtClean="0"/>
              <a:t>квиз</a:t>
            </a:r>
            <a:r>
              <a:rPr lang="ru-RU" b="1" dirty="0" smtClean="0"/>
              <a:t>» в 6М</a:t>
            </a:r>
            <a:br>
              <a:rPr lang="ru-RU" b="1" dirty="0" smtClean="0"/>
            </a:br>
            <a:r>
              <a:rPr lang="ru-RU" b="1" dirty="0" smtClean="0"/>
              <a:t>Сидоренко Л.И.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3480928"/>
            <a:ext cx="2520280" cy="3360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4" y="86264"/>
            <a:ext cx="4320480" cy="32403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86264"/>
            <a:ext cx="4320480" cy="323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7323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902967" cy="128382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Мероприятие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dirty="0"/>
              <a:t>Игра «Турнир эрудитов»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провела:</a:t>
            </a:r>
            <a:b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b="1" dirty="0" err="1" smtClean="0">
                <a:solidFill>
                  <a:schemeClr val="bg2">
                    <a:lumMod val="50000"/>
                  </a:schemeClr>
                </a:solidFill>
              </a:rPr>
              <a:t>Хелали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И.Е.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4005064"/>
            <a:ext cx="280831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/>
              <a:t>11 В класс</a:t>
            </a:r>
            <a:endParaRPr lang="ru-RU" sz="66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020" y="3573016"/>
            <a:ext cx="4379979" cy="3284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09" y="-19854"/>
            <a:ext cx="4956043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3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049688" y="476672"/>
            <a:ext cx="4824536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7-М, 7-К «Брей-ринг: в мире физики» Провела: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Шраменко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Т.Н.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55" y="260648"/>
            <a:ext cx="3510390" cy="4680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924944"/>
            <a:ext cx="5076056" cy="380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8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0" y="404664"/>
            <a:ext cx="4572000" cy="242835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Игра головоломка «Повысь свой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</a:rPr>
              <a:t>IQ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»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6-к КЛАССЕ, ПРОВЕЛА Якубова Л.Э.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" y="188640"/>
            <a:ext cx="4680597" cy="63429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14" y="3068960"/>
            <a:ext cx="2769772" cy="3693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00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3162" y="332656"/>
            <a:ext cx="6205181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5 М КЛАССЕ</a:t>
            </a:r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ПРОВЕЛА Якубова Л.Э.</a:t>
            </a:r>
            <a:endParaRPr lang="ru-RU" sz="2400" b="1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83997"/>
            <a:ext cx="4032448" cy="53765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487" y="1183998"/>
            <a:ext cx="4032447" cy="537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22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918920" cy="2101552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800" dirty="0" smtClean="0"/>
              <a:t> </a:t>
            </a:r>
            <a:br>
              <a:rPr lang="ru-RU" altLang="ru-RU" sz="4800" dirty="0" smtClean="0"/>
            </a:br>
            <a:r>
              <a:rPr lang="ru-RU" altLang="ru-RU" sz="4800" b="1" dirty="0" smtClean="0"/>
              <a:t>Состав кафедры: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323529"/>
              </p:ext>
            </p:extLst>
          </p:nvPr>
        </p:nvGraphicFramePr>
        <p:xfrm>
          <a:off x="323528" y="628461"/>
          <a:ext cx="8424862" cy="3867339"/>
        </p:xfrm>
        <a:graphic>
          <a:graphicData uri="http://schemas.openxmlformats.org/drawingml/2006/table">
            <a:tbl>
              <a:tblPr/>
              <a:tblGrid>
                <a:gridCol w="6861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3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69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учителей</a:t>
                      </a: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99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39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Звание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kumimoji="0" lang="uk-UA" altLang="ru-RU" sz="2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Заслуженные</a:t>
                      </a:r>
                      <a:r>
                        <a:rPr kumimoji="0" lang="uk-UA" alt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учитель </a:t>
                      </a:r>
                      <a:r>
                        <a:rPr kumimoji="0" lang="uk-UA" altLang="ru-RU" sz="2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</a:t>
                      </a:r>
                      <a:r>
                        <a:rPr kumimoji="0" lang="uk-UA" altLang="ru-RU" sz="2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uk-UA" altLang="ru-RU" sz="2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Крым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высшая категория</a:t>
                      </a:r>
                      <a:endParaRPr kumimoji="0" lang="ru-RU" alt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5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первая категория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9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Молодые специалисты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00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Эксперты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предметных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комиссий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 </a:t>
                      </a: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проверке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экзаменационных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uk-UA" altLang="ru-RU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</a:t>
                      </a:r>
                      <a:r>
                        <a:rPr kumimoji="0" lang="uk-UA" alt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2222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ЕГЭ и ОГЭ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7021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37" marR="685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536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78" y="4655763"/>
            <a:ext cx="4686672" cy="210155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Математическая викторина </a:t>
            </a:r>
            <a:br>
              <a:rPr lang="ru-RU" b="1" dirty="0" smtClean="0"/>
            </a:br>
            <a:r>
              <a:rPr lang="ru-RU" b="1" dirty="0" smtClean="0"/>
              <a:t>Якубова Л.Э. в 8-Б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98303"/>
            <a:ext cx="3528392" cy="62726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" t="36018" r="-399" b="1"/>
          <a:stretch/>
        </p:blipFill>
        <p:spPr>
          <a:xfrm>
            <a:off x="389386" y="188640"/>
            <a:ext cx="4104456" cy="449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2878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653136"/>
            <a:ext cx="8748464" cy="187220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«Информатика в лицах» 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7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 класс</a:t>
            </a: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</a:rPr>
            </a:b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</a:rPr>
              <a:t>провела Дерябина О.Н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</a:rPr>
              <a:t>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882157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90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6833049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470742"/>
            <a:ext cx="6843978" cy="3240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229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3"/>
          <p:cNvSpPr txBox="1">
            <a:spLocks/>
          </p:cNvSpPr>
          <p:nvPr/>
        </p:nvSpPr>
        <p:spPr>
          <a:xfrm>
            <a:off x="179512" y="5229200"/>
            <a:ext cx="7164288" cy="132343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b="1" dirty="0" smtClean="0">
                <a:solidFill>
                  <a:schemeClr val="bg2">
                    <a:lumMod val="50000"/>
                  </a:schemeClr>
                </a:solidFill>
              </a:rPr>
              <a:t>УВЛЕКАТЕЛЬНО, ПОЗНАВАТЕЛЬНО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18643" y="-13183"/>
            <a:ext cx="5596404" cy="1092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Математическая 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викторина.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ПРОВЕЛА Бельская С.В. 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37" y="1079809"/>
            <a:ext cx="8316416" cy="3742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7637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70" y="116632"/>
            <a:ext cx="7153225" cy="32189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70" y="3529330"/>
            <a:ext cx="7153225" cy="317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823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95133" y="1078735"/>
            <a:ext cx="3672408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/>
              <a:t>«</a:t>
            </a:r>
            <a:r>
              <a:rPr lang="ru-RU" sz="3600" b="1" dirty="0" err="1" smtClean="0"/>
              <a:t>Квиз</a:t>
            </a:r>
            <a:r>
              <a:rPr lang="ru-RU" sz="3600" b="1" dirty="0" smtClean="0"/>
              <a:t> по информатике в </a:t>
            </a:r>
            <a:r>
              <a:rPr lang="ru-RU" sz="36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9А»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Провели преподаватели: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Янмин</a:t>
            </a:r>
            <a:r>
              <a:rPr lang="ru-RU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К.И. и Бариев Р.С.</a:t>
            </a:r>
            <a:endParaRPr lang="ru-RU" sz="3600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88" y="3553050"/>
            <a:ext cx="5148064" cy="2895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09" y="260649"/>
            <a:ext cx="5132823" cy="287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4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57192"/>
            <a:ext cx="8215064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Игра : «Собери </a:t>
            </a:r>
            <a:r>
              <a:rPr lang="ru-RU" b="1" dirty="0" err="1" smtClean="0"/>
              <a:t>пазл</a:t>
            </a:r>
            <a:r>
              <a:rPr lang="ru-RU" b="1" dirty="0" smtClean="0"/>
              <a:t>» была проведена в 8 б И 8 к  классах преподавателем </a:t>
            </a:r>
            <a:br>
              <a:rPr lang="ru-RU" b="1" dirty="0" smtClean="0"/>
            </a:br>
            <a:r>
              <a:rPr lang="ru-RU" b="1" dirty="0" smtClean="0"/>
              <a:t>физики Бусел Е.О.</a:t>
            </a:r>
            <a:r>
              <a:rPr lang="ru-RU" sz="2400" dirty="0"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4401074" cy="330080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196" y="188640"/>
            <a:ext cx="4320479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0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4668011" cy="35010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14438" y="682732"/>
            <a:ext cx="4525394" cy="33940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789040"/>
            <a:ext cx="3888432" cy="291632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38262" y="5085184"/>
            <a:ext cx="3635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А еще наши замечательные математики и физики </a:t>
            </a:r>
            <a:r>
              <a:rPr lang="ru-RU" b="1" dirty="0" smtClean="0"/>
              <a:t>принимали </a:t>
            </a:r>
            <a:r>
              <a:rPr lang="ru-RU" b="1" dirty="0"/>
              <a:t>участие в днях науки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59632" y="11663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/>
              <a:t>ДНИ НАУКИ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716544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16632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/>
              <a:t>Отчет учителя – предметника за </a:t>
            </a:r>
            <a:r>
              <a:rPr lang="ru-RU" b="1" u="sng" dirty="0" smtClean="0"/>
              <a:t>вторую четверть </a:t>
            </a:r>
            <a:r>
              <a:rPr lang="ru-RU" b="1" u="sng" dirty="0"/>
              <a:t>(год).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 err="1"/>
              <a:t>Учител</a:t>
            </a:r>
            <a:r>
              <a:rPr lang="uk-UA" b="1" dirty="0"/>
              <a:t>ь: </a:t>
            </a:r>
            <a:r>
              <a:rPr lang="uk-UA" dirty="0" err="1"/>
              <a:t>Бариев</a:t>
            </a:r>
            <a:r>
              <a:rPr lang="uk-UA" dirty="0"/>
              <a:t> Руслан </a:t>
            </a:r>
            <a:r>
              <a:rPr lang="uk-UA" dirty="0" err="1"/>
              <a:t>Сеярович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 err="1"/>
              <a:t>информатика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423941"/>
              </p:ext>
            </p:extLst>
          </p:nvPr>
        </p:nvGraphicFramePr>
        <p:xfrm>
          <a:off x="179507" y="1556790"/>
          <a:ext cx="8712975" cy="4456341"/>
        </p:xfrm>
        <a:graphic>
          <a:graphicData uri="http://schemas.openxmlformats.org/drawingml/2006/table">
            <a:tbl>
              <a:tblPr/>
              <a:tblGrid>
                <a:gridCol w="1903680">
                  <a:extLst>
                    <a:ext uri="{9D8B030D-6E8A-4147-A177-3AD203B41FA5}">
                      <a16:colId xmlns:a16="http://schemas.microsoft.com/office/drawing/2014/main" val="486107743"/>
                    </a:ext>
                  </a:extLst>
                </a:gridCol>
                <a:gridCol w="795027">
                  <a:extLst>
                    <a:ext uri="{9D8B030D-6E8A-4147-A177-3AD203B41FA5}">
                      <a16:colId xmlns:a16="http://schemas.microsoft.com/office/drawing/2014/main" val="1841621898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1335344513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2560646089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2003740411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2255583993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682730100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2773274522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1213283479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1116019131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726892994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1590419455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4255263102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4030360947"/>
                    </a:ext>
                  </a:extLst>
                </a:gridCol>
                <a:gridCol w="462636">
                  <a:extLst>
                    <a:ext uri="{9D8B030D-6E8A-4147-A177-3AD203B41FA5}">
                      <a16:colId xmlns:a16="http://schemas.microsoft.com/office/drawing/2014/main" val="1799108479"/>
                    </a:ext>
                  </a:extLst>
                </a:gridCol>
              </a:tblGrid>
              <a:tr h="5037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8912464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9651103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-0,27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049408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8147471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0,42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8085603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-0,23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6067020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-0,44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450096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10В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-0,03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0122040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4,79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0,41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590439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626414"/>
                  </a:ext>
                </a:extLst>
              </a:tr>
              <a:tr h="25206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Бариев Р. С.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221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87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786128"/>
              </p:ext>
            </p:extLst>
          </p:nvPr>
        </p:nvGraphicFramePr>
        <p:xfrm>
          <a:off x="107502" y="1268760"/>
          <a:ext cx="8928994" cy="53969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2808">
                  <a:extLst>
                    <a:ext uri="{9D8B030D-6E8A-4147-A177-3AD203B41FA5}">
                      <a16:colId xmlns:a16="http://schemas.microsoft.com/office/drawing/2014/main" val="249066211"/>
                    </a:ext>
                  </a:extLst>
                </a:gridCol>
                <a:gridCol w="1382808">
                  <a:extLst>
                    <a:ext uri="{9D8B030D-6E8A-4147-A177-3AD203B41FA5}">
                      <a16:colId xmlns:a16="http://schemas.microsoft.com/office/drawing/2014/main" val="241978171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2326813763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418623805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942112809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2428009833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1248756707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4080547028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893042418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1728650246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2180855845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1683291128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4200664232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211198349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4039199305"/>
                    </a:ext>
                  </a:extLst>
                </a:gridCol>
              </a:tblGrid>
              <a:tr h="6782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Класс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Всего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«5»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«4»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«3»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«2»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н/а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Осв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Нет отметки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Усп,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Кач,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СОУ, %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>
                          <a:effectLst/>
                        </a:rPr>
                        <a:t>Δ </a:t>
                      </a:r>
                      <a:r>
                        <a:rPr lang="ru-RU" sz="1400" u="none" strike="noStrike">
                          <a:effectLst/>
                        </a:rPr>
                        <a:t>Ср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4206562828"/>
                  </a:ext>
                </a:extLst>
              </a:tr>
              <a:tr h="453677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ИНФОРМАТИКА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extLst>
                  <a:ext uri="{0D108BD9-81ED-4DB2-BD59-A6C34878D82A}">
                    <a16:rowId xmlns:a16="http://schemas.microsoft.com/office/drawing/2014/main" val="3840108344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5М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2402040732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</a:rPr>
                        <a:t>6М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3808456492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7А 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4,56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-0,09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2432882353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7А ОВЗ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-1,65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4186309429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7М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4,88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0,23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4210140846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61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3,87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-0,78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18611551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-0,15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936783296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8М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4,79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3436247702"/>
                  </a:ext>
                </a:extLst>
              </a:tr>
              <a:tr h="302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9А Дер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3011540305"/>
                  </a:ext>
                </a:extLst>
              </a:tr>
              <a:tr h="302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10А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4,79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3675885608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10Б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89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4,69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0,04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135469026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185059716"/>
                  </a:ext>
                </a:extLst>
              </a:tr>
              <a:tr h="302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11Б иЯн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100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2692301647"/>
                  </a:ext>
                </a:extLst>
              </a:tr>
              <a:tr h="3026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11В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0,35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2884573953"/>
                  </a:ext>
                </a:extLst>
              </a:tr>
              <a:tr h="2776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Янмин К. И.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 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–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100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91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>
                          <a:effectLst/>
                        </a:rPr>
                        <a:t>88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u="none" strike="noStrike" dirty="0">
                          <a:effectLst/>
                        </a:rPr>
                        <a:t>4,65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79172770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7502" y="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solidFill>
                  <a:schemeClr val="bg1"/>
                </a:solidFill>
              </a:rPr>
              <a:t>Отчет учителя – предметника за </a:t>
            </a:r>
            <a:r>
              <a:rPr lang="ru-RU" b="1" u="sng" dirty="0" smtClean="0">
                <a:solidFill>
                  <a:schemeClr val="bg1"/>
                </a:solidFill>
              </a:rPr>
              <a:t>вторую четверть.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b="1" dirty="0" err="1">
                <a:solidFill>
                  <a:schemeClr val="bg1"/>
                </a:solidFill>
              </a:rPr>
              <a:t>Учител</a:t>
            </a:r>
            <a:r>
              <a:rPr lang="uk-UA" b="1" dirty="0">
                <a:solidFill>
                  <a:schemeClr val="bg1"/>
                </a:solidFill>
              </a:rPr>
              <a:t>ь: </a:t>
            </a:r>
            <a:r>
              <a:rPr lang="uk-UA" b="1" dirty="0" err="1">
                <a:solidFill>
                  <a:schemeClr val="bg1"/>
                </a:solidFill>
              </a:rPr>
              <a:t>Янмин</a:t>
            </a:r>
            <a:r>
              <a:rPr lang="uk-UA" b="1" dirty="0">
                <a:solidFill>
                  <a:schemeClr val="bg1"/>
                </a:solidFill>
              </a:rPr>
              <a:t> К.И.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uk-UA" b="1" dirty="0">
                <a:solidFill>
                  <a:schemeClr val="bg1"/>
                </a:solidFill>
              </a:rPr>
              <a:t>Предмет: </a:t>
            </a:r>
            <a:r>
              <a:rPr lang="uk-UA" dirty="0" err="1">
                <a:solidFill>
                  <a:schemeClr val="bg1"/>
                </a:solidFill>
              </a:rPr>
              <a:t>информатика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88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3"/>
          <p:cNvSpPr>
            <a:spLocks noChangeArrowheads="1"/>
          </p:cNvSpPr>
          <p:nvPr/>
        </p:nvSpPr>
        <p:spPr bwMode="auto">
          <a:xfrm>
            <a:off x="323850" y="620713"/>
            <a:ext cx="8712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r>
              <a:rPr lang="ru-RU" altLang="ru-RU" sz="2800" b="1">
                <a:solidFill>
                  <a:srgbClr val="FF0000"/>
                </a:solidFill>
                <a:latin typeface="Arial" panose="020B0604020202020204" pitchFamily="34" charset="0"/>
              </a:rPr>
              <a:t>Вопросы  заседания: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8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1. Подробный анализ работы кафедры по итогам первого полугодия.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2. Результаты проведённой недели точных наук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3. Результаты школьного и городского уровней олимпиады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4. Результаты НПК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800">
                <a:latin typeface="Arial" panose="020B0604020202020204" pitchFamily="34" charset="0"/>
              </a:rPr>
              <a:t>5. Участие педагогов и учеников в различных мероприятиях</a:t>
            </a:r>
          </a:p>
        </p:txBody>
      </p:sp>
    </p:spTree>
    <p:extLst>
      <p:ext uri="{BB962C8B-B14F-4D97-AF65-F5344CB8AC3E}">
        <p14:creationId xmlns:p14="http://schemas.microsoft.com/office/powerpoint/2010/main" val="28062227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4012326"/>
              </p:ext>
            </p:extLst>
          </p:nvPr>
        </p:nvGraphicFramePr>
        <p:xfrm>
          <a:off x="107508" y="1916831"/>
          <a:ext cx="8928991" cy="46701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0">
                  <a:extLst>
                    <a:ext uri="{9D8B030D-6E8A-4147-A177-3AD203B41FA5}">
                      <a16:colId xmlns:a16="http://schemas.microsoft.com/office/drawing/2014/main" val="1330963090"/>
                    </a:ext>
                  </a:extLst>
                </a:gridCol>
                <a:gridCol w="705211">
                  <a:extLst>
                    <a:ext uri="{9D8B030D-6E8A-4147-A177-3AD203B41FA5}">
                      <a16:colId xmlns:a16="http://schemas.microsoft.com/office/drawing/2014/main" val="4053015590"/>
                    </a:ext>
                  </a:extLst>
                </a:gridCol>
                <a:gridCol w="811726">
                  <a:extLst>
                    <a:ext uri="{9D8B030D-6E8A-4147-A177-3AD203B41FA5}">
                      <a16:colId xmlns:a16="http://schemas.microsoft.com/office/drawing/2014/main" val="4147372142"/>
                    </a:ext>
                  </a:extLst>
                </a:gridCol>
                <a:gridCol w="540708">
                  <a:extLst>
                    <a:ext uri="{9D8B030D-6E8A-4147-A177-3AD203B41FA5}">
                      <a16:colId xmlns:a16="http://schemas.microsoft.com/office/drawing/2014/main" val="1895477661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1984526328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558770741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2623984405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4130357525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272141107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128264463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626033598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613544504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39267415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2807244891"/>
                    </a:ext>
                  </a:extLst>
                </a:gridCol>
                <a:gridCol w="474106">
                  <a:extLst>
                    <a:ext uri="{9D8B030D-6E8A-4147-A177-3AD203B41FA5}">
                      <a16:colId xmlns:a16="http://schemas.microsoft.com/office/drawing/2014/main" val="333638871"/>
                    </a:ext>
                  </a:extLst>
                </a:gridCol>
              </a:tblGrid>
              <a:tr h="12427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Учитель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</a:rPr>
                        <a:t>Класс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 «5»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</a:rPr>
                        <a:t>на «4»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 «3»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 «2»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н/а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>
                          <a:effectLst/>
                        </a:rPr>
                        <a:t>Осв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Нет отметки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>
                          <a:effectLst/>
                        </a:rPr>
                        <a:t>Усп</a:t>
                      </a:r>
                      <a:r>
                        <a:rPr lang="ru-RU" sz="1400" u="none" strike="noStrike" dirty="0">
                          <a:effectLst/>
                        </a:rPr>
                        <a:t>, %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err="1">
                          <a:effectLst/>
                        </a:rPr>
                        <a:t>Кач</a:t>
                      </a:r>
                      <a:r>
                        <a:rPr lang="ru-RU" sz="1400" u="none" strike="noStrike" dirty="0">
                          <a:effectLst/>
                        </a:rPr>
                        <a:t>, %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СОУ, %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Ср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u="none" strike="noStrike" dirty="0">
                          <a:effectLst/>
                        </a:rPr>
                        <a:t>Δ </a:t>
                      </a:r>
                      <a:r>
                        <a:rPr lang="ru-RU" sz="1400" u="none" strike="noStrike" dirty="0">
                          <a:effectLst/>
                        </a:rPr>
                        <a:t>Ср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3193858289"/>
                  </a:ext>
                </a:extLst>
              </a:tr>
              <a:tr h="62356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>
                          <a:effectLst/>
                        </a:rPr>
                        <a:t>МАТЕМАТИКА</a:t>
                      </a:r>
                      <a:endParaRPr lang="ru-RU" sz="14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extLst>
                  <a:ext uri="{0D108BD9-81ED-4DB2-BD59-A6C34878D82A}">
                    <a16:rowId xmlns:a16="http://schemas.microsoft.com/office/drawing/2014/main" val="354528654"/>
                  </a:ext>
                </a:extLst>
              </a:tr>
              <a:tr h="9331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Евдокимова О. Ю.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5А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30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16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67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59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3,8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-0,16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1112006177"/>
                  </a:ext>
                </a:extLst>
              </a:tr>
              <a:tr h="6235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Евдокимова О. Ю.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5Б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31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77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66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0,04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781643831"/>
                  </a:ext>
                </a:extLst>
              </a:tr>
              <a:tr h="6235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Евдокимова О. Ю.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5К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24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6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100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75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69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4,08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>
                          <a:effectLst/>
                        </a:rPr>
                        <a:t>0,12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3112059229"/>
                  </a:ext>
                </a:extLst>
              </a:tr>
              <a:tr h="6235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Евдокимова О. Ю.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–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100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>
                          <a:effectLst/>
                        </a:rPr>
                        <a:t>73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65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3,96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u="none" strike="noStrike" dirty="0">
                          <a:effectLst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ctr"/>
                </a:tc>
                <a:extLst>
                  <a:ext uri="{0D108BD9-81ED-4DB2-BD59-A6C34878D82A}">
                    <a16:rowId xmlns:a16="http://schemas.microsoft.com/office/drawing/2014/main" val="67877041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3" y="11663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>
                <a:solidFill>
                  <a:schemeClr val="bg1"/>
                </a:solidFill>
              </a:rPr>
              <a:t>предметника за </a:t>
            </a:r>
            <a:r>
              <a:rPr lang="ru-RU" b="1" u="sng" dirty="0" smtClean="0">
                <a:solidFill>
                  <a:schemeClr val="bg1"/>
                </a:solidFill>
              </a:rPr>
              <a:t>вторую четверть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Евдокимова Оксана Юрьевна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031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383271"/>
              </p:ext>
            </p:extLst>
          </p:nvPr>
        </p:nvGraphicFramePr>
        <p:xfrm>
          <a:off x="251520" y="692696"/>
          <a:ext cx="8640958" cy="59919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5782">
                  <a:extLst>
                    <a:ext uri="{9D8B030D-6E8A-4147-A177-3AD203B41FA5}">
                      <a16:colId xmlns:a16="http://schemas.microsoft.com/office/drawing/2014/main" val="713091516"/>
                    </a:ext>
                  </a:extLst>
                </a:gridCol>
                <a:gridCol w="637193">
                  <a:extLst>
                    <a:ext uri="{9D8B030D-6E8A-4147-A177-3AD203B41FA5}">
                      <a16:colId xmlns:a16="http://schemas.microsoft.com/office/drawing/2014/main" val="1410417935"/>
                    </a:ext>
                  </a:extLst>
                </a:gridCol>
                <a:gridCol w="590570">
                  <a:extLst>
                    <a:ext uri="{9D8B030D-6E8A-4147-A177-3AD203B41FA5}">
                      <a16:colId xmlns:a16="http://schemas.microsoft.com/office/drawing/2014/main" val="1199980863"/>
                    </a:ext>
                  </a:extLst>
                </a:gridCol>
                <a:gridCol w="497320">
                  <a:extLst>
                    <a:ext uri="{9D8B030D-6E8A-4147-A177-3AD203B41FA5}">
                      <a16:colId xmlns:a16="http://schemas.microsoft.com/office/drawing/2014/main" val="66199427"/>
                    </a:ext>
                  </a:extLst>
                </a:gridCol>
                <a:gridCol w="512864">
                  <a:extLst>
                    <a:ext uri="{9D8B030D-6E8A-4147-A177-3AD203B41FA5}">
                      <a16:colId xmlns:a16="http://schemas.microsoft.com/office/drawing/2014/main" val="3641024765"/>
                    </a:ext>
                  </a:extLst>
                </a:gridCol>
                <a:gridCol w="497320">
                  <a:extLst>
                    <a:ext uri="{9D8B030D-6E8A-4147-A177-3AD203B41FA5}">
                      <a16:colId xmlns:a16="http://schemas.microsoft.com/office/drawing/2014/main" val="2524379972"/>
                    </a:ext>
                  </a:extLst>
                </a:gridCol>
                <a:gridCol w="512864">
                  <a:extLst>
                    <a:ext uri="{9D8B030D-6E8A-4147-A177-3AD203B41FA5}">
                      <a16:colId xmlns:a16="http://schemas.microsoft.com/office/drawing/2014/main" val="2540064275"/>
                    </a:ext>
                  </a:extLst>
                </a:gridCol>
                <a:gridCol w="543945">
                  <a:extLst>
                    <a:ext uri="{9D8B030D-6E8A-4147-A177-3AD203B41FA5}">
                      <a16:colId xmlns:a16="http://schemas.microsoft.com/office/drawing/2014/main" val="1476363493"/>
                    </a:ext>
                  </a:extLst>
                </a:gridCol>
                <a:gridCol w="497320">
                  <a:extLst>
                    <a:ext uri="{9D8B030D-6E8A-4147-A177-3AD203B41FA5}">
                      <a16:colId xmlns:a16="http://schemas.microsoft.com/office/drawing/2014/main" val="82113313"/>
                    </a:ext>
                  </a:extLst>
                </a:gridCol>
                <a:gridCol w="450697">
                  <a:extLst>
                    <a:ext uri="{9D8B030D-6E8A-4147-A177-3AD203B41FA5}">
                      <a16:colId xmlns:a16="http://schemas.microsoft.com/office/drawing/2014/main" val="3726144637"/>
                    </a:ext>
                  </a:extLst>
                </a:gridCol>
                <a:gridCol w="497320">
                  <a:extLst>
                    <a:ext uri="{9D8B030D-6E8A-4147-A177-3AD203B41FA5}">
                      <a16:colId xmlns:a16="http://schemas.microsoft.com/office/drawing/2014/main" val="763345257"/>
                    </a:ext>
                  </a:extLst>
                </a:gridCol>
                <a:gridCol w="481780">
                  <a:extLst>
                    <a:ext uri="{9D8B030D-6E8A-4147-A177-3AD203B41FA5}">
                      <a16:colId xmlns:a16="http://schemas.microsoft.com/office/drawing/2014/main" val="787471826"/>
                    </a:ext>
                  </a:extLst>
                </a:gridCol>
                <a:gridCol w="745983">
                  <a:extLst>
                    <a:ext uri="{9D8B030D-6E8A-4147-A177-3AD203B41FA5}">
                      <a16:colId xmlns:a16="http://schemas.microsoft.com/office/drawing/2014/main" val="2651038282"/>
                    </a:ext>
                  </a:extLst>
                </a:gridCol>
              </a:tblGrid>
              <a:tr h="3744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Учитель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Класс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Всего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 «5»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 «4»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 «3»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на «2»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Осв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Усп, %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Кач, %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СОУ, %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Ср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700" u="none" strike="noStrike">
                          <a:effectLst/>
                        </a:rPr>
                        <a:t>Δ </a:t>
                      </a:r>
                      <a:r>
                        <a:rPr lang="ru-RU" sz="700" u="none" strike="noStrike">
                          <a:effectLst/>
                        </a:rPr>
                        <a:t>Ср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347863917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АЛГЕБРА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extLst>
                  <a:ext uri="{0D108BD9-81ED-4DB2-BD59-A6C34878D82A}">
                    <a16:rowId xmlns:a16="http://schemas.microsoft.com/office/drawing/2014/main" val="2459178204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 7-А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3,53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198562300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 ОВЗ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900424246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9Б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3,56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645697207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038026886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ГЕОМЕТРИЯ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extLst>
                  <a:ext uri="{0D108BD9-81ED-4DB2-BD59-A6C34878D82A}">
                    <a16:rowId xmlns:a16="http://schemas.microsoft.com/office/drawing/2014/main" val="669515490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 7-А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3,71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0,28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989246557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 ОВЗ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-0,43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3605103643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9Б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770549331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3,43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720635808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ИНФОРМАТИКА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extLst>
                  <a:ext uri="{0D108BD9-81ED-4DB2-BD59-A6C34878D82A}">
                    <a16:rowId xmlns:a16="http://schemas.microsoft.com/office/drawing/2014/main" val="2569840867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4,33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991218610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4,28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288792436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4,29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0,13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83393153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7М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4,65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0,49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085886132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8А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213347839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8Б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3,94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3245936055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8К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3,67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-0,49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3537858027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8М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319053360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9Б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0,34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679287793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9В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-0,04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554133750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10А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3,67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-0,49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702257166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10Б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487455733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86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4,16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2832576447"/>
                  </a:ext>
                </a:extLst>
              </a:tr>
              <a:tr h="374497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ВЕРОЯТНОСТЬ И СТАТИСТИКА</a:t>
                      </a:r>
                      <a:endParaRPr lang="ru-RU" sz="7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extLst>
                  <a:ext uri="{0D108BD9-81ED-4DB2-BD59-A6C34878D82A}">
                    <a16:rowId xmlns:a16="http://schemas.microsoft.com/office/drawing/2014/main" val="2059793361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 7-А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3,82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0,23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602486611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7А ОВЗ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-0,59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3655716508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9Б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27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100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74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65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3,96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0,37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945427210"/>
                  </a:ext>
                </a:extLst>
              </a:tr>
              <a:tr h="1872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>
                          <a:effectLst/>
                        </a:rPr>
                        <a:t>Дерябина О. Н.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 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–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99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46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54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700" u="none" strike="noStrike">
                          <a:effectLst/>
                        </a:rPr>
                        <a:t>3,59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700" u="none" strike="noStrike" dirty="0">
                          <a:effectLst/>
                        </a:rPr>
                        <a:t> 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51" marR="5351" marT="5351" marB="0" anchor="ctr"/>
                </a:tc>
                <a:extLst>
                  <a:ext uri="{0D108BD9-81ED-4DB2-BD59-A6C34878D82A}">
                    <a16:rowId xmlns:a16="http://schemas.microsoft.com/office/drawing/2014/main" val="198649493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0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schemeClr val="bg1"/>
                </a:solidFill>
              </a:rPr>
              <a:t>Отчет учителя – предметника за четверть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uk-UA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Дерябина</a:t>
            </a:r>
            <a:r>
              <a:rPr lang="uk-UA" b="1" dirty="0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Оксана </a:t>
            </a:r>
            <a:r>
              <a:rPr lang="uk-UA" b="1" dirty="0" err="1">
                <a:solidFill>
                  <a:schemeClr val="bg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Николаевна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1639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4624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четверть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ь: Сидоренко Людмила </a:t>
            </a:r>
            <a:r>
              <a:rPr lang="uk-UA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Ивановна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>
                <a:latin typeface="Arial" pitchFamily="34" charset="0"/>
                <a:ea typeface="Times New Roman" pitchFamily="18" charset="0"/>
                <a:cs typeface="Arial" pitchFamily="34" charset="0"/>
              </a:rPr>
              <a:t>математика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292895"/>
              </p:ext>
            </p:extLst>
          </p:nvPr>
        </p:nvGraphicFramePr>
        <p:xfrm>
          <a:off x="179514" y="1268768"/>
          <a:ext cx="8784973" cy="4861038"/>
        </p:xfrm>
        <a:graphic>
          <a:graphicData uri="http://schemas.openxmlformats.org/drawingml/2006/table">
            <a:tbl>
              <a:tblPr/>
              <a:tblGrid>
                <a:gridCol w="1360503">
                  <a:extLst>
                    <a:ext uri="{9D8B030D-6E8A-4147-A177-3AD203B41FA5}">
                      <a16:colId xmlns:a16="http://schemas.microsoft.com/office/drawing/2014/main" val="1225374007"/>
                    </a:ext>
                  </a:extLst>
                </a:gridCol>
                <a:gridCol w="1360503">
                  <a:extLst>
                    <a:ext uri="{9D8B030D-6E8A-4147-A177-3AD203B41FA5}">
                      <a16:colId xmlns:a16="http://schemas.microsoft.com/office/drawing/2014/main" val="2799775948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1488395899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1011671928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3898442660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2392044708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359310591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3624314534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3855351133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3055555089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2331860187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230070598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2800785192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4035211869"/>
                    </a:ext>
                  </a:extLst>
                </a:gridCol>
                <a:gridCol w="466459">
                  <a:extLst>
                    <a:ext uri="{9D8B030D-6E8A-4147-A177-3AD203B41FA5}">
                      <a16:colId xmlns:a16="http://schemas.microsoft.com/office/drawing/2014/main" val="3209479289"/>
                    </a:ext>
                  </a:extLst>
                </a:gridCol>
              </a:tblGrid>
              <a:tr h="4461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987539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2699232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301432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АЛГЕБРА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8696358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0,35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536268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-0,31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447158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617045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3617426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ГЕОМЕТРИЯ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2330376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3543005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-0,18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3563609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0,05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839402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507364"/>
                  </a:ext>
                </a:extLst>
              </a:tr>
              <a:tr h="44615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66178692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0,41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7631481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-0,36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718476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9356798"/>
                  </a:ext>
                </a:extLst>
              </a:tr>
              <a:tr h="2232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Сидоренко Л. И.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2450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9132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46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четверть (год).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Учител</a:t>
            </a: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ь: </a:t>
            </a:r>
            <a:r>
              <a:rPr lang="uk-UA" dirty="0"/>
              <a:t>Бусел </a:t>
            </a:r>
            <a:r>
              <a:rPr lang="uk-UA" dirty="0" err="1"/>
              <a:t>Елена</a:t>
            </a:r>
            <a:r>
              <a:rPr lang="uk-UA" dirty="0"/>
              <a:t> </a:t>
            </a:r>
            <a:r>
              <a:rPr lang="uk-UA" dirty="0" err="1"/>
              <a:t>Олеговна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uk-UA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Предмет: </a:t>
            </a:r>
            <a:r>
              <a:rPr lang="uk-UA" dirty="0" err="1">
                <a:latin typeface="Arial" pitchFamily="34" charset="0"/>
                <a:ea typeface="Times New Roman" pitchFamily="18" charset="0"/>
                <a:cs typeface="Arial" pitchFamily="34" charset="0"/>
              </a:rPr>
              <a:t>физика</a:t>
            </a:r>
            <a:r>
              <a:rPr lang="uk-UA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850868"/>
              </p:ext>
            </p:extLst>
          </p:nvPr>
        </p:nvGraphicFramePr>
        <p:xfrm>
          <a:off x="0" y="1411322"/>
          <a:ext cx="9143998" cy="5042008"/>
        </p:xfrm>
        <a:graphic>
          <a:graphicData uri="http://schemas.openxmlformats.org/drawingml/2006/table">
            <a:tbl>
              <a:tblPr/>
              <a:tblGrid>
                <a:gridCol w="1416106">
                  <a:extLst>
                    <a:ext uri="{9D8B030D-6E8A-4147-A177-3AD203B41FA5}">
                      <a16:colId xmlns:a16="http://schemas.microsoft.com/office/drawing/2014/main" val="78652300"/>
                    </a:ext>
                  </a:extLst>
                </a:gridCol>
                <a:gridCol w="1067662">
                  <a:extLst>
                    <a:ext uri="{9D8B030D-6E8A-4147-A177-3AD203B41FA5}">
                      <a16:colId xmlns:a16="http://schemas.microsoft.com/office/drawing/2014/main" val="431560973"/>
                    </a:ext>
                  </a:extLst>
                </a:gridCol>
                <a:gridCol w="833966">
                  <a:extLst>
                    <a:ext uri="{9D8B030D-6E8A-4147-A177-3AD203B41FA5}">
                      <a16:colId xmlns:a16="http://schemas.microsoft.com/office/drawing/2014/main" val="2375648436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2676187520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1537609223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4245062912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1548698604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3454900342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524832361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4194826073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810198035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932932933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2129897591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2397406663"/>
                    </a:ext>
                  </a:extLst>
                </a:gridCol>
                <a:gridCol w="485522">
                  <a:extLst>
                    <a:ext uri="{9D8B030D-6E8A-4147-A177-3AD203B41FA5}">
                      <a16:colId xmlns:a16="http://schemas.microsoft.com/office/drawing/2014/main" val="1957440239"/>
                    </a:ext>
                  </a:extLst>
                </a:gridCol>
              </a:tblGrid>
              <a:tr h="65642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546552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ФИЗИКА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6287094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7-А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-0,25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692240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7А ОВЗ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-0,9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6490963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-0,15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6775787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657766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-0,23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698469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8К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-0,11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0635398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010867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792378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-0,02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7370794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0889031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0,6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7250851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11В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0,5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8962551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907328"/>
                  </a:ext>
                </a:extLst>
              </a:tr>
              <a:tr h="87375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КУРС «ИЗБРАННЫЕ ВОПРОСЫ ФИЗИКИ»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686057"/>
                  </a:ext>
                </a:extLst>
              </a:tr>
              <a:tr h="2341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Бусел Е.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951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6808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4478" y="116632"/>
            <a:ext cx="7139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 1 четверть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/>
              <a:t>Учител</a:t>
            </a:r>
            <a:r>
              <a:rPr lang="uk-UA" b="1" dirty="0"/>
              <a:t>ь: </a:t>
            </a:r>
            <a:r>
              <a:rPr lang="uk-UA" dirty="0" err="1"/>
              <a:t>Бельская</a:t>
            </a:r>
            <a:r>
              <a:rPr lang="uk-UA" dirty="0"/>
              <a:t> </a:t>
            </a:r>
            <a:r>
              <a:rPr lang="uk-UA" dirty="0" err="1"/>
              <a:t>Светлана</a:t>
            </a:r>
            <a:r>
              <a:rPr lang="uk-UA" dirty="0"/>
              <a:t> </a:t>
            </a:r>
            <a:r>
              <a:rPr lang="uk-UA" dirty="0" err="1"/>
              <a:t>Васильевна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/>
              <a:t>математика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81463"/>
              </p:ext>
            </p:extLst>
          </p:nvPr>
        </p:nvGraphicFramePr>
        <p:xfrm>
          <a:off x="323522" y="1340766"/>
          <a:ext cx="8568961" cy="4613932"/>
        </p:xfrm>
        <a:graphic>
          <a:graphicData uri="http://schemas.openxmlformats.org/drawingml/2006/table">
            <a:tbl>
              <a:tblPr/>
              <a:tblGrid>
                <a:gridCol w="1937335">
                  <a:extLst>
                    <a:ext uri="{9D8B030D-6E8A-4147-A177-3AD203B41FA5}">
                      <a16:colId xmlns:a16="http://schemas.microsoft.com/office/drawing/2014/main" val="2376907300"/>
                    </a:ext>
                  </a:extLst>
                </a:gridCol>
                <a:gridCol w="716769">
                  <a:extLst>
                    <a:ext uri="{9D8B030D-6E8A-4147-A177-3AD203B41FA5}">
                      <a16:colId xmlns:a16="http://schemas.microsoft.com/office/drawing/2014/main" val="4227001531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2406914558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1337768765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1651419317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408885599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2944538299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3328324281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3438202484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1675135073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2527112784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1773310580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175923187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2904709813"/>
                    </a:ext>
                  </a:extLst>
                </a:gridCol>
                <a:gridCol w="454989">
                  <a:extLst>
                    <a:ext uri="{9D8B030D-6E8A-4147-A177-3AD203B41FA5}">
                      <a16:colId xmlns:a16="http://schemas.microsoft.com/office/drawing/2014/main" val="2474661775"/>
                    </a:ext>
                  </a:extLst>
                </a:gridCol>
              </a:tblGrid>
              <a:tr h="706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0617028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4910492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-0,4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038106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0,22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557091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10В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8072397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0,25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117870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9872595"/>
                  </a:ext>
                </a:extLst>
              </a:tr>
              <a:tr h="9361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КУРС «ЗАДАЧИ С ПАРАМЕТРОМ ПО МАТЕМАТИКЕ»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181025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Бельская С. В.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404954"/>
                  </a:ext>
                </a:extLst>
              </a:tr>
              <a:tr h="31231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6141308"/>
                  </a:ext>
                </a:extLst>
              </a:tr>
              <a:tr h="4726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 ПО УЧИТЕЛЮ: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362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5230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8640"/>
            <a:ext cx="6768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 1 четверть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/>
              <a:t>Учител</a:t>
            </a:r>
            <a:r>
              <a:rPr lang="uk-UA" b="1" dirty="0"/>
              <a:t>ь:Шраменко </a:t>
            </a:r>
            <a:r>
              <a:rPr lang="uk-UA" b="1" dirty="0" err="1"/>
              <a:t>Татьяна</a:t>
            </a:r>
            <a:r>
              <a:rPr lang="uk-UA" b="1" dirty="0"/>
              <a:t> </a:t>
            </a:r>
            <a:r>
              <a:rPr lang="uk-UA" b="1" dirty="0" err="1"/>
              <a:t>Николаевна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 err="1"/>
              <a:t>физика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000327"/>
              </p:ext>
            </p:extLst>
          </p:nvPr>
        </p:nvGraphicFramePr>
        <p:xfrm>
          <a:off x="323528" y="1340768"/>
          <a:ext cx="8568954" cy="2304255"/>
        </p:xfrm>
        <a:graphic>
          <a:graphicData uri="http://schemas.openxmlformats.org/drawingml/2006/table">
            <a:tbl>
              <a:tblPr/>
              <a:tblGrid>
                <a:gridCol w="1584176">
                  <a:extLst>
                    <a:ext uri="{9D8B030D-6E8A-4147-A177-3AD203B41FA5}">
                      <a16:colId xmlns:a16="http://schemas.microsoft.com/office/drawing/2014/main" val="211304258"/>
                    </a:ext>
                  </a:extLst>
                </a:gridCol>
                <a:gridCol w="1218754">
                  <a:extLst>
                    <a:ext uri="{9D8B030D-6E8A-4147-A177-3AD203B41FA5}">
                      <a16:colId xmlns:a16="http://schemas.microsoft.com/office/drawing/2014/main" val="1727218444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2062561336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3683834439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266575517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3830498088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3031766680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609296212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273449705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2987990683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558208506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3636751027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308210963"/>
                    </a:ext>
                  </a:extLst>
                </a:gridCol>
                <a:gridCol w="480502">
                  <a:extLst>
                    <a:ext uri="{9D8B030D-6E8A-4147-A177-3AD203B41FA5}">
                      <a16:colId xmlns:a16="http://schemas.microsoft.com/office/drawing/2014/main" val="2078052220"/>
                    </a:ext>
                  </a:extLst>
                </a:gridCol>
              </a:tblGrid>
              <a:tr h="10182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отметки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348340"/>
                  </a:ext>
                </a:extLst>
              </a:tr>
              <a:tr h="51152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Шраменко Т. Н.</a:t>
                      </a:r>
                    </a:p>
                  </a:txBody>
                  <a:tcPr marL="4594" marR="4594" marT="459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94" marR="4594" marT="459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0225168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Физика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3,64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293482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7М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4,15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385059"/>
                  </a:ext>
                </a:extLst>
              </a:tr>
              <a:tr h="258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9Б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3,93</a:t>
                      </a:r>
                    </a:p>
                  </a:txBody>
                  <a:tcPr marL="4594" marR="4594" marT="4594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5293388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091123"/>
              </p:ext>
            </p:extLst>
          </p:nvPr>
        </p:nvGraphicFramePr>
        <p:xfrm>
          <a:off x="251522" y="4149079"/>
          <a:ext cx="8640963" cy="21732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2">
                  <a:extLst>
                    <a:ext uri="{9D8B030D-6E8A-4147-A177-3AD203B41FA5}">
                      <a16:colId xmlns:a16="http://schemas.microsoft.com/office/drawing/2014/main" val="2982370364"/>
                    </a:ext>
                  </a:extLst>
                </a:gridCol>
                <a:gridCol w="1170302">
                  <a:extLst>
                    <a:ext uri="{9D8B030D-6E8A-4147-A177-3AD203B41FA5}">
                      <a16:colId xmlns:a16="http://schemas.microsoft.com/office/drawing/2014/main" val="3131423337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1881971944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91407730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1472781918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2953956513"/>
                    </a:ext>
                  </a:extLst>
                </a:gridCol>
                <a:gridCol w="464384">
                  <a:extLst>
                    <a:ext uri="{9D8B030D-6E8A-4147-A177-3AD203B41FA5}">
                      <a16:colId xmlns:a16="http://schemas.microsoft.com/office/drawing/2014/main" val="2515632921"/>
                    </a:ext>
                  </a:extLst>
                </a:gridCol>
                <a:gridCol w="504695">
                  <a:extLst>
                    <a:ext uri="{9D8B030D-6E8A-4147-A177-3AD203B41FA5}">
                      <a16:colId xmlns:a16="http://schemas.microsoft.com/office/drawing/2014/main" val="1629512161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2697046528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3296647416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1941094435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1888571324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1665586838"/>
                    </a:ext>
                  </a:extLst>
                </a:gridCol>
                <a:gridCol w="484540">
                  <a:extLst>
                    <a:ext uri="{9D8B030D-6E8A-4147-A177-3AD203B41FA5}">
                      <a16:colId xmlns:a16="http://schemas.microsoft.com/office/drawing/2014/main" val="3338061014"/>
                    </a:ext>
                  </a:extLst>
                </a:gridCol>
              </a:tblGrid>
              <a:tr h="894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Класс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Всего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5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4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н/а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Осв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Нет</a:t>
                      </a:r>
                      <a:br>
                        <a:rPr lang="ru-RU" sz="1600" u="none" strike="noStrike">
                          <a:effectLst/>
                        </a:rPr>
                      </a:br>
                      <a:r>
                        <a:rPr lang="ru-RU" sz="1600" u="none" strike="noStrike">
                          <a:effectLst/>
                        </a:rPr>
                        <a:t>                    отметки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Усп,</a:t>
                      </a:r>
                      <a:br>
                        <a:rPr lang="ru-RU" sz="1600" u="none" strike="noStrike">
                          <a:effectLst/>
                        </a:rPr>
                      </a:br>
                      <a:r>
                        <a:rPr lang="ru-RU" sz="1600" u="none" strike="noStrike">
                          <a:effectLst/>
                        </a:rPr>
                        <a:t>                   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Кач,</a:t>
                      </a:r>
                      <a:br>
                        <a:rPr lang="ru-RU" sz="1600" u="none" strike="noStrike">
                          <a:effectLst/>
                        </a:rPr>
                      </a:br>
                      <a:r>
                        <a:rPr lang="ru-RU" sz="1600" u="none" strike="noStrike">
                          <a:effectLst/>
                        </a:rPr>
                        <a:t>                   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СОУ,</a:t>
                      </a:r>
                      <a:br>
                        <a:rPr lang="ru-RU" sz="1600" u="none" strike="noStrike">
                          <a:effectLst/>
                        </a:rPr>
                      </a:br>
                      <a:r>
                        <a:rPr lang="ru-RU" sz="1600" u="none" strike="noStrike">
                          <a:effectLst/>
                        </a:rPr>
                        <a:t>                    %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Ср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extLst>
                  <a:ext uri="{0D108BD9-81ED-4DB2-BD59-A6C34878D82A}">
                    <a16:rowId xmlns:a16="http://schemas.microsoft.com/office/drawing/2014/main" val="318595991"/>
                  </a:ext>
                </a:extLst>
              </a:tr>
              <a:tr h="29832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</a:rPr>
                        <a:t>Шраменко Т. Н.</a:t>
                      </a:r>
                      <a:endParaRPr lang="ru-RU" sz="1600" b="1" i="0" u="none" strike="noStrike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b"/>
                </a:tc>
                <a:extLst>
                  <a:ext uri="{0D108BD9-81ED-4DB2-BD59-A6C34878D82A}">
                    <a16:rowId xmlns:a16="http://schemas.microsoft.com/office/drawing/2014/main" val="2918948128"/>
                  </a:ext>
                </a:extLst>
              </a:tr>
              <a:tr h="298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Физика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10А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26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13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50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51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3,54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extLst>
                  <a:ext uri="{0D108BD9-81ED-4DB2-BD59-A6C34878D82A}">
                    <a16:rowId xmlns:a16="http://schemas.microsoft.com/office/drawing/2014/main" val="3406193031"/>
                  </a:ext>
                </a:extLst>
              </a:tr>
              <a:tr h="298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10Б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30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18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2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100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93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74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4,27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extLst>
                  <a:ext uri="{0D108BD9-81ED-4DB2-BD59-A6C34878D82A}">
                    <a16:rowId xmlns:a16="http://schemas.microsoft.com/office/drawing/2014/main" val="3358216234"/>
                  </a:ext>
                </a:extLst>
              </a:tr>
              <a:tr h="2983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 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10В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9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7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</a:rPr>
                        <a:t>100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</a:rPr>
                        <a:t>3,65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94" marR="4594" marT="4594" marB="0" anchor="ctr"/>
                </a:tc>
                <a:extLst>
                  <a:ext uri="{0D108BD9-81ED-4DB2-BD59-A6C34878D82A}">
                    <a16:rowId xmlns:a16="http://schemas.microsoft.com/office/drawing/2014/main" val="3499631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9644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 </a:t>
            </a:r>
            <a:r>
              <a:rPr lang="ru-RU" b="1" u="sng" dirty="0" smtClean="0"/>
              <a:t>2 </a:t>
            </a:r>
            <a:r>
              <a:rPr lang="ru-RU" b="1" u="sng" dirty="0"/>
              <a:t>четверть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/>
              <a:t>Учител</a:t>
            </a:r>
            <a:r>
              <a:rPr lang="uk-UA" b="1" dirty="0" smtClean="0"/>
              <a:t>ь:Аксенова Олеся </a:t>
            </a:r>
            <a:r>
              <a:rPr lang="uk-UA" b="1" dirty="0" err="1" smtClean="0"/>
              <a:t>Олеговна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 smtClean="0"/>
              <a:t>математика</a:t>
            </a:r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430559"/>
              </p:ext>
            </p:extLst>
          </p:nvPr>
        </p:nvGraphicFramePr>
        <p:xfrm>
          <a:off x="251519" y="1315537"/>
          <a:ext cx="8640960" cy="4784074"/>
        </p:xfrm>
        <a:graphic>
          <a:graphicData uri="http://schemas.openxmlformats.org/drawingml/2006/table">
            <a:tbl>
              <a:tblPr/>
              <a:tblGrid>
                <a:gridCol w="1872209">
                  <a:extLst>
                    <a:ext uri="{9D8B030D-6E8A-4147-A177-3AD203B41FA5}">
                      <a16:colId xmlns:a16="http://schemas.microsoft.com/office/drawing/2014/main" val="793039523"/>
                    </a:ext>
                  </a:extLst>
                </a:gridCol>
                <a:gridCol w="804195">
                  <a:extLst>
                    <a:ext uri="{9D8B030D-6E8A-4147-A177-3AD203B41FA5}">
                      <a16:colId xmlns:a16="http://schemas.microsoft.com/office/drawing/2014/main" val="3353823192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3196245930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879774408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275188497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1051609867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3633041532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2729029050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3894152644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644064755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2487041879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4284626267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2805121816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563210652"/>
                    </a:ext>
                  </a:extLst>
                </a:gridCol>
                <a:gridCol w="458812">
                  <a:extLst>
                    <a:ext uri="{9D8B030D-6E8A-4147-A177-3AD203B41FA5}">
                      <a16:colId xmlns:a16="http://schemas.microsoft.com/office/drawing/2014/main" val="3146382996"/>
                    </a:ext>
                  </a:extLst>
                </a:gridCol>
              </a:tblGrid>
              <a:tr h="40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2603637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ИНФОРМАТИКА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7079120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6965846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6М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202022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2478951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102380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0,01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1536831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-0,02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3703136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9993967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АЛГЕБРА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541044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-0,06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332576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0,06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8029786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5279772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ГЕОМЕТРИЯ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1259628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3,69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9714145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0,17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778894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6398781"/>
                  </a:ext>
                </a:extLst>
              </a:tr>
              <a:tr h="40265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1" marR="4351" marT="4351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8284752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7Б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3,89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-0,28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570562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7К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4,45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0,28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414757"/>
                  </a:ext>
                </a:extLst>
              </a:tr>
              <a:tr h="2014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Аксютина О. О.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92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4,17</a:t>
                      </a:r>
                    </a:p>
                  </a:txBody>
                  <a:tcPr marL="4351" marR="4351" marT="4351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4351" marR="4351" marT="4351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5106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9707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894160"/>
              </p:ext>
            </p:extLst>
          </p:nvPr>
        </p:nvGraphicFramePr>
        <p:xfrm>
          <a:off x="179512" y="1196758"/>
          <a:ext cx="8784975" cy="5472317"/>
        </p:xfrm>
        <a:graphic>
          <a:graphicData uri="http://schemas.openxmlformats.org/drawingml/2006/table">
            <a:tbl>
              <a:tblPr/>
              <a:tblGrid>
                <a:gridCol w="1340250">
                  <a:extLst>
                    <a:ext uri="{9D8B030D-6E8A-4147-A177-3AD203B41FA5}">
                      <a16:colId xmlns:a16="http://schemas.microsoft.com/office/drawing/2014/main" val="2753628038"/>
                    </a:ext>
                  </a:extLst>
                </a:gridCol>
                <a:gridCol w="1340250">
                  <a:extLst>
                    <a:ext uri="{9D8B030D-6E8A-4147-A177-3AD203B41FA5}">
                      <a16:colId xmlns:a16="http://schemas.microsoft.com/office/drawing/2014/main" val="434055026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3473806047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3977864026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263398594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160581714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1780227901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60521118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3014623912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548549298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577121450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4268602089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10945013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3508222514"/>
                    </a:ext>
                  </a:extLst>
                </a:gridCol>
                <a:gridCol w="469575">
                  <a:extLst>
                    <a:ext uri="{9D8B030D-6E8A-4147-A177-3AD203B41FA5}">
                      <a16:colId xmlns:a16="http://schemas.microsoft.com/office/drawing/2014/main" val="2031578577"/>
                    </a:ext>
                  </a:extLst>
                </a:gridCol>
              </a:tblGrid>
              <a:tr h="48156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Учитель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«5»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«4»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«3»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на «2»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err="1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  <a:endParaRPr lang="ru-RU" sz="14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 отметки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 %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 %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 %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Δ </a:t>
                      </a:r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126370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3254311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5М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0,11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0709924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6К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4,09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-0,11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396302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88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636697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АЛГЕБРА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516073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8Б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0,14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807228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8К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-0,15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6590763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5885224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ГЕОМЕТРИЯ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906434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8Б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3,93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0,11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2963816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8К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-0,11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9225485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4154421"/>
                  </a:ext>
                </a:extLst>
              </a:tr>
              <a:tr h="481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9115991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8Б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3,93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0,07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513222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8К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54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3,79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-0,07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6767648"/>
                  </a:ext>
                </a:extLst>
              </a:tr>
              <a:tr h="275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Якубова Л. Э.</a:t>
                      </a: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3,86</a:t>
                      </a:r>
                    </a:p>
                  </a:txBody>
                  <a:tcPr marL="4384" marR="4384" marT="4384" marB="26307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84" marR="4384" marT="4384" marB="26307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874178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0"/>
            <a:ext cx="6696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 </a:t>
            </a:r>
            <a:r>
              <a:rPr lang="ru-RU" b="1" u="sng" dirty="0" smtClean="0"/>
              <a:t>2 </a:t>
            </a:r>
            <a:r>
              <a:rPr lang="ru-RU" b="1" u="sng" dirty="0"/>
              <a:t>четверть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/>
              <a:t>Учител</a:t>
            </a:r>
            <a:r>
              <a:rPr lang="uk-UA" b="1" dirty="0"/>
              <a:t>ь: </a:t>
            </a:r>
            <a:r>
              <a:rPr lang="uk-UA" dirty="0" err="1" smtClean="0"/>
              <a:t>Якубова</a:t>
            </a:r>
            <a:r>
              <a:rPr lang="uk-UA" dirty="0" smtClean="0"/>
              <a:t> </a:t>
            </a:r>
            <a:r>
              <a:rPr lang="uk-UA" dirty="0" err="1" smtClean="0"/>
              <a:t>Лейля</a:t>
            </a:r>
            <a:r>
              <a:rPr lang="uk-UA" dirty="0" smtClean="0"/>
              <a:t> </a:t>
            </a:r>
            <a:r>
              <a:rPr lang="uk-UA" dirty="0" err="1" smtClean="0"/>
              <a:t>Эльвисовна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/>
              <a:t>математика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53589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2156"/>
              </p:ext>
            </p:extLst>
          </p:nvPr>
        </p:nvGraphicFramePr>
        <p:xfrm>
          <a:off x="107495" y="1448804"/>
          <a:ext cx="8856992" cy="4843084"/>
        </p:xfrm>
        <a:graphic>
          <a:graphicData uri="http://schemas.openxmlformats.org/drawingml/2006/table">
            <a:tbl>
              <a:tblPr/>
              <a:tblGrid>
                <a:gridCol w="1427536">
                  <a:extLst>
                    <a:ext uri="{9D8B030D-6E8A-4147-A177-3AD203B41FA5}">
                      <a16:colId xmlns:a16="http://schemas.microsoft.com/office/drawing/2014/main" val="1961587613"/>
                    </a:ext>
                  </a:extLst>
                </a:gridCol>
                <a:gridCol w="1427536">
                  <a:extLst>
                    <a:ext uri="{9D8B030D-6E8A-4147-A177-3AD203B41FA5}">
                      <a16:colId xmlns:a16="http://schemas.microsoft.com/office/drawing/2014/main" val="2897160740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929023444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389910527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3347753859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689822923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11192743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866291506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329539477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1015445768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133770840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282396549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89612329"/>
                    </a:ext>
                  </a:extLst>
                </a:gridCol>
                <a:gridCol w="500160">
                  <a:extLst>
                    <a:ext uri="{9D8B030D-6E8A-4147-A177-3AD203B41FA5}">
                      <a16:colId xmlns:a16="http://schemas.microsoft.com/office/drawing/2014/main" val="2668198922"/>
                    </a:ext>
                  </a:extLst>
                </a:gridCol>
              </a:tblGrid>
              <a:tr h="675199">
                <a:tc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Класс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Всего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н/а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Осв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Нет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отметки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Усп,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Кач,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СОУ,</a:t>
                      </a:r>
                      <a:b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                    %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Ср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7185428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>
                          <a:solidFill>
                            <a:srgbClr val="0066CC"/>
                          </a:solidFill>
                          <a:effectLst/>
                          <a:latin typeface="Arial" panose="020B0604020202020204" pitchFamily="34" charset="0"/>
                        </a:rPr>
                        <a:t>Хелали И. Е.</a:t>
                      </a:r>
                    </a:p>
                  </a:txBody>
                  <a:tcPr marL="4632" marR="4632" marT="4632" marB="27794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1" i="0" u="none" strike="noStrike" dirty="0">
                        <a:solidFill>
                          <a:srgbClr val="0066CC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9582479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Алгебра.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4,38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3939248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3750125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9816482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Вероятность и статистика.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18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86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2142968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14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4,15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7075435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3010088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Геометрия.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9А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87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4,62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3499853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9В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4,09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5668478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85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78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4,36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932951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Математика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11А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69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4,14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0509664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11В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93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4,2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5460125"/>
                  </a:ext>
                </a:extLst>
              </a:tr>
              <a:tr h="272096">
                <a:tc>
                  <a:txBody>
                    <a:bodyPr/>
                    <a:lstStyle/>
                    <a:p>
                      <a:pPr algn="ctr" fontAlgn="ctr"/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Средняя: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–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95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71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4,17</a:t>
                      </a:r>
                    </a:p>
                  </a:txBody>
                  <a:tcPr marL="4632" marR="4632" marT="4632" marB="27794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798443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11663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u="sng" dirty="0">
                <a:latin typeface="Arial" pitchFamily="34" charset="0"/>
                <a:ea typeface="Times New Roman" pitchFamily="18" charset="0"/>
                <a:cs typeface="Arial" pitchFamily="34" charset="0"/>
              </a:rPr>
              <a:t>Отчет учителя – </a:t>
            </a:r>
            <a:r>
              <a:rPr lang="ru-RU" b="1" u="sng" dirty="0"/>
              <a:t>предметника за  2 четверть </a:t>
            </a:r>
            <a:r>
              <a:rPr lang="ru-RU" dirty="0">
                <a:latin typeface="Arial" pitchFamily="34" charset="0"/>
                <a:cs typeface="Arial" pitchFamily="34" charset="0"/>
              </a:rPr>
              <a:t/>
            </a:r>
            <a:br>
              <a:rPr lang="ru-RU" dirty="0">
                <a:latin typeface="Arial" pitchFamily="34" charset="0"/>
                <a:cs typeface="Arial" pitchFamily="34" charset="0"/>
              </a:rPr>
            </a:br>
            <a:r>
              <a:rPr lang="ru-RU" b="1" dirty="0" err="1"/>
              <a:t>Учител</a:t>
            </a:r>
            <a:r>
              <a:rPr lang="uk-UA" b="1" dirty="0" smtClean="0"/>
              <a:t>ь: </a:t>
            </a:r>
            <a:r>
              <a:rPr lang="uk-UA" b="1" dirty="0" err="1" smtClean="0"/>
              <a:t>Хелали</a:t>
            </a:r>
            <a:r>
              <a:rPr lang="uk-UA" b="1" dirty="0" smtClean="0"/>
              <a:t> И.Е.</a:t>
            </a:r>
            <a:r>
              <a:rPr lang="ru-RU" dirty="0"/>
              <a:t/>
            </a:r>
            <a:br>
              <a:rPr lang="ru-RU" dirty="0"/>
            </a:br>
            <a:r>
              <a:rPr lang="uk-UA" b="1" dirty="0"/>
              <a:t>Предмет: </a:t>
            </a:r>
            <a:r>
              <a:rPr lang="uk-UA" dirty="0"/>
              <a:t>математика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59013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420888"/>
            <a:ext cx="6554867" cy="1524000"/>
          </a:xfrm>
        </p:spPr>
        <p:txBody>
          <a:bodyPr/>
          <a:lstStyle/>
          <a:p>
            <a:r>
              <a:rPr lang="ru-RU" b="1" dirty="0" smtClean="0"/>
              <a:t>Спасибо за внимание!!!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504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476250"/>
            <a:ext cx="8472488" cy="5905500"/>
          </a:xfrm>
        </p:spPr>
      </p:pic>
    </p:spTree>
    <p:extLst>
      <p:ext uri="{BB962C8B-B14F-4D97-AF65-F5344CB8AC3E}">
        <p14:creationId xmlns:p14="http://schemas.microsoft.com/office/powerpoint/2010/main" val="1580378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764704"/>
            <a:ext cx="4176464" cy="5566510"/>
          </a:xfrm>
        </p:spPr>
      </p:pic>
      <p:pic>
        <p:nvPicPr>
          <p:cNvPr id="11268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764704"/>
            <a:ext cx="4174882" cy="5566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2736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44624"/>
            <a:ext cx="4560644" cy="6705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3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2" y="116632"/>
            <a:ext cx="5174787" cy="2313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1527" y="764704"/>
            <a:ext cx="3718490" cy="54726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58" y="272771"/>
            <a:ext cx="5976666" cy="641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73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6" y="521291"/>
            <a:ext cx="3237271" cy="24279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6" y="3905667"/>
            <a:ext cx="3237271" cy="24279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98" y="1484784"/>
            <a:ext cx="595266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712029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1612</TotalTime>
  <Words>4022</Words>
  <Application>Microsoft Office PowerPoint</Application>
  <PresentationFormat>Экран (4:3)</PresentationFormat>
  <Paragraphs>2565</Paragraphs>
  <Slides>49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  Состав кафедры: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Олимпиада «КВАНТУМЫ» МУНИЦИПАЛНЫЙ ЭТАП</vt:lpstr>
      <vt:lpstr>Презентация PowerPoint</vt:lpstr>
      <vt:lpstr>Декада точных наук     с 21.11.22 по 28.11.22</vt:lpstr>
      <vt:lpstr>Презентация PowerPoint</vt:lpstr>
      <vt:lpstr>Открытие декады точных наук началось с:</vt:lpstr>
      <vt:lpstr>На втором и третьем этажах состоялась выставка стенгазет</vt:lpstr>
      <vt:lpstr>Презентация PowerPoint</vt:lpstr>
      <vt:lpstr>Презентация PowerPoint</vt:lpstr>
      <vt:lpstr>«Математический квиз» в 6М Сидоренко Л.И.</vt:lpstr>
      <vt:lpstr> Мероприятие:  Игра «Турнир эрудитов»  провела: Хелали И.Е. </vt:lpstr>
      <vt:lpstr>Презентация PowerPoint</vt:lpstr>
      <vt:lpstr>Презентация PowerPoint</vt:lpstr>
      <vt:lpstr>Презентация PowerPoint</vt:lpstr>
      <vt:lpstr>Математическая викторина  Якубова Л.Э. в 8-Б</vt:lpstr>
      <vt:lpstr>«Информатика в лицах»   7А класс провела Дерябина О.Н.</vt:lpstr>
      <vt:lpstr>Презентация PowerPoint</vt:lpstr>
      <vt:lpstr>Презентация PowerPoint</vt:lpstr>
      <vt:lpstr>Презентация PowerPoint</vt:lpstr>
      <vt:lpstr>Презентация PowerPoint</vt:lpstr>
      <vt:lpstr>Игра : «Собери пазл» была проведена в 8 б И 8 к  классах преподавателем  физики Бусел Е.О.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StudenT-PC</dc:creator>
  <cp:lastModifiedBy>206</cp:lastModifiedBy>
  <cp:revision>134</cp:revision>
  <dcterms:created xsi:type="dcterms:W3CDTF">2021-11-16T19:03:06Z</dcterms:created>
  <dcterms:modified xsi:type="dcterms:W3CDTF">2025-01-15T11:13:16Z</dcterms:modified>
</cp:coreProperties>
</file>