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38" r:id="rId3"/>
    <p:sldId id="321" r:id="rId4"/>
    <p:sldId id="292" r:id="rId5"/>
    <p:sldId id="322" r:id="rId6"/>
    <p:sldId id="339" r:id="rId7"/>
    <p:sldId id="286" r:id="rId8"/>
    <p:sldId id="318" r:id="rId9"/>
    <p:sldId id="298" r:id="rId10"/>
    <p:sldId id="323" r:id="rId11"/>
    <p:sldId id="319" r:id="rId12"/>
    <p:sldId id="333" r:id="rId13"/>
    <p:sldId id="334" r:id="rId14"/>
    <p:sldId id="257" r:id="rId15"/>
    <p:sldId id="335" r:id="rId16"/>
    <p:sldId id="336" r:id="rId17"/>
    <p:sldId id="337" r:id="rId18"/>
    <p:sldId id="258" r:id="rId19"/>
    <p:sldId id="259" r:id="rId20"/>
    <p:sldId id="260" r:id="rId21"/>
    <p:sldId id="261" r:id="rId22"/>
    <p:sldId id="262" r:id="rId23"/>
    <p:sldId id="263" r:id="rId24"/>
    <p:sldId id="278" r:id="rId25"/>
    <p:sldId id="340" r:id="rId26"/>
    <p:sldId id="341" r:id="rId27"/>
    <p:sldId id="342" r:id="rId28"/>
    <p:sldId id="343" r:id="rId29"/>
    <p:sldId id="344" r:id="rId30"/>
    <p:sldId id="345" r:id="rId31"/>
    <p:sldId id="264" r:id="rId32"/>
    <p:sldId id="346" r:id="rId33"/>
    <p:sldId id="350" r:id="rId34"/>
    <p:sldId id="328" r:id="rId35"/>
    <p:sldId id="349" r:id="rId36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FC3BC2B-253E-4AAD-91BD-7AE9BC772B9D}">
          <p14:sldIdLst>
            <p14:sldId id="256"/>
            <p14:sldId id="338"/>
            <p14:sldId id="321"/>
            <p14:sldId id="292"/>
            <p14:sldId id="322"/>
            <p14:sldId id="339"/>
            <p14:sldId id="286"/>
            <p14:sldId id="318"/>
            <p14:sldId id="298"/>
            <p14:sldId id="323"/>
            <p14:sldId id="319"/>
            <p14:sldId id="333"/>
            <p14:sldId id="334"/>
            <p14:sldId id="257"/>
            <p14:sldId id="335"/>
            <p14:sldId id="336"/>
            <p14:sldId id="337"/>
            <p14:sldId id="258"/>
            <p14:sldId id="259"/>
            <p14:sldId id="260"/>
            <p14:sldId id="261"/>
            <p14:sldId id="262"/>
            <p14:sldId id="263"/>
            <p14:sldId id="278"/>
            <p14:sldId id="340"/>
            <p14:sldId id="341"/>
            <p14:sldId id="342"/>
            <p14:sldId id="343"/>
            <p14:sldId id="344"/>
            <p14:sldId id="345"/>
            <p14:sldId id="264"/>
            <p14:sldId id="346"/>
            <p14:sldId id="350"/>
            <p14:sldId id="328"/>
            <p14:sldId id="349"/>
          </p14:sldIdLst>
        </p14:section>
        <p14:section name="Раздел без заголовка" id="{9F039807-F6AD-4A62-81A3-8BEBE8E17B5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7"/>
    <p:restoredTop sz="95859"/>
  </p:normalViewPr>
  <p:slideViewPr>
    <p:cSldViewPr snapToGrid="0" snapToObjects="1">
      <p:cViewPr varScale="1">
        <p:scale>
          <a:sx n="60" d="100"/>
          <a:sy n="60" d="100"/>
        </p:scale>
        <p:origin x="10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9DF05-79B1-E04D-81CF-9B5F38DBE3F7}" type="datetimeFigureOut">
              <a:rPr lang="ru-UA" smtClean="0"/>
              <a:t>10/29/2024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3FE8F-6ADC-9246-B2C6-5372CD9D51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008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7FE8-1E87-45AD-8D54-C78EB7D4DB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7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C7FE8-1E87-45AD-8D54-C78EB7D4DB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90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FB95-388A-BA4A-9135-144CE60A3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2273E0-FEE6-DB48-AF8A-44B3FF3E6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9AEB-ECFB-0B47-B28C-1BB924C0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08DED-5C60-994C-B460-E693D12B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34A1F-E21C-0B49-8F13-343E58192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8BCC4-1DDB-BE46-91E4-00764A42E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5FE1-CAE0-FF42-AA31-1F8E2678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516AB-1990-2547-B882-B6D715BA5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F200D-4500-5A42-B00E-BB85100D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C44D7-CC27-7643-8A2A-EAFCAB67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28F3F-68E5-284D-A76C-E2543C3B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7022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5EB3A-B092-0044-A1A2-44CEE8B9E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84942-CDD1-B349-B2D6-BAE3DF45F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06FA1-0953-5140-8512-A823F7D9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904B-A958-B34F-AC89-DD526E12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00FAC-AEB9-8543-BC49-7931915A8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50155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29.10.2024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095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085B6-96A0-0544-8BD5-249450A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F56FF-9495-3749-8FB1-2EEBAB43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1123C-4707-6D48-B357-315523ACE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32C91-C8AC-3D4B-AFC3-AA4FE15E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C2E70-E602-944D-B416-2436A00B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37789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36EF1-E8B4-8D4F-B134-AEBCD707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0B9E1-458D-8846-B446-4B036AAB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2FE2-5020-334E-A258-5637538D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A0B82-F2C3-1C42-ACA1-F3163112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41486-5B95-954C-AF06-08DC7B03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9764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785DC-3D8D-BE4E-ACB7-C7DA827C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F68A-92C2-384C-AC0B-9FBC959C0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7A9A2-16FA-A046-95F5-996B1EC3F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1D4D4-3FB7-5B44-B312-6FAF9BF0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F03BE-CE38-A14F-BBA7-85A7F406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EDD91-54DF-BC4D-BCF2-B8F1738D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2081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C533-83EA-B546-B29A-D804D966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EC126-DD82-1C4B-9B67-0F1CE4DCE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139A1-FE16-EB44-BC12-8A552CB0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F3BC6-F119-9B47-8184-EFFF3B702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6BFE7-E957-D245-BDA8-04B1A243A4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5C0C6-C0C6-9049-8D50-51E5B7BA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AD74A-4213-F142-974E-00AFA5F2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16BE6F-6373-AB4C-910D-D4491013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02296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BD07-304C-E84C-82D7-45AD6FDC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312C4-9D7E-0F4B-97F3-08954617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429CD-A6A5-1048-AC48-2ECF1326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405CE-F923-DE41-AE6A-4324253E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1183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30423-F538-FB45-B002-A85BCBD2F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B6818-2FD6-8D4B-B4BE-24277E0C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E3159-5369-404A-86DC-CCB6E94A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78337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0C5E-FAAE-494A-8300-0957EC1C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D1C1E-C259-2A4E-BBCD-4C7C0ED21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291D0-8517-3643-B889-A98AE9D8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7E1A0-41E6-D545-9F20-A1F746160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6FA76-4EFE-3F40-A2D1-57C0B713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2095A-47AC-4D44-9F0C-1454B087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86383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214E-D77B-E949-93D6-333EE41F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5D50E-AF1E-864E-9EE5-655D35BA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B40B4-C70E-1941-9394-21540DB79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AE5B1-10ED-8E47-AFF4-FE077CAA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D1B64-5B94-974D-AB5A-159BF910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2075D-39A7-EA47-B0E3-755CBC205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3425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DF7A0-46FE-1A40-9C40-BDD2C0D6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BFB0C-3D6A-0D46-B431-56C253FA0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A32DB-C7EE-3641-8B45-BE63DE217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035D-BDB9-464D-9775-2B01D10B8000}" type="datetimeFigureOut">
              <a:rPr lang="en-UA" smtClean="0"/>
              <a:t>10/29/2024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05E79-7C13-6546-89F0-263A307BE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C6089-65EF-194E-8520-5BB14D686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E8A0-C3BA-6040-8BE2-143B3CF2C647}" type="slidenum">
              <a:rPr lang="en-UA" smtClean="0"/>
              <a:t>‹#›</a:t>
            </a:fld>
            <a:endParaRPr lang="en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E4B1A8-96BE-474D-8F07-FEEA4B21A8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B1DD10-8136-5D00-92AF-5E41F0F70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"/>
          <a:stretch/>
        </p:blipFill>
        <p:spPr>
          <a:xfrm rot="10800000">
            <a:off x="0" y="0"/>
            <a:ext cx="1664840" cy="23875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9AC473-6D78-6C84-9C1A-72A27D570977}"/>
              </a:ext>
            </a:extLst>
          </p:cNvPr>
          <p:cNvSpPr/>
          <p:nvPr/>
        </p:nvSpPr>
        <p:spPr>
          <a:xfrm>
            <a:off x="1664840" y="566678"/>
            <a:ext cx="425129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dirty="0"/>
              <a:t>ИТОГИ </a:t>
            </a:r>
            <a:br>
              <a:rPr lang="ru-RU" sz="6000" dirty="0"/>
            </a:br>
            <a:r>
              <a:rPr lang="en-US" sz="6000" dirty="0"/>
              <a:t>I</a:t>
            </a:r>
            <a:r>
              <a:rPr lang="ru-RU" sz="6000" dirty="0"/>
              <a:t> ЧЕТВЕРТИ</a:t>
            </a:r>
            <a:br>
              <a:rPr lang="ru-RU" sz="6000" dirty="0"/>
            </a:br>
            <a:r>
              <a:rPr lang="ru-RU" sz="6000" dirty="0" smtClean="0"/>
              <a:t>8-Б </a:t>
            </a:r>
            <a:r>
              <a:rPr lang="ru-RU" sz="6000" dirty="0"/>
              <a:t>КЛАСС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668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96305-9167-41D1-AEB0-C6D87811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Пропускной режим для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AB859-FAFF-4725-84D9-0C33F35E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825625"/>
            <a:ext cx="9612560" cy="469654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провожают детей до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и 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заходят;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родителям нужно пообщаться с администрацией, учителем, классным руководителем, необходимо следовать следующему алгоритму: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созвониться с педагогом предварительно и договориться о предстоящей встрече во внеурочное время;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подойти к воротам и позвонить в звонок, объяснить охраннику цель визита;</a:t>
            </a: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	после окончания беседы покинуть помещение гимназии.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D9EA5DD-A9BD-4708-902F-AC7CBF31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912" y="0"/>
            <a:ext cx="2358519" cy="23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92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78453" y="223138"/>
            <a:ext cx="1051447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№2.21  </a:t>
            </a:r>
            <a:r>
              <a:rPr lang="ru-RU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проведении зарядки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05003" y="1030720"/>
            <a:ext cx="74067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 проведения зарядки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 классы – в 08.15</a:t>
            </a:r>
          </a:p>
        </p:txBody>
      </p:sp>
      <p:sp>
        <p:nvSpPr>
          <p:cNvPr id="7" name="AutoShape 2" descr="Картинки по запросу зарядка для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518434" y="2349405"/>
            <a:ext cx="43262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 в школу в 08.00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Огромная просьба к родителям! 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подводите своих детей – приводите их в гимназию вовремя!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4A64FC-1BA8-584C-62A2-7B8A8DCD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9933"/>
            <a:ext cx="6171431" cy="37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CEA424-A1F0-260A-787A-DCC1ADE5309A}"/>
              </a:ext>
            </a:extLst>
          </p:cNvPr>
          <p:cNvSpPr/>
          <p:nvPr/>
        </p:nvSpPr>
        <p:spPr>
          <a:xfrm>
            <a:off x="80237" y="1852715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Каждую среду общешкольная зарядка в спортивном зале.</a:t>
            </a:r>
          </a:p>
        </p:txBody>
      </p:sp>
    </p:spTree>
    <p:extLst>
      <p:ext uri="{BB962C8B-B14F-4D97-AF65-F5344CB8AC3E}">
        <p14:creationId xmlns:p14="http://schemas.microsoft.com/office/powerpoint/2010/main" val="333459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2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55" t="9945" r="58713" b="71191"/>
          <a:stretch/>
        </p:blipFill>
        <p:spPr>
          <a:xfrm>
            <a:off x="2083191" y="183466"/>
            <a:ext cx="7958750" cy="24454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1566" y="3982887"/>
            <a:ext cx="317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https://myschool.edu.ru/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641" y="2681625"/>
            <a:ext cx="35433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8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" y="180739"/>
            <a:ext cx="10910047" cy="613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" y="35636"/>
            <a:ext cx="6271602" cy="62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96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720" t="9994" r="8400" b="11641"/>
          <a:stretch/>
        </p:blipFill>
        <p:spPr>
          <a:xfrm>
            <a:off x="331693" y="365125"/>
            <a:ext cx="11980069" cy="622150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0278209" y="142264"/>
            <a:ext cx="896814" cy="780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1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/>
        </p:blipFill>
        <p:spPr>
          <a:xfrm>
            <a:off x="0" y="0"/>
            <a:ext cx="12192000" cy="6385560"/>
          </a:xfrm>
        </p:spPr>
      </p:pic>
    </p:spTree>
    <p:extLst>
      <p:ext uri="{BB962C8B-B14F-4D97-AF65-F5344CB8AC3E}">
        <p14:creationId xmlns:p14="http://schemas.microsoft.com/office/powerpoint/2010/main" val="1638841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1"/>
          <a:stretch/>
        </p:blipFill>
        <p:spPr>
          <a:xfrm>
            <a:off x="61546" y="0"/>
            <a:ext cx="12192000" cy="6224954"/>
          </a:xfrm>
        </p:spPr>
      </p:pic>
      <p:sp>
        <p:nvSpPr>
          <p:cNvPr id="5" name="Овал 4"/>
          <p:cNvSpPr/>
          <p:nvPr/>
        </p:nvSpPr>
        <p:spPr>
          <a:xfrm>
            <a:off x="9261961" y="1828412"/>
            <a:ext cx="1862505" cy="643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425353" y="1547446"/>
            <a:ext cx="2004647" cy="247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741809" y="1409722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ФИО</a:t>
            </a:r>
          </a:p>
        </p:txBody>
      </p:sp>
    </p:spTree>
    <p:extLst>
      <p:ext uri="{BB962C8B-B14F-4D97-AF65-F5344CB8AC3E}">
        <p14:creationId xmlns:p14="http://schemas.microsoft.com/office/powerpoint/2010/main" val="307894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2051" r="144" b="9104"/>
          <a:stretch/>
        </p:blipFill>
        <p:spPr>
          <a:xfrm>
            <a:off x="0" y="0"/>
            <a:ext cx="12192000" cy="60930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2531" y="1345223"/>
            <a:ext cx="3112477" cy="1204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86809" y="562708"/>
            <a:ext cx="3285391" cy="35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42071" y="476944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ФИО</a:t>
            </a:r>
          </a:p>
        </p:txBody>
      </p:sp>
      <p:sp>
        <p:nvSpPr>
          <p:cNvPr id="12" name="Овал 11"/>
          <p:cNvSpPr/>
          <p:nvPr/>
        </p:nvSpPr>
        <p:spPr>
          <a:xfrm>
            <a:off x="2949084" y="3999817"/>
            <a:ext cx="1862505" cy="643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52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234950" y="0"/>
            <a:ext cx="11722100" cy="6233746"/>
          </a:xfrm>
        </p:spPr>
      </p:pic>
      <p:sp>
        <p:nvSpPr>
          <p:cNvPr id="7" name="Прямоугольник 6"/>
          <p:cNvSpPr/>
          <p:nvPr/>
        </p:nvSpPr>
        <p:spPr>
          <a:xfrm>
            <a:off x="5811715" y="1169377"/>
            <a:ext cx="1406770" cy="167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3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9B0FAD-EFBE-41D7-84FC-EF02582A915E}"/>
              </a:ext>
            </a:extLst>
          </p:cNvPr>
          <p:cNvSpPr txBox="1"/>
          <p:nvPr/>
        </p:nvSpPr>
        <p:spPr>
          <a:xfrm>
            <a:off x="632012" y="1277273"/>
            <a:ext cx="101070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четверть – с 05.11.2024г. по 28.12.2024г.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проведения каникул: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– с 26.10.2024г. по 04.11.2024г.</a:t>
            </a:r>
          </a:p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05.11.2024 г. – в школу!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– с 29.12.2024г. по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12.01.2025г.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47618C0-C124-4515-9CE6-847CDD8E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631770" y="530352"/>
            <a:ext cx="4560230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76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4"/>
          <a:stretch/>
        </p:blipFill>
        <p:spPr>
          <a:xfrm>
            <a:off x="0" y="1"/>
            <a:ext cx="12192000" cy="6233746"/>
          </a:xfrm>
        </p:spPr>
      </p:pic>
    </p:spTree>
    <p:extLst>
      <p:ext uri="{BB962C8B-B14F-4D97-AF65-F5344CB8AC3E}">
        <p14:creationId xmlns:p14="http://schemas.microsoft.com/office/powerpoint/2010/main" val="99156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5222" b="6315"/>
          <a:stretch/>
        </p:blipFill>
        <p:spPr>
          <a:xfrm>
            <a:off x="934915" y="527539"/>
            <a:ext cx="10534770" cy="5284177"/>
          </a:xfrm>
        </p:spPr>
      </p:pic>
      <p:sp>
        <p:nvSpPr>
          <p:cNvPr id="5" name="Овал 4"/>
          <p:cNvSpPr/>
          <p:nvPr/>
        </p:nvSpPr>
        <p:spPr>
          <a:xfrm>
            <a:off x="8617985" y="922509"/>
            <a:ext cx="1862505" cy="6432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7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10449" b="7858"/>
          <a:stretch/>
        </p:blipFill>
        <p:spPr>
          <a:xfrm>
            <a:off x="1011115" y="712177"/>
            <a:ext cx="10342685" cy="4747846"/>
          </a:xfrm>
        </p:spPr>
      </p:pic>
      <p:sp>
        <p:nvSpPr>
          <p:cNvPr id="5" name="Прямоугольник 4"/>
          <p:cNvSpPr/>
          <p:nvPr/>
        </p:nvSpPr>
        <p:spPr>
          <a:xfrm>
            <a:off x="4730261" y="3930162"/>
            <a:ext cx="4914900" cy="756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48454" y="2620108"/>
            <a:ext cx="1817077" cy="354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32030" y="4000501"/>
            <a:ext cx="1729154" cy="15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75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FCCFB8-A41E-8994-B76F-88471871A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r="1"/>
          <a:stretch/>
        </p:blipFill>
        <p:spPr>
          <a:xfrm rot="10800000">
            <a:off x="-2" y="-3"/>
            <a:ext cx="1828801" cy="262274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70B9C41-3814-D9CB-FB68-3763CD56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78373"/>
            <a:ext cx="8814676" cy="49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81CA24-4E17-F85B-872F-A88970BC300F}"/>
              </a:ext>
            </a:extLst>
          </p:cNvPr>
          <p:cNvSpPr/>
          <p:nvPr/>
        </p:nvSpPr>
        <p:spPr>
          <a:xfrm>
            <a:off x="1828799" y="711200"/>
            <a:ext cx="440268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3101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BC189-42F7-4316-91AE-D380DC9D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 t="1690" r="1077" b="34835"/>
          <a:stretch/>
        </p:blipFill>
        <p:spPr>
          <a:xfrm>
            <a:off x="315867" y="566581"/>
            <a:ext cx="5311558" cy="5724838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¿Ð¾ÑÑÑÐ¾Ð»Ð¸Ð¾ ÑÐºÐ¾Ð»ÑÐ½Ð¸ÐºÐ°">
            <a:extLst>
              <a:ext uri="{FF2B5EF4-FFF2-40B4-BE49-F238E27FC236}">
                <a16:creationId xmlns:a16="http://schemas.microsoft.com/office/drawing/2014/main" id="{5C4E8B9B-09B4-40E1-98F1-EA1D60AE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24">
            <a:off x="6024949" y="669582"/>
            <a:ext cx="3977551" cy="51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7" y="128016"/>
            <a:ext cx="4222599" cy="422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F9615C-1C3A-8D8D-ED28-B67C78BEC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8579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КВАДРОБИНГ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08" y="1628801"/>
            <a:ext cx="9453736" cy="452596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КВАДРОБИНГ (от латинского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quattuor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«четыре» и английского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aerobics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«аэробика») это направление, предполагающее копирование поведения животных. Данное хобби стало трендом среди детей в возрасте от 7 до 14 лет.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увлечение детей может сигнализировать о проблемах в общении, а также о том, что некоторые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квадроберы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буквально начинают «жить как звери».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085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"/>
          <a:stretch/>
        </p:blipFill>
        <p:spPr bwMode="auto">
          <a:xfrm>
            <a:off x="1919536" y="102642"/>
            <a:ext cx="806489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12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812" y="390674"/>
            <a:ext cx="795637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54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</a:t>
            </a:r>
            <a:r>
              <a:rPr lang="ru-RU" b="1" dirty="0" err="1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дропперы</a:t>
            </a:r>
            <a:r>
              <a:rPr lang="ru-RU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что грозит за такую «работу»</a:t>
            </a:r>
            <a:br>
              <a:rPr lang="ru-RU" b="1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2" y="1600201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776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CC38A206-0CB1-C2CF-BFD0-5DB53F12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0"/>
            <a:ext cx="10379917" cy="686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Дропперы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(или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дропы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это подставные лица, которые задействованы в нелегальных схемах по выводу средств с банковских карт россиян. Термин происходит от английского слова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drop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дословно переводится как «бросать, капать».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оформляются банковские карты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-карты), через которые телефонные мошенники переводят, а потом обналичивают украденные с других банковских карт средства. Далее деньги зачисляются на другой «пластик» или же через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спецсервисы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конвертируются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криптовалюту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могут делать как сами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и их «хозяева». Иногда таких «переводчиков» используют втемную, но, как правило, за «работу» они получают вознаграждение.</a:t>
            </a:r>
          </a:p>
        </p:txBody>
      </p:sp>
    </p:spTree>
    <p:extLst>
      <p:ext uri="{BB962C8B-B14F-4D97-AF65-F5344CB8AC3E}">
        <p14:creationId xmlns:p14="http://schemas.microsoft.com/office/powerpoint/2010/main" val="382913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764705"/>
            <a:ext cx="8229600" cy="536145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становятся молодые люди. Защитить подростков можно за счет повышения финансовой грамотности, бесед родителей и педагогов с пояснением возможных последствий.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разъяснять несовершеннолетним, что незрелость и легкомысленное отношение к финансовым инструментам может стоить очень дорого. И, вступая во взаимоотношения с серьезной кредитной организацией, уже не получится отделаться тем, что «я не знал...», «я больше не буду...».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 стоит разъяснить ст. 187 УК РФ, которая устанавливает ответственность за изготовление в целях сбыта или сбыт поддельных кредитных либо расчетных карт, а также иных платежных документов, не являющихся ценными бумагами. Уголовная ответственность по ст. 187 УК РФ наступает 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16-летнего возраста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349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2068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рекомендации по рекомендованному времени ребёнка 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интернете в 2024 году:</a:t>
            </a:r>
            <a:b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00200"/>
            <a:ext cx="8507288" cy="499715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от 6 до 9 лет. Время за компьютером для учёбы или развлечений должно быть ограничено 20–30 минутами в день. 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от 10 до 14 лет. Рекомендованное время за компьютером — до 45 минут в день. При этом важно следить за тем, какие сайты и программы использует ребёнок, а также проводить регулярные беседы о безопасности в интернете. 1</a:t>
            </a: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 от 15 до 18 лет. Старшеклассники могут проводить за компьютером до 1–2 часов в сутки. Каждые 30–40 минут стоит делать перерывы, чтобы размять мышцы и дать отдых глазам. </a:t>
            </a:r>
          </a:p>
        </p:txBody>
      </p:sp>
    </p:spTree>
    <p:extLst>
      <p:ext uri="{BB962C8B-B14F-4D97-AF65-F5344CB8AC3E}">
        <p14:creationId xmlns:p14="http://schemas.microsoft.com/office/powerpoint/2010/main" val="1517215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8" y="306138"/>
            <a:ext cx="4625139" cy="6166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16" y="306138"/>
            <a:ext cx="4745454" cy="632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90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18377" y="1085864"/>
            <a:ext cx="9795205" cy="46862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</a:t>
            </a:r>
            <a:r>
              <a:rPr lang="ru-RU" sz="3600" b="1" i="1" dirty="0"/>
              <a:t>Воспитывая детей , помните, что вы воспитываете родителей для своих внуков»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99" y="2153145"/>
            <a:ext cx="6840760" cy="38581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300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3AEABFC-AE5C-4E2C-8330-B86DF98D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35560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ФИО (ГОДЫ ЖИЗНИ)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6CEF58-839C-45BF-9195-2F3500B73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424" y="1322614"/>
            <a:ext cx="5997575" cy="1927451"/>
          </a:xfrm>
        </p:spPr>
        <p:txBody>
          <a:bodyPr/>
          <a:lstStyle/>
          <a:p>
            <a:r>
              <a:rPr lang="ru-RU" dirty="0"/>
              <a:t>статус во время ВОВ (звание, фронт, участие в событиях)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997E92-5AD4-40A2-B2F1-1E62323C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6849" y="1551214"/>
            <a:ext cx="5800726" cy="4638449"/>
          </a:xfrm>
        </p:spPr>
        <p:txBody>
          <a:bodyPr>
            <a:normAutofit/>
          </a:bodyPr>
          <a:lstStyle/>
          <a:p>
            <a:r>
              <a:rPr lang="ru-RU" dirty="0"/>
              <a:t>ФОТОГРАФИЯ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553888D-A7DC-4340-B9F9-BBE2D703F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2775517"/>
            <a:ext cx="4954588" cy="1600880"/>
          </a:xfrm>
        </p:spPr>
        <p:txBody>
          <a:bodyPr/>
          <a:lstStyle/>
          <a:p>
            <a:r>
              <a:rPr lang="ru-RU" dirty="0"/>
              <a:t>награды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7AE4C2B-38AC-4620-AD60-981325E3B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4643193"/>
            <a:ext cx="4595359" cy="68693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Родственник гимназиста ____</a:t>
            </a:r>
          </a:p>
          <a:p>
            <a:r>
              <a:rPr lang="ru-RU" dirty="0"/>
              <a:t>Или учителя __________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D041F-FC9D-97D5-25CD-6E1A88179689}"/>
              </a:ext>
            </a:extLst>
          </p:cNvPr>
          <p:cNvSpPr txBox="1">
            <a:spLocks/>
          </p:cNvSpPr>
          <p:nvPr/>
        </p:nvSpPr>
        <p:spPr>
          <a:xfrm>
            <a:off x="936624" y="-372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lnSpc>
                <a:spcPct val="115000"/>
              </a:lnSpc>
              <a:spcAft>
                <a:spcPts val="800"/>
              </a:spcAft>
            </a:pPr>
            <a:r>
              <a:rPr lang="ru-RU" sz="600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80летию Победы.</a:t>
            </a:r>
            <a:r>
              <a:rPr lang="ru-UA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UA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4096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6706" y="219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1 четверти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566288"/>
            <a:ext cx="117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обучающихся.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90C32B-3D2E-4F85-B29D-82C0B30A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0" y="2374584"/>
            <a:ext cx="12192000" cy="25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0" y="-120841"/>
            <a:ext cx="9829800" cy="1082674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000" dirty="0"/>
              <a:t>Требования к школьной форме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70DC43-31FC-8DBC-56B4-694D3BAB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239499"/>
            <a:ext cx="4392488" cy="28224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F5DB82-2748-FF83-DC24-A759BD9A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1" y="1239499"/>
            <a:ext cx="5596309" cy="373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1C946CF-2AC1-A95A-3719-A601EC85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2067" l="9945" r="89740">
                        <a14:foregroundMark x1="74112" y1="16933" x2="69850" y2="10267"/>
                        <a14:foregroundMark x1="69850" y1="10267" x2="64957" y2="15133"/>
                        <a14:foregroundMark x1="61326" y1="21800" x2="49171" y2="31867"/>
                        <a14:foregroundMark x1="49171" y1="31867" x2="49803" y2="33867"/>
                        <a14:foregroundMark x1="50987" y1="91000" x2="55091" y2="84867"/>
                        <a14:foregroundMark x1="55091" y1="84867" x2="53118" y2="79733"/>
                        <a14:foregroundMark x1="81058" y1="91533" x2="77427" y2="79000"/>
                        <a14:foregroundMark x1="35833" y1="12800" x2="27309" y2="11733"/>
                        <a14:foregroundMark x1="16695" y1="14442" x2="16338" y2="14533"/>
                        <a14:foregroundMark x1="21438" y1="13231" x2="19784" y2="13653"/>
                        <a14:foregroundMark x1="27309" y1="11733" x2="23190" y2="12784"/>
                        <a14:foregroundMark x1="16988" y1="27394" x2="17127" y2="30133"/>
                        <a14:foregroundMark x1="16540" y1="18516" x2="16691" y2="21515"/>
                        <a14:foregroundMark x1="16338" y1="14533" x2="16345" y2="14676"/>
                        <a14:foregroundMark x1="17127" y1="30133" x2="22415" y2="37800"/>
                        <a14:foregroundMark x1="22415" y1="37800" x2="23757" y2="45067"/>
                        <a14:foregroundMark x1="23757" y1="45067" x2="35359" y2="62133"/>
                        <a14:foregroundMark x1="35359" y1="62133" x2="23125" y2="67133"/>
                        <a14:foregroundMark x1="23125" y1="67133" x2="13970" y2="66800"/>
                        <a14:foregroundMark x1="13970" y1="66800" x2="20837" y2="60800"/>
                        <a14:foregroundMark x1="20837" y1="60800" x2="29440" y2="79867"/>
                        <a14:foregroundMark x1="29440" y1="79867" x2="28808" y2="88733"/>
                        <a14:foregroundMark x1="28808" y1="88733" x2="31018" y2="69133"/>
                        <a14:foregroundMark x1="31018" y1="69133" x2="39937" y2="67733"/>
                        <a14:foregroundMark x1="39937" y1="67733" x2="39621" y2="57400"/>
                        <a14:foregroundMark x1="39621" y1="57400" x2="32202" y2="46467"/>
                        <a14:foregroundMark x1="32202" y1="46467" x2="38437" y2="38400"/>
                        <a14:foregroundMark x1="38437" y1="38400" x2="37648" y2="29867"/>
                        <a14:foregroundMark x1="37648" y1="29867" x2="33544" y2="23600"/>
                        <a14:foregroundMark x1="33544" y1="23600" x2="34649" y2="15667"/>
                        <a14:foregroundMark x1="27072" y1="8733" x2="24941" y2="10800"/>
                        <a14:foregroundMark x1="21863" y1="62533" x2="13575" y2="63133"/>
                        <a14:foregroundMark x1="13575" y1="63133" x2="12707" y2="71000"/>
                        <a14:foregroundMark x1="12707" y1="71000" x2="19653" y2="66467"/>
                        <a14:foregroundMark x1="19653" y1="66467" x2="19416" y2="65667"/>
                        <a14:foregroundMark x1="25809" y1="91533" x2="36306" y2="92067"/>
                        <a14:foregroundMark x1="36306" y1="92067" x2="29597" y2="86067"/>
                        <a14:foregroundMark x1="29597" y1="86067" x2="24309" y2="85867"/>
                        <a14:foregroundMark x1="21547" y1="62333" x2="19732" y2="61533"/>
                        <a14:foregroundMark x1="21547" y1="62800" x2="14917" y2="63600"/>
                        <a14:foregroundMark x1="67324" y1="10067" x2="60379" y2="20800"/>
                        <a14:foregroundMark x1="60379" y1="20800" x2="65351" y2="23667"/>
                        <a14:backgroundMark x1="22336" y1="13733" x2="18627" y2="25133"/>
                        <a14:backgroundMark x1="18627" y1="25133" x2="14996" y2="24467"/>
                        <a14:backgroundMark x1="19890" y1="13733" x2="9313" y2="20800"/>
                        <a14:backgroundMark x1="9313" y1="20800" x2="22889" y2="15067"/>
                        <a14:backgroundMark x1="22889" y1="15067" x2="24783" y2="17067"/>
                        <a14:backgroundMark x1="23283" y1="12933" x2="17443" y2="11267"/>
                        <a14:backgroundMark x1="13970" y1="24933" x2="24467" y2="13733"/>
                        <a14:backgroundMark x1="24467" y1="13733" x2="15864" y2="24933"/>
                        <a14:backgroundMark x1="15864" y1="24933" x2="16969" y2="2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706666"/>
            <a:ext cx="2815388" cy="33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5261C4F-EB27-4DCA-41DF-AA71F8FF0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9534" y1="84750" x2="62007" y2="82875"/>
                        <a14:foregroundMark x1="68100" y1="82375" x2="54659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47" t="1733" r="1" b="2022"/>
          <a:stretch/>
        </p:blipFill>
        <p:spPr bwMode="auto">
          <a:xfrm>
            <a:off x="6403394" y="3263642"/>
            <a:ext cx="1492806" cy="37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A191650-A941-5A54-9AF0-DA5C4533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6" y="1431226"/>
            <a:ext cx="5258816" cy="35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D3204946-DA2C-5A0B-60CD-A00B67E1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7" y="0"/>
            <a:ext cx="3560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61B23-9AAE-5704-7455-1EB3F6816211}"/>
              </a:ext>
            </a:extLst>
          </p:cNvPr>
          <p:cNvSpPr txBox="1"/>
          <p:nvPr/>
        </p:nvSpPr>
        <p:spPr>
          <a:xfrm>
            <a:off x="4805172" y="224135"/>
            <a:ext cx="60990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19.12.2023 №618-ФЗ 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Федеральный закон </a:t>
            </a:r>
            <a:b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образовании в Российской Федерации».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3659" y="226956"/>
            <a:ext cx="8979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Пропускной режим</a:t>
            </a:r>
          </a:p>
        </p:txBody>
      </p:sp>
      <p:pic>
        <p:nvPicPr>
          <p:cNvPr id="4" name="Picture 2" descr="Цифровая образовательная среда (ЦОС) » МОУ &quot;Средняя школа № 27 имени С. В.  Лежнева г. Волжского Волгоградской области&quot;">
            <a:extLst>
              <a:ext uri="{FF2B5EF4-FFF2-40B4-BE49-F238E27FC236}">
                <a16:creationId xmlns:a16="http://schemas.microsoft.com/office/drawing/2014/main" id="{1478E2FB-5467-EE24-C8B9-D1C212C1F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5"/>
          <a:stretch/>
        </p:blipFill>
        <p:spPr bwMode="auto">
          <a:xfrm>
            <a:off x="952580" y="1308005"/>
            <a:ext cx="10030323" cy="382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Вакансия Разработчик чат-бота в Москве, работа в компании РНКБ Банк (ПАО)  (вакансия в архиве c 2 сентября 2023)">
            <a:extLst>
              <a:ext uri="{FF2B5EF4-FFF2-40B4-BE49-F238E27FC236}">
                <a16:creationId xmlns:a16="http://schemas.microsoft.com/office/drawing/2014/main" id="{03961BC1-D12F-42B0-DE1D-F62AF0E7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18" y="3116298"/>
            <a:ext cx="345638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0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2783" y="-41496"/>
            <a:ext cx="9254339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4000" i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№1.7 </a:t>
            </a:r>
          </a:p>
          <a:p>
            <a:pPr algn="ctr"/>
            <a:r>
              <a:rPr lang="ru-RU" sz="4000" b="1" dirty="0">
                <a:solidFill>
                  <a:srgbClr val="FE648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внутреннего распорядка</a:t>
            </a:r>
            <a:endParaRPr lang="ru-RU" sz="4000" dirty="0">
              <a:solidFill>
                <a:srgbClr val="FE64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999" y="1164249"/>
            <a:ext cx="6568225" cy="5401479"/>
          </a:xfrm>
          <a:prstGeom prst="rect">
            <a:avLst/>
          </a:prstGeom>
          <a:blipFill dpi="0" rotWithShape="1">
            <a:blip r:embed="rId2">
              <a:alphaModFix amt="56696"/>
            </a:blip>
            <a:srcRect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Обучающиеся обязаны: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2.2.12.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время перемен для общения, активного отдыха обучающихся между уроками (занятиями), восполнения их физиологической потребности в двигательной активности с учетом возрастных норм;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2.2.13.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всех участников образовательного процесса предусмотрена целесообразность перевода устройств мобильной связи в режим «без звука» при входе в гимназию (в том числе с исключением использования режима вибрации из-за возникновения фантомных вибраций); 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2.2.14.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образовательного процесса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сдавать телефоны в предусмотренные места хранения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 мобильной связи обучающихся</a:t>
            </a:r>
          </a:p>
        </p:txBody>
      </p:sp>
      <p:pic>
        <p:nvPicPr>
          <p:cNvPr id="1028" name="Picture 4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6" b="14994"/>
          <a:stretch/>
        </p:blipFill>
        <p:spPr bwMode="auto">
          <a:xfrm>
            <a:off x="7405818" y="3789574"/>
            <a:ext cx="4465858" cy="232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ÐÐ°ÑÑÐ¸Ð½ÐºÐ¸ Ð¿Ð¾ Ð·Ð°Ð¿ÑÐ¾ÑÑ ÑÐµÐ»ÐµÑÐ¾Ð½Ñ Ð² ÑÐºÐ¾Ð»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 b="9816"/>
          <a:stretch/>
        </p:blipFill>
        <p:spPr bwMode="auto">
          <a:xfrm>
            <a:off x="7183224" y="1397112"/>
            <a:ext cx="4402759" cy="199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9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591" y="207391"/>
            <a:ext cx="11838817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№2.23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порядке учета посещаемости обучающимися учебных занятий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56521"/>
            <a:ext cx="12068432" cy="5019131"/>
          </a:xfrm>
          <a:prstGeom prst="rect">
            <a:avLst/>
          </a:prstGeom>
          <a:blipFill>
            <a:blip r:embed="rId2">
              <a:alphaModFix amt="56696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Уважительная причина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опоздания, пропуска, непосещения учебного занятия (дня, недели) - отсутствие в течение указанного учебного времени в связи с: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медицинскими показаниями;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обстоятельствами чрезвычайного, непредвиденного характера;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необходимостью и на основании </a:t>
            </a:r>
            <a:r>
              <a:rPr lang="ru-RU" sz="2000" dirty="0"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письменного заявления родителей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(законных представителей);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представлением писем, ходатайств из других учреждений и организаций;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с разрешения классного руководителя и директора гимназии по приказу.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3.1. Учёт посещаемости учебных занятий ведётся ежедневно на уровне каждого обучающегося, на уровне класса, на уровне гимназии и заключается в следующем:</a:t>
            </a:r>
          </a:p>
          <a:p>
            <a:pPr indent="44767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того требуют семейные обстоятельства и родители считают возможным снять своего ребёнка с учебных занятий на непродолжительное время, то они отвечают за жизнь и здоровье своего ребёнка в указанный период, а также берут на себя ответственность за освоение ребёнком учебного материала, изучаемого в этот период; в этом случае родители информируют об этом классного руководителя заявлением об отсутствии обучающегося.</a:t>
            </a:r>
          </a:p>
        </p:txBody>
      </p:sp>
    </p:spTree>
    <p:extLst>
      <p:ext uri="{BB962C8B-B14F-4D97-AF65-F5344CB8AC3E}">
        <p14:creationId xmlns:p14="http://schemas.microsoft.com/office/powerpoint/2010/main" val="15170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758</Words>
  <Application>Microsoft Office PowerPoint</Application>
  <PresentationFormat>Широкоэкранный</PresentationFormat>
  <Paragraphs>76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Итоги 1 четверти</vt:lpstr>
      <vt:lpstr>Требования к школьной форме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Пропускной режим для родителей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КВАДРОБИНГ</vt:lpstr>
      <vt:lpstr>Презентация PowerPoint</vt:lpstr>
      <vt:lpstr>Презентация PowerPoint</vt:lpstr>
      <vt:lpstr>Кто такие дропперы и что грозит за такую «работу» </vt:lpstr>
      <vt:lpstr>Дропперы</vt:lpstr>
      <vt:lpstr>Презентация PowerPoint</vt:lpstr>
      <vt:lpstr>Некоторые рекомендации по рекомендованному времени ребёнка  в интернете в 2024 году: </vt:lpstr>
      <vt:lpstr>Презентация PowerPoint</vt:lpstr>
      <vt:lpstr>Презентация PowerPoint</vt:lpstr>
      <vt:lpstr>ФИО (ГОДЫ ЖИЗНИ)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Вишиванюк</cp:lastModifiedBy>
  <cp:revision>6</cp:revision>
  <dcterms:created xsi:type="dcterms:W3CDTF">2022-01-31T14:44:07Z</dcterms:created>
  <dcterms:modified xsi:type="dcterms:W3CDTF">2024-10-29T05:43:46Z</dcterms:modified>
</cp:coreProperties>
</file>