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285" r:id="rId4"/>
    <p:sldId id="268" r:id="rId5"/>
    <p:sldId id="262" r:id="rId6"/>
    <p:sldId id="287" r:id="rId7"/>
    <p:sldId id="263" r:id="rId8"/>
    <p:sldId id="278" r:id="rId9"/>
    <p:sldId id="264" r:id="rId10"/>
    <p:sldId id="279" r:id="rId11"/>
    <p:sldId id="265" r:id="rId12"/>
    <p:sldId id="280" r:id="rId13"/>
    <p:sldId id="266" r:id="rId14"/>
    <p:sldId id="267" r:id="rId15"/>
    <p:sldId id="271" r:id="rId16"/>
    <p:sldId id="259" r:id="rId17"/>
    <p:sldId id="260" r:id="rId18"/>
    <p:sldId id="261" r:id="rId19"/>
    <p:sldId id="281" r:id="rId20"/>
    <p:sldId id="275" r:id="rId21"/>
    <p:sldId id="273" r:id="rId22"/>
    <p:sldId id="276" r:id="rId23"/>
    <p:sldId id="282" r:id="rId24"/>
    <p:sldId id="272" r:id="rId25"/>
    <p:sldId id="283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0" dirty="0"/>
              <a:t>не </a:t>
            </a:r>
            <a:r>
              <a:rPr lang="ru-RU" b="0" dirty="0" smtClean="0"/>
              <a:t>справились %</a:t>
            </a:r>
            <a:endParaRPr lang="ru-RU" b="0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справились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задание низкого уровня сложности</c:v>
                </c:pt>
                <c:pt idx="1">
                  <c:v>средний уровень сложности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</c:v>
                </c:pt>
                <c:pt idx="1">
                  <c:v>66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0" dirty="0"/>
              <a:t>не </a:t>
            </a:r>
            <a:r>
              <a:rPr lang="ru-RU" b="0" dirty="0" smtClean="0"/>
              <a:t>справились %</a:t>
            </a:r>
            <a:endParaRPr lang="ru-RU" b="0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справились</c:v>
                </c:pt>
              </c:strCache>
            </c:strRef>
          </c:tx>
          <c:dLbls>
            <c:dLbl>
              <c:idx val="2"/>
              <c:layout>
                <c:manualLayout>
                  <c:x val="0.26677672955974846"/>
                  <c:y val="-6.118885197440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задание низкого уровня сложности</c:v>
                </c:pt>
                <c:pt idx="1">
                  <c:v>средний уровень сложности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44</c:v>
                </c:pt>
                <c:pt idx="2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3F7BC-A372-4B7E-8B12-0E48A1A5B604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B32B5-5950-4790-AC31-E9E2E51BE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62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32B5-5950-4790-AC31-E9E2E51BEC6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6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C6FB-2B91-470E-8391-2B04FF42A2E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9964-5C93-49BA-9EF8-5F4BACFA7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C6FB-2B91-470E-8391-2B04FF42A2E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9964-5C93-49BA-9EF8-5F4BACFA7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C6FB-2B91-470E-8391-2B04FF42A2E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9964-5C93-49BA-9EF8-5F4BACFA7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C6FB-2B91-470E-8391-2B04FF42A2E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9964-5C93-49BA-9EF8-5F4BACFA7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C6FB-2B91-470E-8391-2B04FF42A2E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9964-5C93-49BA-9EF8-5F4BACFA7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C6FB-2B91-470E-8391-2B04FF42A2E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9964-5C93-49BA-9EF8-5F4BACFA7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C6FB-2B91-470E-8391-2B04FF42A2E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9964-5C93-49BA-9EF8-5F4BACFA7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C6FB-2B91-470E-8391-2B04FF42A2E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9964-5C93-49BA-9EF8-5F4BACFA7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C6FB-2B91-470E-8391-2B04FF42A2E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9964-5C93-49BA-9EF8-5F4BACFA7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C6FB-2B91-470E-8391-2B04FF42A2E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9964-5C93-49BA-9EF8-5F4BACFA7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C6FB-2B91-470E-8391-2B04FF42A2E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9964-5C93-49BA-9EF8-5F4BACFA7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C6FB-2B91-470E-8391-2B04FF42A2E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D9964-5C93-49BA-9EF8-5F4BACFA7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shkola/obshchepedagogicheskie-tekhnologii/library/2017/12/06/didakticheskiy-material-smyslovoe" TargetMode="External"/><Relationship Id="rId2" Type="http://schemas.openxmlformats.org/officeDocument/2006/relationships/hyperlink" Target="https://videouroki.net/razrabotki/priiomy-pomoghaiushchiie-povysit-urovien-chitatiel-skoi-ghramotnosti-chieriez-t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iv.instrao.ru/support/demonstratsionnye-materialya/&#1063;&#1043;_2019_&#1086;&#1089;&#1085;&#1086;&#1074;&#1085;&#1099;&#1077;%20&#1087;&#1086;&#1076;&#1093;&#1086;&#1076;&#1099;.pdf" TargetMode="External"/><Relationship Id="rId5" Type="http://schemas.openxmlformats.org/officeDocument/2006/relationships/hyperlink" Target="https://infourok.ru/kopilka-priyomov-i-sposobov-formirovaniya-chitatelskoy-gramotnosti-sredi-uchastnikov-obrazovatelnogo-processa-3234884.html" TargetMode="External"/><Relationship Id="rId4" Type="http://schemas.openxmlformats.org/officeDocument/2006/relationships/hyperlink" Target="https://mujishcola.yam.eduru.ru/media/2020/06/04/1255115941/rekomendaci_po_formirovaniyu_chitatel_skoj_gramotnosti_shkol_nikov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NDfkaruwr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Читательская грамотность: понятие, приемы формирования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Для формирования у учащихся читательского умения интегрировать и интерпретировать информацию текста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рекомендуется предлагать задания, в которых требуется: </a:t>
            </a:r>
          </a:p>
          <a:p>
            <a:r>
              <a:rPr lang="ru-RU" dirty="0" smtClean="0"/>
              <a:t>выделять основную и второстепенную информацию, извлекать из текста единицы информации, объединенные общей темой; </a:t>
            </a:r>
          </a:p>
          <a:p>
            <a:r>
              <a:rPr lang="ru-RU" dirty="0" smtClean="0"/>
              <a:t>обнаруживать в тексте доводы в подтверждение выдвинутых тезисов; </a:t>
            </a:r>
          </a:p>
          <a:p>
            <a:r>
              <a:rPr lang="ru-RU" dirty="0" err="1" smtClean="0"/>
              <a:t>аргументированно</a:t>
            </a:r>
            <a:r>
              <a:rPr lang="ru-RU" dirty="0" smtClean="0"/>
              <a:t>, связно, последовательно отвечать на вопрос в письменной форме, используя информацию исходного текста; </a:t>
            </a:r>
          </a:p>
          <a:p>
            <a:r>
              <a:rPr lang="ru-RU" dirty="0" smtClean="0"/>
              <a:t>устанавливать причинно-следственные связи между единицами информации текста, делать умозаключения на основе текста; </a:t>
            </a:r>
          </a:p>
          <a:p>
            <a:r>
              <a:rPr lang="ru-RU" dirty="0" smtClean="0"/>
              <a:t>формировать на основе текста систему аргументов (доводов) для обоснования определенной позиции; сопоставлять разные точки зрения и разные источники информации по заданной теме;</a:t>
            </a:r>
          </a:p>
          <a:p>
            <a:r>
              <a:rPr lang="ru-RU" dirty="0" smtClean="0"/>
              <a:t>находить сходство в противоположных точках зрения, различать общепринятую и оригинальную, авторскую трактовку события; </a:t>
            </a:r>
          </a:p>
          <a:p>
            <a:r>
              <a:rPr lang="ru-RU" dirty="0" smtClean="0"/>
              <a:t>различать информацию, заданную в тексте, от той, которой учащиеся владеют на основе личного опыта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66" t="29700" r="5056" b="15991"/>
          <a:stretch/>
        </p:blipFill>
        <p:spPr bwMode="auto">
          <a:xfrm>
            <a:off x="323528" y="476672"/>
            <a:ext cx="849694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Для формирования читательского умения анализировать и оценивать содержание текста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рекомендуется предлагать задания, в которых требуется:</a:t>
            </a:r>
          </a:p>
          <a:p>
            <a:r>
              <a:rPr lang="ru-RU" dirty="0" smtClean="0"/>
              <a:t> размышлять об информации, сообщенной в тексте; высказывать согласие / несогласие с авторской позицией, мотивировать его; </a:t>
            </a:r>
          </a:p>
          <a:p>
            <a:r>
              <a:rPr lang="ru-RU" dirty="0" smtClean="0"/>
              <a:t>оценивать утверждение текста с точки зрения моральных или эстетических представлений; </a:t>
            </a:r>
          </a:p>
          <a:p>
            <a:r>
              <a:rPr lang="ru-RU" dirty="0" smtClean="0"/>
              <a:t>формулировать логические умозаключения на основе информации, приведенной в тексте, приобретенных знаний и собственного опыта, сравнивать новую информацию с прочитанным ранее, обнаруживать недостоверность получаемой информации, пробелы в сообщении и находить пути восполнения этих пробелов; </a:t>
            </a:r>
          </a:p>
          <a:p>
            <a:r>
              <a:rPr lang="ru-RU" dirty="0" smtClean="0"/>
              <a:t>в процессе работы с одним или несколькими источниками выявлять содержащуюся в них противоречивую, конфликтную информацию, находить способы проверки противоречивого сообщения; </a:t>
            </a:r>
          </a:p>
          <a:p>
            <a:r>
              <a:rPr lang="ru-RU" dirty="0" smtClean="0"/>
              <a:t>высказывать свою собственную точку зрения о том, что обсуждается в тексте, и обосновывать ее, приводить доводы в защиту своей точки зрения; </a:t>
            </a:r>
          </a:p>
          <a:p>
            <a:r>
              <a:rPr lang="ru-RU" dirty="0" smtClean="0"/>
              <a:t>при оценке содержания текста обращать внимание не только на главные характеристики текста, но и на детали.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67" t="30503" r="2924" b="14657"/>
          <a:stretch/>
        </p:blipFill>
        <p:spPr bwMode="auto">
          <a:xfrm>
            <a:off x="251520" y="548680"/>
            <a:ext cx="868692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Приемы для формирования читательской грамотности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приемы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Мозговая атака</a:t>
            </a:r>
          </a:p>
          <a:p>
            <a:r>
              <a:rPr lang="ru-RU" dirty="0" smtClean="0"/>
              <a:t>Групповая дискуссия</a:t>
            </a:r>
          </a:p>
          <a:p>
            <a:r>
              <a:rPr lang="ru-RU" dirty="0" smtClean="0"/>
              <a:t>Чтение с остановками и Вопросы </a:t>
            </a:r>
            <a:r>
              <a:rPr lang="ru-RU" dirty="0" err="1" smtClean="0"/>
              <a:t>Блума</a:t>
            </a:r>
            <a:endParaRPr lang="ru-RU" dirty="0" smtClean="0"/>
          </a:p>
          <a:p>
            <a:r>
              <a:rPr lang="ru-RU" dirty="0" smtClean="0"/>
              <a:t>Кластеры</a:t>
            </a:r>
          </a:p>
          <a:p>
            <a:r>
              <a:rPr lang="ru-RU" dirty="0" err="1" smtClean="0"/>
              <a:t>Синквейн</a:t>
            </a:r>
            <a:endParaRPr lang="ru-RU" dirty="0" smtClean="0"/>
          </a:p>
          <a:p>
            <a:r>
              <a:rPr lang="ru-RU" dirty="0" smtClean="0"/>
              <a:t>«Продвинутая лекция»</a:t>
            </a:r>
          </a:p>
          <a:p>
            <a:r>
              <a:rPr lang="ru-RU" dirty="0" smtClean="0"/>
              <a:t>Эссе</a:t>
            </a:r>
          </a:p>
          <a:p>
            <a:r>
              <a:rPr lang="ru-RU" dirty="0" smtClean="0"/>
              <a:t>Ключевые термины</a:t>
            </a:r>
          </a:p>
          <a:p>
            <a:r>
              <a:rPr lang="ru-RU" dirty="0" smtClean="0"/>
              <a:t>Перепутанные логические цепочки</a:t>
            </a:r>
          </a:p>
          <a:p>
            <a:r>
              <a:rPr lang="ru-RU" dirty="0" smtClean="0"/>
              <a:t>Таблица «З-Х-У» («Знаю – Хочу знать – Узнал» )</a:t>
            </a:r>
          </a:p>
          <a:p>
            <a:r>
              <a:rPr lang="ru-RU" dirty="0" err="1" smtClean="0"/>
              <a:t>Взаимоопрос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67" t="42711" r="2923" b="17325"/>
          <a:stretch/>
        </p:blipFill>
        <p:spPr bwMode="auto">
          <a:xfrm>
            <a:off x="251519" y="1556792"/>
            <a:ext cx="873488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Система работы по созданию единого образовательного пространства школы для развития читательской грамотности школьников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67" t="38890" r="3989" b="17324"/>
          <a:stretch/>
        </p:blipFill>
        <p:spPr bwMode="auto">
          <a:xfrm>
            <a:off x="26573" y="1556792"/>
            <a:ext cx="888480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996952"/>
            <a:ext cx="3240360" cy="36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67" t="20728" r="2923" b="31991"/>
          <a:stretch/>
        </p:blipFill>
        <p:spPr bwMode="auto">
          <a:xfrm>
            <a:off x="179512" y="1772816"/>
            <a:ext cx="885698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Общешкольные читательские события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Формирование читательской грамотности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Во внеклассной деятельности </a:t>
            </a:r>
            <a:r>
              <a:rPr lang="ru-RU" dirty="0" smtClean="0"/>
              <a:t>проводить занятия поддерживающего чтения, создавать уголки чтения в классных кабинетах, организовать работу литературных гостиных и др. </a:t>
            </a:r>
          </a:p>
          <a:p>
            <a:r>
              <a:rPr lang="ru-RU" b="1" dirty="0" smtClean="0"/>
              <a:t>Во внешкольной деятельности </a:t>
            </a:r>
            <a:r>
              <a:rPr lang="ru-RU" dirty="0" smtClean="0"/>
              <a:t>организовать совместную работу с библиотеками, учреждениями дополнительного образования, учреждениями культуры и т. п. </a:t>
            </a:r>
          </a:p>
          <a:p>
            <a:r>
              <a:rPr lang="ru-RU" dirty="0" smtClean="0"/>
              <a:t>Использовать </a:t>
            </a:r>
            <a:r>
              <a:rPr lang="ru-RU" b="1" dirty="0" smtClean="0"/>
              <a:t>возможности самообразования </a:t>
            </a:r>
            <a:r>
              <a:rPr lang="ru-RU" dirty="0" smtClean="0"/>
              <a:t>по вопросам читательской грамотности.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067" t="34671" r="3989" b="14657"/>
          <a:stretch>
            <a:fillRect/>
          </a:stretch>
        </p:blipFill>
        <p:spPr bwMode="auto">
          <a:xfrm>
            <a:off x="323528" y="620688"/>
            <a:ext cx="85689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мониторинга смыслового чтения обучающихся 5 и 7 классов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декабрь 2019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Результаты мониторинга смыслового чтения обучающихся 5 классов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457200" y="1196752"/>
          <a:ext cx="40386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87 % обучающихся не умеют интегрировать и интерпретировать информацию текста, связанную с пониманием чувств, мотивов, характера героя; с заданиями по умению находить и извлекать одну единицу информации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От 64 % до 79 % учащихся затрудняются: в нахождении и извлечении нескольких единиц информации в одном тексте; в формулировании выводов ,  в установлении скрытых связей между событиями или утверждениями; осмысливать и оценивать содержание текста.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От 35% до 54 % учащихся затрудняются формулировать выводы на основе обобщения отдельных частей текста; устанавливать сходство между событиями и утверждениями; соотносить визуальное изображение (рисунок) с вербальным (значением и смыслом слов); определять место, где содержится нужная информация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Результаты мониторинга смыслового чтения обучающихся 7 классов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457200" y="1196752"/>
          <a:ext cx="40386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038600" cy="500141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от 68 % до 86 % учащихся затруднялись в обнаружении противоречий, содержащихся в разных частях текста; умении понимать назначение структурной единицы текста; умении устанавливать скрытые связи между событиями или утверждениями; умении понимать чувства, мотивы, характеры героев; умении выявлять связь между прочитанным и современной реальностью.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От 50 % до 59 % - понимать чувства, мотивы, характеры героев; находить и извлекать одну единицу информации; понимать информацию, представленную в графической форме.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От 26 % до 40 % - в умении устанавливать связи между событиями или утверждениями; понимать значение фразы на основе контекста; понимать информацию, представленную в графической форме; умение понимать </a:t>
            </a:r>
            <a:r>
              <a:rPr lang="ru-RU" dirty="0" err="1" smtClean="0"/>
              <a:t>фактологическую</a:t>
            </a:r>
            <a:r>
              <a:rPr lang="ru-RU" dirty="0" smtClean="0"/>
              <a:t> информацию.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Только систематическая работа по формированию читательской грамотности на всех ступенях обучения способна решить проблему формирования грамотного читателя. </a:t>
            </a:r>
          </a:p>
          <a:p>
            <a:pPr marL="0" indent="0" algn="ctr">
              <a:buNone/>
            </a:pPr>
            <a:r>
              <a:rPr lang="ru-RU" dirty="0" smtClean="0"/>
              <a:t>Для этого необходимо правильно выстроить </a:t>
            </a:r>
            <a:r>
              <a:rPr lang="ru-RU" dirty="0" smtClean="0"/>
              <a:t>инструментарий</a:t>
            </a:r>
            <a:r>
              <a:rPr lang="ru-RU" dirty="0" smtClean="0"/>
              <a:t>, </a:t>
            </a:r>
            <a:r>
              <a:rPr lang="ru-RU" dirty="0" smtClean="0"/>
              <a:t>распределить </a:t>
            </a:r>
            <a:r>
              <a:rPr lang="ru-RU" dirty="0" smtClean="0"/>
              <a:t>его по ступеням обучения, и задействовать </a:t>
            </a:r>
            <a:r>
              <a:rPr lang="ru-RU" dirty="0" smtClean="0"/>
              <a:t>в </a:t>
            </a:r>
            <a:r>
              <a:rPr lang="ru-RU" dirty="0" smtClean="0"/>
              <a:t>учебной и во </a:t>
            </a:r>
            <a:r>
              <a:rPr lang="ru-RU" dirty="0" err="1" smtClean="0"/>
              <a:t>внеучебной</a:t>
            </a:r>
            <a:r>
              <a:rPr lang="ru-RU" dirty="0" smtClean="0"/>
              <a:t> работе, </a:t>
            </a:r>
            <a:r>
              <a:rPr lang="ru-RU" dirty="0" smtClean="0"/>
              <a:t>и привлечь </a:t>
            </a:r>
            <a:r>
              <a:rPr lang="ru-RU" dirty="0" smtClean="0"/>
              <a:t>к данной проблеме </a:t>
            </a:r>
            <a:r>
              <a:rPr lang="ru-RU" dirty="0" smtClean="0"/>
              <a:t>родителей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ссылки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hlinkClick r:id="rId2"/>
              </a:rPr>
              <a:t>https://videouroki.net/razrabotki/priiomy-pomoghaiushchiie-povysit-urovien-chitatiel-skoi-ghramotnosti-chieriez-ti.html</a:t>
            </a:r>
            <a:r>
              <a:rPr lang="ru-RU" dirty="0" smtClean="0"/>
              <a:t>  Приёмы, помогающие повысить уровень читательской грамотности через технологию проблемно-диалогового обучения в начальной школе</a:t>
            </a:r>
          </a:p>
          <a:p>
            <a:r>
              <a:rPr lang="en-US" dirty="0" smtClean="0">
                <a:hlinkClick r:id="rId3"/>
              </a:rPr>
              <a:t>https://nsportal.ru/shkola/obshchepedagogicheskie-tekhnologii/library/2017/12/06/didakticheskiy-material-smyslovoe</a:t>
            </a:r>
            <a:r>
              <a:rPr lang="ru-RU" dirty="0" smtClean="0"/>
              <a:t> Дидактический материал. Смысловое чтение</a:t>
            </a:r>
          </a:p>
          <a:p>
            <a:r>
              <a:rPr lang="en-US" dirty="0" smtClean="0">
                <a:hlinkClick r:id="rId4"/>
              </a:rPr>
              <a:t>https://mujishcola.yam.eduru.ru/media/2020/06/04/1255115941/rekomendaci_po_formirovaniyu_chitatel_skoj_gramotnosti_shkol_nikov.pdf</a:t>
            </a:r>
            <a:r>
              <a:rPr lang="ru-RU" dirty="0" smtClean="0"/>
              <a:t>  Методические рекомендации по формированию читательской грамотности</a:t>
            </a:r>
          </a:p>
          <a:p>
            <a:r>
              <a:rPr lang="en-US" dirty="0" smtClean="0">
                <a:hlinkClick r:id="rId5"/>
              </a:rPr>
              <a:t>https://infourok.ru/kopilka-priyomov-i-sposobov-formirovaniya-chitatelskoy-gramotnosti-sredi-uchastnikov-obrazovatelnogo-processa-3234884.html</a:t>
            </a:r>
            <a:r>
              <a:rPr lang="ru-RU" dirty="0" smtClean="0"/>
              <a:t>  - Копилка приемов формирования читательской </a:t>
            </a:r>
            <a:r>
              <a:rPr lang="ru-RU" dirty="0" smtClean="0"/>
              <a:t>грамотности</a:t>
            </a:r>
          </a:p>
          <a:p>
            <a:r>
              <a:rPr lang="en-US" dirty="0">
                <a:hlinkClick r:id="rId6"/>
              </a:rPr>
              <a:t>http://skiv.instrao.ru/support/demonstratsionnye-materialya/</a:t>
            </a:r>
            <a:r>
              <a:rPr lang="ru-RU" dirty="0">
                <a:hlinkClick r:id="rId6"/>
              </a:rPr>
              <a:t>ЧГ_2019_основные%20подходы.</a:t>
            </a:r>
            <a:r>
              <a:rPr lang="en-US" dirty="0" smtClean="0">
                <a:hlinkClick r:id="rId6"/>
              </a:rPr>
              <a:t>pdf</a:t>
            </a:r>
            <a:r>
              <a:rPr lang="ru-RU" dirty="0" smtClean="0"/>
              <a:t>   основные подходы к оценке читательской грамотности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Инструменты, приемы и стратегии формирования читательской грамотности обучающихся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https://www.youtube.com/watch?v=GNDfkaruwr8</a:t>
            </a:r>
            <a:r>
              <a:rPr lang="ru-RU" dirty="0" smtClean="0"/>
              <a:t> 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Читательские умения, соответствующие выделенным группам читательских действий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456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320" t="15350" r="29840" b="29000"/>
          <a:stretch/>
        </p:blipFill>
        <p:spPr>
          <a:xfrm>
            <a:off x="827584" y="1052736"/>
            <a:ext cx="733123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067" t="16002" r="7190" b="19991"/>
          <a:stretch>
            <a:fillRect/>
          </a:stretch>
        </p:blipFill>
        <p:spPr bwMode="auto">
          <a:xfrm>
            <a:off x="206007" y="620688"/>
            <a:ext cx="8937993" cy="49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41" t="22577" r="4000" b="25883"/>
          <a:stretch/>
        </p:blipFill>
        <p:spPr bwMode="auto">
          <a:xfrm>
            <a:off x="179512" y="548680"/>
            <a:ext cx="864096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137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Важнейшими составляющими </a:t>
            </a:r>
            <a:r>
              <a:rPr lang="ru-RU" sz="3200" dirty="0"/>
              <a:t>читательской деятельности, </a:t>
            </a:r>
            <a:r>
              <a:rPr lang="ru-RU" sz="3200" dirty="0" smtClean="0"/>
              <a:t>поддающимися измерению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Читательские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действия </a:t>
            </a:r>
            <a:r>
              <a:rPr lang="ru-RU" dirty="0" smtClean="0"/>
              <a:t>-</a:t>
            </a:r>
          </a:p>
          <a:p>
            <a:pPr marL="0" indent="0" algn="ctr">
              <a:buNone/>
            </a:pPr>
            <a:r>
              <a:rPr lang="ru-RU" dirty="0" smtClean="0"/>
              <a:t>это </a:t>
            </a:r>
            <a:r>
              <a:rPr lang="ru-RU" dirty="0"/>
              <a:t>задачи </a:t>
            </a:r>
            <a:r>
              <a:rPr lang="ru-RU" dirty="0" smtClean="0"/>
              <a:t>способы </a:t>
            </a:r>
            <a:r>
              <a:rPr lang="ru-RU" dirty="0"/>
              <a:t>их решения, которые использует читатель для того, чтобы проложить собственный путь по тексту и между </a:t>
            </a:r>
            <a:r>
              <a:rPr lang="ru-RU" dirty="0" smtClean="0"/>
              <a:t>текстами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в</a:t>
            </a:r>
            <a:r>
              <a:rPr lang="ru-RU" dirty="0" smtClean="0"/>
              <a:t>ыделено 4 группы читательских действий 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83968" y="184482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2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67" t="34435" r="2923" b="17325"/>
          <a:stretch/>
        </p:blipFill>
        <p:spPr bwMode="auto">
          <a:xfrm>
            <a:off x="395536" y="908720"/>
            <a:ext cx="846461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Для формирования у учащихся читательского умения находить и извлекать информацию из текста рекомендуется предлагать задания, в которых </a:t>
            </a:r>
            <a:r>
              <a:rPr lang="ru-RU" sz="2400" dirty="0" smtClean="0"/>
              <a:t>необходимо: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после внимательного, осознанного прочтения текста находить и вычленять в нем фрагмент / фрагменты, требующиеся для ответа на заданный вопрос; </a:t>
            </a:r>
          </a:p>
          <a:p>
            <a:r>
              <a:rPr lang="ru-RU" dirty="0" smtClean="0"/>
              <a:t>выстраивать последовательность описываемых событий, делать простые выводы по содержанию текста; </a:t>
            </a:r>
          </a:p>
          <a:p>
            <a:r>
              <a:rPr lang="ru-RU" dirty="0" smtClean="0"/>
              <a:t>обнаруживать соответствие между частью текста и его общей идеей, сопоставлять информацию из разных частей текста; </a:t>
            </a:r>
          </a:p>
          <a:p>
            <a:r>
              <a:rPr lang="ru-RU" dirty="0" smtClean="0"/>
              <a:t>объяснять назначение карты, рисунка, пояснять части графика или таблицы, т.е. требуется работать с графической информацией: извлекать информацию, ориентируясь на слова (подписи под рисунками, названия столбиков диаграммы, название таблиц, схем); понимать язык графика, схемы, диаграммы; </a:t>
            </a:r>
          </a:p>
          <a:p>
            <a:r>
              <a:rPr lang="ru-RU" dirty="0" smtClean="0"/>
              <a:t>определять лексическое значение незнакомого слова (термина) не только по справочной литературе, но и на основе контекста. </a:t>
            </a:r>
          </a:p>
          <a:p>
            <a:r>
              <a:rPr lang="ru-RU" dirty="0" smtClean="0"/>
              <a:t>работать с метафорами: понимать переносный смысл выражений, понимать и употреблять обороты речи, построенные на скрытом уподоблении, образном сближении слов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67" t="27579" r="2924" b="15991"/>
          <a:stretch/>
        </p:blipFill>
        <p:spPr bwMode="auto">
          <a:xfrm>
            <a:off x="179512" y="404664"/>
            <a:ext cx="872913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997</Words>
  <Application>Microsoft Office PowerPoint</Application>
  <PresentationFormat>Экран (4:3)</PresentationFormat>
  <Paragraphs>84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Читательская грамотность: понятие, приемы формирования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Важнейшими составляющими читательской деятельности, поддающимися измерению</vt:lpstr>
      <vt:lpstr>Презентация PowerPoint</vt:lpstr>
      <vt:lpstr>Для формирования у учащихся читательского умения находить и извлекать информацию из текста рекомендуется предлагать задания, в которых необходимо:</vt:lpstr>
      <vt:lpstr>Презентация PowerPoint</vt:lpstr>
      <vt:lpstr>Для формирования у учащихся читательского умения интегрировать и интерпретировать информацию текста</vt:lpstr>
      <vt:lpstr>Презентация PowerPoint</vt:lpstr>
      <vt:lpstr>Для формирования читательского умения анализировать и оценивать содержание текста</vt:lpstr>
      <vt:lpstr>Презентация PowerPoint</vt:lpstr>
      <vt:lpstr>Приемы для формирования читательской грамотности</vt:lpstr>
      <vt:lpstr>Методические приемы</vt:lpstr>
      <vt:lpstr>Система работы по созданию единого образовательного пространства школы для развития читательской грамотности школьников</vt:lpstr>
      <vt:lpstr>Диагностика</vt:lpstr>
      <vt:lpstr>Общешкольные читательские события</vt:lpstr>
      <vt:lpstr>Формирование читательской грамотности</vt:lpstr>
      <vt:lpstr>Результаты мониторинга смыслового чтения обучающихся 5 и 7 классов</vt:lpstr>
      <vt:lpstr>Результаты мониторинга смыслового чтения обучающихся 5 классов</vt:lpstr>
      <vt:lpstr>Результаты мониторинга смыслового чтения обучающихся 7 классов</vt:lpstr>
      <vt:lpstr>Вывод</vt:lpstr>
      <vt:lpstr>Полезные ссылки</vt:lpstr>
      <vt:lpstr>Инструменты, приемы и стратегии формирования читательской грамотности обучающихся 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Оля</cp:lastModifiedBy>
  <cp:revision>50</cp:revision>
  <dcterms:created xsi:type="dcterms:W3CDTF">2021-03-09T07:35:20Z</dcterms:created>
  <dcterms:modified xsi:type="dcterms:W3CDTF">2021-03-11T16:22:50Z</dcterms:modified>
</cp:coreProperties>
</file>