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68" r:id="rId6"/>
    <p:sldId id="269" r:id="rId7"/>
    <p:sldId id="270" r:id="rId8"/>
    <p:sldId id="271" r:id="rId9"/>
    <p:sldId id="272" r:id="rId10"/>
    <p:sldId id="27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A0A925-24DB-4531-B1D1-AF68A580C28D}">
          <p14:sldIdLst>
            <p14:sldId id="256"/>
            <p14:sldId id="275"/>
            <p14:sldId id="276"/>
            <p14:sldId id="277"/>
            <p14:sldId id="268"/>
            <p14:sldId id="269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  <a:srgbClr val="009900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91" y1="6944" x2="47409" y2="46627"/>
                        <a14:foregroundMark x1="3727" y1="2976" x2="3591" y2="40476"/>
                        <a14:foregroundMark x1="29091" y1="53968" x2="38864" y2="59821"/>
                        <a14:foregroundMark x1="36273" y1="47123" x2="49091" y2="58929"/>
                        <a14:foregroundMark x1="3818" y1="73810" x2="35273" y2="69147"/>
                        <a14:foregroundMark x1="39545" y1="67460" x2="93273" y2="20139"/>
                        <a14:foregroundMark x1="65182" y1="33631" x2="96045" y2="9325"/>
                        <a14:foregroundMark x1="98545" y1="10615" x2="96273" y2="78472"/>
                        <a14:foregroundMark x1="98409" y1="66964" x2="98773" y2="80754"/>
                        <a14:foregroundMark x1="96727" y1="10615" x2="99682" y2="9325"/>
                        <a14:foregroundMark x1="95636" y1="7143" x2="99909" y2="7143"/>
                        <a14:foregroundMark x1="4818" y1="3472" x2="13045" y2="13492"/>
                        <a14:foregroundMark x1="2136" y1="69643" x2="26727" y2="68452"/>
                        <a14:foregroundMark x1="6273" y1="68452" x2="0" y2="66766"/>
                        <a14:foregroundMark x1="12818" y1="89980" x2="227" y2="89286"/>
                        <a14:foregroundMark x1="45273" y1="89980" x2="55636" y2="88294"/>
                        <a14:foregroundMark x1="39182" y1="35417" x2="50136" y2="40377"/>
                        <a14:foregroundMark x1="58091" y1="39087" x2="50500" y2="39683"/>
                        <a14:foregroundMark x1="58227" y1="38889" x2="58545" y2="38889"/>
                        <a14:foregroundMark x1="50273" y1="39583" x2="47909" y2="38988"/>
                        <a14:backgroundMark x1="43545" y1="37302" x2="46409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2" y="2856486"/>
            <a:ext cx="9201035" cy="421714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123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3081"/>
            <a:ext cx="6858000" cy="1244249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8" y="223284"/>
            <a:ext cx="6690389" cy="807004"/>
          </a:xfrm>
        </p:spPr>
        <p:txBody>
          <a:bodyPr>
            <a:noAutofit/>
          </a:bodyPr>
          <a:lstStyle>
            <a:lvl1pPr marL="0" indent="0" algn="ctr">
              <a:buNone/>
              <a:defRPr sz="2200" b="0" cap="none" spc="0" baseline="0">
                <a:ln w="0"/>
                <a:gradFill>
                  <a:gsLst>
                    <a:gs pos="0">
                      <a:srgbClr val="0070C0"/>
                    </a:gs>
                    <a:gs pos="20000">
                      <a:srgbClr val="0070C0"/>
                    </a:gs>
                    <a:gs pos="20000">
                      <a:schemeClr val="bg1">
                        <a:lumMod val="95000"/>
                      </a:schemeClr>
                    </a:gs>
                    <a:gs pos="80000">
                      <a:srgbClr val="FF0000"/>
                    </a:gs>
                    <a:gs pos="79000">
                      <a:schemeClr val="bg1">
                        <a:lumMod val="95000"/>
                      </a:schemeClr>
                    </a:gs>
                    <a:gs pos="100000">
                      <a:srgbClr val="FF0000"/>
                    </a:gs>
                  </a:gsLst>
                  <a:lin ang="3000000" scaled="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Государственное казённое учреждение</a:t>
            </a:r>
            <a:br>
              <a:rPr lang="ru-RU" dirty="0" smtClean="0"/>
            </a:br>
            <a:r>
              <a:rPr lang="ru-RU" dirty="0" smtClean="0"/>
              <a:t>«Центр оценки и мониторинга качества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"/>
            <a:ext cx="9144000" cy="5779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6335-6747-4D33-AC6E-E5F6BAA8C88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" y="119920"/>
            <a:ext cx="710684" cy="809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30" b="53914" l="10000" r="90000">
                        <a14:foregroundMark x1="23111" y1="17515" x2="74667" y2="16732"/>
                        <a14:foregroundMark x1="60556" y1="13796" x2="83444" y2="13992"/>
                        <a14:foregroundMark x1="65111" y1="12133" x2="73222" y2="12720"/>
                        <a14:foregroundMark x1="35333" y1="12231" x2="46333" y2="12524"/>
                        <a14:foregroundMark x1="76222" y1="11644" x2="64111" y2="11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79" y="-74413"/>
            <a:ext cx="1767948" cy="2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ge-crimea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ge.edu.ru/" TargetMode="External"/><Relationship Id="rId5" Type="http://schemas.openxmlformats.org/officeDocument/2006/relationships/hyperlink" Target="http://www.obmadzor.gov.ru/" TargetMode="External"/><Relationship Id="rId4" Type="http://schemas.openxmlformats.org/officeDocument/2006/relationships/hyperlink" Target="http://www.rustest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545" y="1478715"/>
            <a:ext cx="76660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Подготовка к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ГИА-2025</a:t>
            </a:r>
          </a:p>
          <a:p>
            <a:pPr algn="ctr"/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26634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73" y="1063228"/>
            <a:ext cx="8229600" cy="975122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773" y="317644"/>
            <a:ext cx="8507002" cy="625781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https://30.simedu.ru/info</a:t>
            </a:r>
          </a:p>
          <a:p>
            <a:pPr marL="0" indent="0">
              <a:buNone/>
            </a:pPr>
            <a:r>
              <a:rPr lang="ru-RU" sz="4800" dirty="0"/>
              <a:t>Демоверсии, спецификации, кодификаторы, открытый банк заданий на </a:t>
            </a:r>
            <a:r>
              <a:rPr lang="ru-RU" sz="4800" dirty="0" smtClean="0"/>
              <a:t>сайтах: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www.fipi.ru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://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ege-crimea.ru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://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www.rustest.ru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://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www.obmadzor.gov.ru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://ege.edu.ru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/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://gia.edu.ru/)</a:t>
            </a:r>
          </a:p>
          <a:p>
            <a:pPr marL="0" indent="0">
              <a:buNone/>
            </a:pPr>
            <a:endParaRPr lang="ru-RU" sz="48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Нормативные документы: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8799"/>
            <a:ext cx="8227674" cy="4348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Порядок </a:t>
            </a:r>
            <a:r>
              <a:rPr lang="ru-RU" sz="3200" dirty="0"/>
              <a:t>проведения государственной итоговой аттестации по образовательным </a:t>
            </a:r>
            <a:r>
              <a:rPr lang="ru-RU" sz="3200" dirty="0" smtClean="0"/>
              <a:t>программам </a:t>
            </a:r>
            <a:r>
              <a:rPr lang="ru-RU" sz="3200" dirty="0"/>
              <a:t>основного общего образования (приказ Министерства просвещения Российской Федерации и Федеральной службы по надзору в сфере образования и науки от 04.04.2023 №232/551)</a:t>
            </a:r>
          </a:p>
        </p:txBody>
      </p:sp>
    </p:spTree>
    <p:extLst>
      <p:ext uri="{BB962C8B-B14F-4D97-AF65-F5344CB8AC3E}">
        <p14:creationId xmlns:p14="http://schemas.microsoft.com/office/powerpoint/2010/main" val="15672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7" y="0"/>
            <a:ext cx="7880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8649" y="3576216"/>
          <a:ext cx="7886703" cy="835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350"/>
                <a:gridCol w="1164938"/>
                <a:gridCol w="465210"/>
                <a:gridCol w="464663"/>
                <a:gridCol w="429130"/>
                <a:gridCol w="459197"/>
                <a:gridCol w="459197"/>
                <a:gridCol w="429130"/>
                <a:gridCol w="429130"/>
                <a:gridCol w="429130"/>
                <a:gridCol w="453184"/>
                <a:gridCol w="453184"/>
                <a:gridCol w="429130"/>
                <a:gridCol w="429130"/>
              </a:tblGrid>
              <a:tr h="197884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9-Е КЛАССЫ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0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Название внеурочной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преподавателя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66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08.00-08.45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08.55-09.40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10.00-10.45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11.05-11.50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12.00-12.45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12.55-13.40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13.45-14.25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14.40-15.20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15.25-16.05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16.10-16.50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16.55-17.35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44787"/>
              </p:ext>
            </p:extLst>
          </p:nvPr>
        </p:nvGraphicFramePr>
        <p:xfrm>
          <a:off x="3" y="2"/>
          <a:ext cx="9051534" cy="6941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94"/>
                <a:gridCol w="1336994"/>
                <a:gridCol w="533919"/>
                <a:gridCol w="533291"/>
                <a:gridCol w="492511"/>
                <a:gridCol w="527018"/>
                <a:gridCol w="527018"/>
                <a:gridCol w="492511"/>
                <a:gridCol w="492511"/>
                <a:gridCol w="492511"/>
                <a:gridCol w="520117"/>
                <a:gridCol w="520117"/>
                <a:gridCol w="492511"/>
                <a:gridCol w="492511"/>
              </a:tblGrid>
              <a:tr h="6961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к ОГЭ по географии (1 пол)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Курсаитова З.З.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9-А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6108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ОГЭ по географии (1 пол)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Белик</a:t>
                      </a:r>
                      <a:r>
                        <a:rPr lang="ru-RU" sz="1200" dirty="0">
                          <a:effectLst/>
                        </a:rPr>
                        <a:t> М.В.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20645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Мир веществ (1 пол)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Федосова П.А.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206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9-Г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20645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Занимательная информатика (1 пол.)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Каримходжаева Д.Н.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0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2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 страницами учебника Физики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Козарь Е.С.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638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Сложные вопросы обществознания (1пол)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Степанова М.О.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2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Сложные вопросы обществознания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Иванова Г.В.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638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Сложные вопросы обществознания (2 пол)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2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ОГЭ по математике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Лях А.А.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6108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ОГЭ по русскому языку (2пол)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Ткаченко Л.Ф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2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ОГЭ по русскому языку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Шубина Т.В.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6108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ОГЭ по русскому языку (2пол)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  <a:tr h="42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ОГЭ по биологии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Серебрянникова И.С.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7" marR="5944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761" y="1416470"/>
            <a:ext cx="10220548" cy="66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7"/>
          <p:cNvSpPr>
            <a:spLocks noChangeArrowheads="1" noChangeShapeType="1" noTextEdit="1"/>
          </p:cNvSpPr>
          <p:nvPr/>
        </p:nvSpPr>
        <p:spPr bwMode="auto">
          <a:xfrm rot="5400000">
            <a:off x="-325437" y="693738"/>
            <a:ext cx="1728787" cy="7191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313968" y="1053306"/>
            <a:ext cx="8680450" cy="209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</a:rPr>
              <a:t>Готовимся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</a:rPr>
              <a:t>к устному собеседованию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</a:rPr>
              <a:t>по русскому языку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291781"/>
            <a:ext cx="930838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12.02.25 </a:t>
            </a:r>
            <a:r>
              <a:rPr lang="ru-RU" sz="4800" b="1" dirty="0">
                <a:solidFill>
                  <a:srgbClr val="FF0000"/>
                </a:solidFill>
              </a:rPr>
              <a:t>– 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период</a:t>
            </a:r>
          </a:p>
          <a:p>
            <a:endParaRPr lang="ru-RU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12.03.25 </a:t>
            </a:r>
            <a:r>
              <a:rPr lang="ru-RU" sz="6000" b="1" dirty="0">
                <a:solidFill>
                  <a:srgbClr val="FF0000"/>
                </a:solidFill>
              </a:rPr>
              <a:t>–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дополнительный </a:t>
            </a:r>
            <a:endParaRPr lang="ru-RU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21.04.25           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период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6747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32899" y="322227"/>
            <a:ext cx="6421349" cy="736011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ИТОГОВОГО УСТНОГО СОБЕСЕДОВАНИЯ </a:t>
            </a:r>
            <a:b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выпускников основной школы </a:t>
            </a:r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36306" y="904127"/>
            <a:ext cx="8815227" cy="577684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ru-RU" alt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</a:rPr>
              <a:t>  </a:t>
            </a:r>
            <a:r>
              <a:rPr lang="ru-RU" altLang="ru-RU" sz="4600" dirty="0" smtClean="0">
                <a:solidFill>
                  <a:srgbClr val="002060"/>
                </a:solidFill>
              </a:rPr>
              <a:t>Итоговое собеседование как допуск к ОГЭ выпускники 9 классов будут сдавать </a:t>
            </a:r>
            <a:r>
              <a:rPr lang="ru-RU" altLang="ru-RU" sz="4600" b="1" dirty="0" smtClean="0">
                <a:solidFill>
                  <a:srgbClr val="002060"/>
                </a:solidFill>
              </a:rPr>
              <a:t>в своих школах</a:t>
            </a:r>
            <a:r>
              <a:rPr lang="ru-RU" altLang="ru-RU" sz="4600" dirty="0" smtClean="0">
                <a:solidFill>
                  <a:srgbClr val="002060"/>
                </a:solidFill>
              </a:rPr>
              <a:t>. Оценка </a:t>
            </a:r>
            <a:r>
              <a:rPr lang="ru-RU" altLang="ru-RU" sz="4600" b="1" dirty="0" smtClean="0">
                <a:solidFill>
                  <a:srgbClr val="002060"/>
                </a:solidFill>
              </a:rPr>
              <a:t>по системе «зачет»/«незачет»</a:t>
            </a:r>
            <a:r>
              <a:rPr lang="ru-RU" altLang="ru-RU" sz="4600" dirty="0" smtClean="0">
                <a:solidFill>
                  <a:srgbClr val="002060"/>
                </a:solidFill>
              </a:rPr>
              <a:t>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600" dirty="0" smtClean="0"/>
              <a:t>   </a:t>
            </a:r>
            <a:r>
              <a:rPr lang="ru-RU" altLang="ru-RU" sz="4600" dirty="0" smtClean="0">
                <a:solidFill>
                  <a:srgbClr val="800000"/>
                </a:solidFill>
              </a:rPr>
              <a:t>На выполнение работы отводится </a:t>
            </a:r>
            <a:r>
              <a:rPr lang="ru-RU" altLang="ru-RU" sz="4600" b="1" dirty="0" smtClean="0">
                <a:solidFill>
                  <a:srgbClr val="800000"/>
                </a:solidFill>
              </a:rPr>
              <a:t>15 минут</a:t>
            </a:r>
            <a:r>
              <a:rPr lang="ru-RU" altLang="ru-RU" sz="4600" dirty="0" smtClean="0">
                <a:solidFill>
                  <a:srgbClr val="800000"/>
                </a:solidFill>
              </a:rPr>
              <a:t> на одного участника.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600" b="1" dirty="0" smtClean="0">
                <a:solidFill>
                  <a:srgbClr val="002060"/>
                </a:solidFill>
              </a:rPr>
              <a:t>Максимальное количество баллов</a:t>
            </a:r>
            <a:r>
              <a:rPr lang="ru-RU" altLang="ru-RU" sz="4600" dirty="0" smtClean="0">
                <a:solidFill>
                  <a:srgbClr val="002060"/>
                </a:solidFill>
              </a:rPr>
              <a:t>, которое может получить ученик за выполнение всей устной части, — </a:t>
            </a:r>
            <a:r>
              <a:rPr lang="ru-RU" altLang="ru-RU" sz="4600" b="1" dirty="0" smtClean="0">
                <a:solidFill>
                  <a:srgbClr val="002060"/>
                </a:solidFill>
              </a:rPr>
              <a:t>20.</a:t>
            </a:r>
            <a:r>
              <a:rPr lang="ru-RU" altLang="ru-RU" sz="4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600" b="1" dirty="0" smtClean="0">
                <a:solidFill>
                  <a:srgbClr val="800000"/>
                </a:solidFill>
              </a:rPr>
              <a:t>Зачет выставляется </a:t>
            </a:r>
            <a:r>
              <a:rPr lang="ru-RU" altLang="ru-RU" sz="4600" dirty="0" smtClean="0">
                <a:solidFill>
                  <a:srgbClr val="800000"/>
                </a:solidFill>
              </a:rPr>
              <a:t>в том случае, если за выполнение работы выпускник набрал </a:t>
            </a:r>
            <a:r>
              <a:rPr lang="ru-RU" altLang="ru-RU" sz="4600" b="1" dirty="0" smtClean="0">
                <a:solidFill>
                  <a:srgbClr val="800000"/>
                </a:solidFill>
              </a:rPr>
              <a:t>10 или более баллов</a:t>
            </a:r>
            <a:r>
              <a:rPr lang="ru-RU" altLang="ru-RU" sz="4600" dirty="0" smtClean="0">
                <a:solidFill>
                  <a:srgbClr val="8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z="41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662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82219" y="0"/>
            <a:ext cx="6984501" cy="1325563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1"/>
                </a:solidFill>
              </a:rPr>
              <a:t>Инструкция по выполнению заданий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endParaRPr lang="ru-RU" alt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8964613" cy="6021387"/>
          </a:xfrm>
        </p:spPr>
        <p:txBody>
          <a:bodyPr>
            <a:normAutofit fontScale="25000" lnSpcReduction="20000"/>
          </a:bodyPr>
          <a:lstStyle/>
          <a:p>
            <a:pPr algn="ctr">
              <a:buFontTx/>
              <a:buNone/>
            </a:pPr>
            <a:r>
              <a:rPr lang="ru-RU" altLang="ru-RU" sz="8000" b="1" u="sng" dirty="0" smtClean="0"/>
              <a:t>Итоговое собеседование по русскому языку состоит из четырёх</a:t>
            </a:r>
            <a:r>
              <a:rPr lang="en-US" altLang="ru-RU" sz="8000" b="1" u="sng" dirty="0" smtClean="0"/>
              <a:t> </a:t>
            </a:r>
            <a:r>
              <a:rPr lang="ru-RU" altLang="ru-RU" sz="8000" b="1" u="sng" dirty="0" smtClean="0"/>
              <a:t>заданий.</a:t>
            </a:r>
          </a:p>
          <a:p>
            <a:pPr>
              <a:buFontTx/>
              <a:buNone/>
            </a:pPr>
            <a:r>
              <a:rPr lang="ru-RU" altLang="ru-RU" sz="8000" b="1" dirty="0" smtClean="0"/>
              <a:t>Задания 1 и 2 выполняются с использованием одного текста.</a:t>
            </a:r>
          </a:p>
          <a:p>
            <a:pPr>
              <a:buFontTx/>
              <a:buNone/>
            </a:pPr>
            <a:r>
              <a:rPr lang="ru-RU" altLang="ru-RU" sz="8000" b="1" dirty="0" smtClean="0"/>
              <a:t>Задание 1 </a:t>
            </a:r>
            <a:r>
              <a:rPr lang="ru-RU" altLang="ru-RU" sz="8000" dirty="0" smtClean="0"/>
              <a:t>– чтение вслух небольшого текста. </a:t>
            </a:r>
            <a:r>
              <a:rPr lang="ru-RU" altLang="ru-RU" sz="8000" b="1" dirty="0" smtClean="0">
                <a:solidFill>
                  <a:srgbClr val="FF0000"/>
                </a:solidFill>
              </a:rPr>
              <a:t>Время на подготовку –</a:t>
            </a:r>
            <a:r>
              <a:rPr lang="en-US" altLang="ru-RU" sz="8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8000" b="1" dirty="0" smtClean="0">
                <a:solidFill>
                  <a:srgbClr val="FF0000"/>
                </a:solidFill>
              </a:rPr>
              <a:t>2 минуты.</a:t>
            </a:r>
          </a:p>
          <a:p>
            <a:pPr>
              <a:buFontTx/>
              <a:buNone/>
            </a:pPr>
            <a:r>
              <a:rPr lang="ru-RU" altLang="ru-RU" sz="8000" b="1" dirty="0" smtClean="0"/>
              <a:t>В задании 2 </a:t>
            </a:r>
            <a:r>
              <a:rPr lang="ru-RU" altLang="ru-RU" sz="8000" dirty="0" smtClean="0"/>
              <a:t>предлагается пересказать прочитанный текст, дополнив</a:t>
            </a:r>
            <a:r>
              <a:rPr lang="en-US" altLang="ru-RU" sz="8000" dirty="0" smtClean="0"/>
              <a:t> </a:t>
            </a:r>
            <a:r>
              <a:rPr lang="ru-RU" altLang="ru-RU" sz="8000" dirty="0" smtClean="0"/>
              <a:t>его    		       высказыванием.</a:t>
            </a:r>
            <a:r>
              <a:rPr lang="en-US" altLang="ru-RU" sz="8000" dirty="0" smtClean="0"/>
              <a:t> </a:t>
            </a:r>
          </a:p>
          <a:p>
            <a:pPr>
              <a:buFontTx/>
              <a:buNone/>
            </a:pPr>
            <a:r>
              <a:rPr lang="ru-RU" altLang="ru-RU" sz="8000" b="1" dirty="0" smtClean="0">
                <a:solidFill>
                  <a:srgbClr val="FF0000"/>
                </a:solidFill>
              </a:rPr>
              <a:t>Время на подготовку – 1 минута.</a:t>
            </a:r>
          </a:p>
          <a:p>
            <a:pPr>
              <a:buFontTx/>
              <a:buNone/>
            </a:pPr>
            <a:r>
              <a:rPr lang="ru-RU" altLang="ru-RU" sz="8000" dirty="0" smtClean="0"/>
              <a:t>Задания 3 и 4 </a:t>
            </a:r>
            <a:r>
              <a:rPr lang="ru-RU" altLang="ru-RU" sz="8000" b="1" u="sng" dirty="0" smtClean="0"/>
              <a:t>не связаны</a:t>
            </a:r>
            <a:r>
              <a:rPr lang="ru-RU" altLang="ru-RU" sz="8000" b="1" dirty="0" smtClean="0"/>
              <a:t> </a:t>
            </a:r>
            <a:r>
              <a:rPr lang="ru-RU" altLang="ru-RU" sz="8000" dirty="0" smtClean="0"/>
              <a:t>с текстом, который  читали и</a:t>
            </a:r>
            <a:r>
              <a:rPr lang="en-US" altLang="ru-RU" sz="8000" dirty="0" smtClean="0"/>
              <a:t> </a:t>
            </a:r>
            <a:r>
              <a:rPr lang="ru-RU" altLang="ru-RU" sz="8000" dirty="0" smtClean="0"/>
              <a:t>пересказывали</a:t>
            </a:r>
          </a:p>
          <a:p>
            <a:pPr>
              <a:buFontTx/>
              <a:buNone/>
            </a:pPr>
            <a:r>
              <a:rPr lang="ru-RU" altLang="ru-RU" sz="8000" dirty="0" smtClean="0"/>
              <a:t>Вам предстоит выбрать одну тему для монолога и диалога.</a:t>
            </a:r>
          </a:p>
          <a:p>
            <a:pPr>
              <a:buFontTx/>
              <a:buNone/>
            </a:pPr>
            <a:r>
              <a:rPr lang="ru-RU" altLang="ru-RU" sz="8000" b="1" dirty="0" smtClean="0"/>
              <a:t>В задании 3 </a:t>
            </a:r>
            <a:r>
              <a:rPr lang="ru-RU" altLang="ru-RU" sz="8000" dirty="0" smtClean="0"/>
              <a:t>предлагается выбрать один из трёх предложенных</a:t>
            </a:r>
            <a:r>
              <a:rPr lang="en-US" altLang="ru-RU" sz="8000" dirty="0" smtClean="0"/>
              <a:t> </a:t>
            </a:r>
            <a:r>
              <a:rPr lang="ru-RU" altLang="ru-RU" sz="8000" dirty="0" smtClean="0"/>
              <a:t>вариантов     	        беседы: </a:t>
            </a:r>
            <a:endParaRPr lang="en-US" altLang="ru-RU" sz="8000" dirty="0" smtClean="0"/>
          </a:p>
          <a:p>
            <a:r>
              <a:rPr lang="ru-RU" altLang="ru-RU" sz="8000" b="1" i="1" dirty="0" smtClean="0"/>
              <a:t>описание фотографии, </a:t>
            </a:r>
            <a:endParaRPr lang="en-US" altLang="ru-RU" sz="8000" b="1" i="1" dirty="0" smtClean="0"/>
          </a:p>
          <a:p>
            <a:r>
              <a:rPr lang="ru-RU" altLang="ru-RU" sz="8000" b="1" i="1" dirty="0" smtClean="0"/>
              <a:t>повествование на основе</a:t>
            </a:r>
            <a:r>
              <a:rPr lang="en-US" altLang="ru-RU" sz="8000" b="1" i="1" dirty="0" smtClean="0"/>
              <a:t> </a:t>
            </a:r>
            <a:r>
              <a:rPr lang="ru-RU" altLang="ru-RU" sz="8000" b="1" i="1" dirty="0" smtClean="0"/>
              <a:t>жизненного опыта, </a:t>
            </a:r>
            <a:endParaRPr lang="en-US" altLang="ru-RU" sz="8000" b="1" i="1" dirty="0" smtClean="0"/>
          </a:p>
          <a:p>
            <a:r>
              <a:rPr lang="ru-RU" altLang="ru-RU" sz="8000" b="1" i="1" dirty="0" smtClean="0"/>
              <a:t>рассуждение по одной из сформулированных проблем.</a:t>
            </a:r>
          </a:p>
          <a:p>
            <a:pPr>
              <a:buFontTx/>
              <a:buNone/>
            </a:pPr>
            <a:r>
              <a:rPr lang="ru-RU" altLang="ru-RU" sz="8000" b="1" dirty="0" smtClean="0">
                <a:solidFill>
                  <a:srgbClr val="FF0000"/>
                </a:solidFill>
              </a:rPr>
              <a:t>Время на подготовку – 1 минута.</a:t>
            </a:r>
          </a:p>
          <a:p>
            <a:pPr>
              <a:buFontTx/>
              <a:buNone/>
            </a:pPr>
            <a:r>
              <a:rPr lang="ru-RU" altLang="ru-RU" sz="8000" b="1" dirty="0" smtClean="0"/>
              <a:t>В задании 4 </a:t>
            </a:r>
            <a:r>
              <a:rPr lang="ru-RU" altLang="ru-RU" sz="8000" dirty="0" smtClean="0"/>
              <a:t> предстоит поучаствовать в беседе по теме</a:t>
            </a:r>
            <a:r>
              <a:rPr lang="en-US" altLang="ru-RU" sz="8000" dirty="0" smtClean="0"/>
              <a:t> </a:t>
            </a:r>
            <a:r>
              <a:rPr lang="ru-RU" altLang="ru-RU" sz="8000" dirty="0" smtClean="0"/>
              <a:t>предыдущего                           	       задания.</a:t>
            </a:r>
            <a:endParaRPr lang="en-US" altLang="ru-RU" sz="8000" dirty="0" smtClean="0"/>
          </a:p>
          <a:p>
            <a:pPr>
              <a:buFontTx/>
              <a:buNone/>
            </a:pPr>
            <a:endParaRPr lang="ru-RU" altLang="ru-RU" sz="6200" dirty="0" smtClean="0"/>
          </a:p>
          <a:p>
            <a:pPr algn="ctr">
              <a:buFontTx/>
              <a:buNone/>
            </a:pPr>
            <a:r>
              <a:rPr lang="ru-RU" altLang="ru-RU" sz="8000" b="1" dirty="0" smtClean="0"/>
              <a:t>На протяжении всего времени ответа ведётся аудио- и видеозапись.</a:t>
            </a:r>
          </a:p>
          <a:p>
            <a:pPr>
              <a:buFontTx/>
              <a:buNone/>
            </a:pPr>
            <a:r>
              <a:rPr lang="ru-RU" altLang="ru-RU" sz="6200" dirty="0" smtClean="0"/>
              <a:t/>
            </a:r>
            <a:br>
              <a:rPr lang="ru-RU" altLang="ru-RU" sz="6200" dirty="0" smtClean="0"/>
            </a:br>
            <a:r>
              <a:rPr lang="ru-RU" altLang="ru-RU" sz="1600" dirty="0" smtClean="0">
                <a:latin typeface="Times New Roman" panose="02020603050405020304" pitchFamily="18" charset="0"/>
              </a:rPr>
              <a:t> </a:t>
            </a:r>
          </a:p>
          <a:p>
            <a:endParaRPr lang="ru-RU" altLang="ru-RU" sz="16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692" y="1348800"/>
            <a:ext cx="82809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None/>
              <a:defRPr/>
            </a:pPr>
            <a:r>
              <a:rPr lang="ru-RU" sz="3200" b="1" dirty="0">
                <a:solidFill>
                  <a:srgbClr val="FF0000"/>
                </a:solidFill>
              </a:rPr>
              <a:t>Тема 1. </a:t>
            </a:r>
            <a:r>
              <a:rPr lang="ru-RU" sz="3200" dirty="0"/>
              <a:t>Игры детства (на основе описания фотографии).</a:t>
            </a:r>
          </a:p>
          <a:p>
            <a:pPr>
              <a:buFontTx/>
              <a:buNone/>
              <a:defRPr/>
            </a:pPr>
            <a:r>
              <a:rPr lang="ru-RU" sz="3200" b="1" dirty="0">
                <a:solidFill>
                  <a:srgbClr val="FF0000"/>
                </a:solidFill>
              </a:rPr>
              <a:t>Тема 2. </a:t>
            </a:r>
            <a:r>
              <a:rPr lang="ru-RU" sz="3200" dirty="0"/>
              <a:t>Спортивное соревнование, которое мне запомнилось (повествование на основе жизненного опыта).</a:t>
            </a:r>
          </a:p>
          <a:p>
            <a:pPr>
              <a:buFontTx/>
              <a:buNone/>
              <a:defRPr/>
            </a:pPr>
            <a:r>
              <a:rPr lang="ru-RU" sz="3200" b="1" dirty="0">
                <a:solidFill>
                  <a:srgbClr val="FF0000"/>
                </a:solidFill>
              </a:rPr>
              <a:t>Тема 3. </a:t>
            </a:r>
            <a:r>
              <a:rPr lang="ru-RU" sz="3200" dirty="0"/>
              <a:t>Нужна ли человеку мечта? (рассуждение по поставленному вопросу</a:t>
            </a:r>
            <a:r>
              <a:rPr lang="ru-RU" sz="3200" dirty="0" smtClean="0"/>
              <a:t>)</a:t>
            </a:r>
            <a:endParaRPr lang="ru-RU" sz="3200" dirty="0"/>
          </a:p>
          <a:p>
            <a:pPr algn="ctr">
              <a:buFontTx/>
              <a:buNone/>
              <a:defRPr/>
            </a:pPr>
            <a:r>
              <a:rPr lang="ru-RU" sz="3200" b="1" dirty="0"/>
              <a:t>Вам даётся </a:t>
            </a:r>
            <a:r>
              <a:rPr lang="ru-RU" sz="3200" b="1" u="sng" dirty="0">
                <a:solidFill>
                  <a:srgbClr val="FF0000"/>
                </a:solidFill>
              </a:rPr>
              <a:t>1 минута </a:t>
            </a:r>
            <a:r>
              <a:rPr lang="ru-RU" sz="3200" b="1" dirty="0"/>
              <a:t>на подготовку. Ваше высказывание должно занимать </a:t>
            </a:r>
            <a:r>
              <a:rPr lang="ru-RU" sz="3200" u="sng" dirty="0">
                <a:solidFill>
                  <a:srgbClr val="FF0000"/>
                </a:solidFill>
              </a:rPr>
              <a:t>не более 3 </a:t>
            </a:r>
            <a:r>
              <a:rPr lang="ru-RU" sz="3200" u="sng" dirty="0" smtClean="0">
                <a:solidFill>
                  <a:srgbClr val="FF0000"/>
                </a:solidFill>
              </a:rPr>
              <a:t>минут, состоять не менее, чем из 10 предложении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4947" y="79894"/>
            <a:ext cx="6842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/>
              <a:t>Задание 3. Монологическое высказывание.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30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477749" y="71437"/>
            <a:ext cx="6210728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sz="2800" b="1" dirty="0" smtClean="0"/>
              <a:t>Задание 4. Диалог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46580" y="956237"/>
            <a:ext cx="8763855" cy="6369237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</a:pPr>
            <a:r>
              <a:rPr lang="ru-RU" altLang="ru-RU" sz="5000" b="1" dirty="0" smtClean="0"/>
              <a:t>В рамках диалога должны быть заданы три вопроса.</a:t>
            </a:r>
          </a:p>
          <a:p>
            <a:pPr>
              <a:buFontTx/>
              <a:buNone/>
            </a:pPr>
            <a:r>
              <a:rPr lang="ru-RU" altLang="ru-RU" sz="5000" b="1" i="1" dirty="0" smtClean="0"/>
              <a:t>Круг возможных вопросов для диалога</a:t>
            </a:r>
            <a:endParaRPr lang="ru-RU" altLang="ru-RU" sz="5000" b="1" dirty="0" smtClean="0"/>
          </a:p>
          <a:p>
            <a:pPr>
              <a:buFontTx/>
              <a:buNone/>
            </a:pPr>
            <a:r>
              <a:rPr lang="ru-RU" altLang="ru-RU" sz="5000" b="1" dirty="0" smtClean="0">
                <a:solidFill>
                  <a:srgbClr val="FF0000"/>
                </a:solidFill>
              </a:rPr>
              <a:t>Тема 1 «Игры детства»</a:t>
            </a:r>
          </a:p>
          <a:p>
            <a:pPr>
              <a:buFontTx/>
              <a:buNone/>
            </a:pPr>
            <a:r>
              <a:rPr lang="ru-RU" altLang="ru-RU" sz="5000" dirty="0" smtClean="0"/>
              <a:t>1)	Помните ли Вы игры и развлечения своего детства?</a:t>
            </a:r>
          </a:p>
          <a:p>
            <a:pPr>
              <a:buFontTx/>
              <a:buNone/>
            </a:pPr>
            <a:r>
              <a:rPr lang="ru-RU" altLang="ru-RU" sz="5000" dirty="0" smtClean="0"/>
              <a:t>2)	Какими самыми яркими воспоминаниями детства Вы можете поделиться?</a:t>
            </a:r>
          </a:p>
          <a:p>
            <a:pPr>
              <a:buFontTx/>
              <a:buNone/>
            </a:pPr>
            <a:r>
              <a:rPr lang="ru-RU" altLang="ru-RU" sz="5000" dirty="0" smtClean="0"/>
              <a:t>3)	Какова, по Вашему мнению, роль детства в судьбе человека?</a:t>
            </a:r>
          </a:p>
          <a:p>
            <a:pPr>
              <a:buFontTx/>
              <a:buNone/>
            </a:pPr>
            <a:endParaRPr lang="ru-RU" altLang="ru-RU" sz="4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5000" b="1" dirty="0" smtClean="0">
                <a:solidFill>
                  <a:srgbClr val="FF0000"/>
                </a:solidFill>
              </a:rPr>
              <a:t>Тема 2 «Спортивное соревнование»</a:t>
            </a:r>
          </a:p>
          <a:p>
            <a:pPr>
              <a:buFontTx/>
              <a:buNone/>
            </a:pPr>
            <a:r>
              <a:rPr lang="ru-RU" altLang="ru-RU" sz="5000" dirty="0" smtClean="0"/>
              <a:t>1)	Кто Ваш кумир в спорте и почему?</a:t>
            </a:r>
          </a:p>
          <a:p>
            <a:pPr>
              <a:buFontTx/>
              <a:buNone/>
            </a:pPr>
            <a:r>
              <a:rPr lang="ru-RU" altLang="ru-RU" sz="5000" dirty="0" smtClean="0"/>
              <a:t>2)	Что самое важное для Вас в желании участвовать в спортивных состязаниях и как  Вы переживаете свои победы и поражения?</a:t>
            </a:r>
          </a:p>
          <a:p>
            <a:pPr>
              <a:buFontTx/>
              <a:buNone/>
            </a:pPr>
            <a:r>
              <a:rPr lang="ru-RU" altLang="ru-RU" sz="5000" dirty="0" smtClean="0"/>
              <a:t>3)	Может ли спорт утратить свою актуальность?</a:t>
            </a:r>
            <a:endParaRPr lang="ru-RU" altLang="ru-RU" sz="50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altLang="ru-RU" sz="42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5000" b="1" dirty="0" smtClean="0">
                <a:solidFill>
                  <a:srgbClr val="FF0000"/>
                </a:solidFill>
              </a:rPr>
              <a:t>Тема 3 «Нужна ли человеку мечта?»</a:t>
            </a:r>
          </a:p>
          <a:p>
            <a:pPr>
              <a:buFontTx/>
              <a:buNone/>
            </a:pPr>
            <a:r>
              <a:rPr lang="ru-RU" altLang="ru-RU" sz="5000" dirty="0" smtClean="0"/>
              <a:t>1) Влияет ли на выбор мечты массовая культура и как?</a:t>
            </a:r>
          </a:p>
          <a:p>
            <a:pPr>
              <a:buFontTx/>
              <a:buNone/>
            </a:pPr>
            <a:r>
              <a:rPr lang="ru-RU" altLang="ru-RU" sz="5000" dirty="0" smtClean="0"/>
              <a:t>2) Есть ли у Вас мечта и помогает ли она выстраивать Ваши отношения с окружающими?</a:t>
            </a:r>
          </a:p>
          <a:p>
            <a:pPr>
              <a:buFontTx/>
              <a:buNone/>
            </a:pPr>
            <a:r>
              <a:rPr lang="ru-RU" altLang="ru-RU" sz="5000" dirty="0" smtClean="0"/>
              <a:t>3) Почему, по Вашему мнению, мечты могут не исполниться?</a:t>
            </a:r>
          </a:p>
          <a:p>
            <a:pPr>
              <a:buFontTx/>
              <a:buNone/>
            </a:pPr>
            <a:endParaRPr lang="ru-RU" altLang="ru-RU" sz="50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b="1" dirty="0" smtClean="0"/>
              <a:t> </a:t>
            </a:r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33796" name="Picture 4" descr="C:\Users\User\Desktop\картинки с шаттерстока\шаттерсток\shutterstock_188341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88913"/>
            <a:ext cx="23161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гистрация на ГИА 20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9D2DFF9B-10F8-4172-93CC-E004D66BF598}" vid="{D4CC2308-8EEB-432C-BC1D-DD6FE82606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Регистрация на ГИА 2017</Template>
  <TotalTime>2247</TotalTime>
  <Words>440</Words>
  <Application>Microsoft Office PowerPoint</Application>
  <PresentationFormat>Экран (4:3)</PresentationFormat>
  <Paragraphs>302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Wingdings</vt:lpstr>
      <vt:lpstr>Регистрация на ГИА 2017</vt:lpstr>
      <vt:lpstr>Презентация PowerPoint</vt:lpstr>
      <vt:lpstr>Нормативные документы:</vt:lpstr>
      <vt:lpstr>Презентация PowerPoint</vt:lpstr>
      <vt:lpstr>Презентация PowerPoint</vt:lpstr>
      <vt:lpstr>Презентация PowerPoint</vt:lpstr>
      <vt:lpstr>МОДЕЛЬ ИТОГОВОГО УСТНОГО СОБЕСЕДОВАНИЯ  ПО РУССКОМУ ЯЗЫКУ выпускников основной школы  </vt:lpstr>
      <vt:lpstr>Инструкция по выполнению заданий </vt:lpstr>
      <vt:lpstr>Презентация PowerPoint</vt:lpstr>
      <vt:lpstr> Задание 4. Диалог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Бодня Элина Николаевна</dc:creator>
  <cp:lastModifiedBy>Пользователь</cp:lastModifiedBy>
  <cp:revision>157</cp:revision>
  <cp:lastPrinted>2024-11-15T09:42:31Z</cp:lastPrinted>
  <dcterms:created xsi:type="dcterms:W3CDTF">2016-11-22T07:07:55Z</dcterms:created>
  <dcterms:modified xsi:type="dcterms:W3CDTF">2024-11-18T09:38:58Z</dcterms:modified>
</cp:coreProperties>
</file>