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3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6" r:id="rId12"/>
    <p:sldId id="274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3A0A925-24DB-4531-B1D1-AF68A580C28D}">
          <p14:sldIdLst>
            <p14:sldId id="256"/>
            <p14:sldId id="273"/>
            <p14:sldId id="265"/>
            <p14:sldId id="267"/>
            <p14:sldId id="268"/>
            <p14:sldId id="269"/>
            <p14:sldId id="270"/>
            <p14:sldId id="271"/>
            <p14:sldId id="272"/>
            <p14:sldId id="275"/>
            <p14:sldId id="27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  <a:srgbClr val="009900"/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0091" y1="6944" x2="47409" y2="46627"/>
                        <a14:foregroundMark x1="3727" y1="2976" x2="3591" y2="40476"/>
                        <a14:foregroundMark x1="29091" y1="53968" x2="38864" y2="59821"/>
                        <a14:foregroundMark x1="36273" y1="47123" x2="49091" y2="58929"/>
                        <a14:foregroundMark x1="3818" y1="73810" x2="35273" y2="69147"/>
                        <a14:foregroundMark x1="39545" y1="67460" x2="93273" y2="20139"/>
                        <a14:foregroundMark x1="65182" y1="33631" x2="96045" y2="9325"/>
                        <a14:foregroundMark x1="98545" y1="10615" x2="96273" y2="78472"/>
                        <a14:foregroundMark x1="98409" y1="66964" x2="98773" y2="80754"/>
                        <a14:foregroundMark x1="96727" y1="10615" x2="99682" y2="9325"/>
                        <a14:foregroundMark x1="95636" y1="7143" x2="99909" y2="7143"/>
                        <a14:foregroundMark x1="4818" y1="3472" x2="13045" y2="13492"/>
                        <a14:foregroundMark x1="2136" y1="69643" x2="26727" y2="68452"/>
                        <a14:foregroundMark x1="6273" y1="68452" x2="0" y2="66766"/>
                        <a14:foregroundMark x1="12818" y1="89980" x2="227" y2="89286"/>
                        <a14:foregroundMark x1="45273" y1="89980" x2="55636" y2="88294"/>
                        <a14:foregroundMark x1="39182" y1="35417" x2="50136" y2="40377"/>
                        <a14:foregroundMark x1="58091" y1="39087" x2="50500" y2="39683"/>
                        <a14:foregroundMark x1="58227" y1="38889" x2="58545" y2="38889"/>
                        <a14:foregroundMark x1="50273" y1="39583" x2="47909" y2="38988"/>
                        <a14:backgroundMark x1="43545" y1="37302" x2="46409" y2="3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02" y="2856486"/>
            <a:ext cx="9201035" cy="4217141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734123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13081"/>
            <a:ext cx="6858000" cy="1244249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986318" y="223284"/>
            <a:ext cx="6690389" cy="807004"/>
          </a:xfrm>
        </p:spPr>
        <p:txBody>
          <a:bodyPr>
            <a:noAutofit/>
          </a:bodyPr>
          <a:lstStyle>
            <a:lvl1pPr marL="0" indent="0" algn="ctr">
              <a:buNone/>
              <a:defRPr sz="2200" b="0" cap="none" spc="0" baseline="0">
                <a:ln w="0"/>
                <a:gradFill>
                  <a:gsLst>
                    <a:gs pos="0">
                      <a:srgbClr val="0070C0"/>
                    </a:gs>
                    <a:gs pos="20000">
                      <a:srgbClr val="0070C0"/>
                    </a:gs>
                    <a:gs pos="20000">
                      <a:schemeClr val="bg1">
                        <a:lumMod val="95000"/>
                      </a:schemeClr>
                    </a:gs>
                    <a:gs pos="80000">
                      <a:srgbClr val="FF0000"/>
                    </a:gs>
                    <a:gs pos="79000">
                      <a:schemeClr val="bg1">
                        <a:lumMod val="95000"/>
                      </a:schemeClr>
                    </a:gs>
                    <a:gs pos="100000">
                      <a:srgbClr val="FF0000"/>
                    </a:gs>
                  </a:gsLst>
                  <a:lin ang="3000000" scaled="0"/>
                </a:gra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 smtClean="0"/>
              <a:t>Государственное казённое учреждение</a:t>
            </a:r>
            <a:br>
              <a:rPr lang="ru-RU" dirty="0" smtClean="0"/>
            </a:br>
            <a:r>
              <a:rPr lang="ru-RU" dirty="0" smtClean="0"/>
              <a:t>«Центр оценки и мониторинга качества образования»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775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9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8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1907" y="1"/>
            <a:ext cx="8762858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8"/>
            <a:ext cx="8496943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1" y="1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668401" y="662656"/>
            <a:ext cx="7316390" cy="2766528"/>
          </a:xfrm>
        </p:spPr>
        <p:txBody>
          <a:bodyPr anchor="b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737297" y="3505210"/>
            <a:ext cx="731639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711406" y="4578463"/>
            <a:ext cx="4607740" cy="1163112"/>
          </a:xfrm>
        </p:spPr>
        <p:txBody>
          <a:bodyPr/>
          <a:lstStyle>
            <a:lvl1pPr algn="ctr">
              <a:defRPr sz="40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4170" y="4883024"/>
            <a:ext cx="303542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405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388818" y="3832648"/>
            <a:ext cx="680390" cy="498470"/>
          </a:xfrm>
        </p:spPr>
        <p:txBody>
          <a:bodyPr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3166039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919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9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2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17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8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93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91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96"/>
            <a:ext cx="9144000" cy="577900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335-6747-4D33-AC6E-E5F6BAA8C88A}" type="datetimeFigureOut">
              <a:rPr lang="ru-RU" smtClean="0"/>
              <a:pPr/>
              <a:t>15.11.2024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2CB2-CC61-4B70-AC7A-70A475CCDD4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" y="119920"/>
            <a:ext cx="710684" cy="809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730" b="53914" l="10000" r="90000">
                        <a14:foregroundMark x1="23111" y1="17515" x2="74667" y2="16732"/>
                        <a14:foregroundMark x1="60556" y1="13796" x2="83444" y2="13992"/>
                        <a14:foregroundMark x1="65111" y1="12133" x2="73222" y2="12720"/>
                        <a14:foregroundMark x1="35333" y1="12231" x2="46333" y2="12524"/>
                        <a14:foregroundMark x1="76222" y1="11644" x2="64111" y2="11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79" y="-74413"/>
            <a:ext cx="1767948" cy="200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3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5545" y="1478715"/>
            <a:ext cx="766607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Подготовка к </a:t>
            </a: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ГИА-2025</a:t>
            </a:r>
          </a:p>
          <a:p>
            <a:pPr algn="ctr"/>
            <a:endParaRPr lang="ru-RU" sz="5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266346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8515350" cy="82193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ОЦЕНИВАНИЕ ИТОГОВОГО СОЧИНЕНИЯ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935" y="976046"/>
            <a:ext cx="88768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Требование 1 «Объем итогового сочинения» (350 слов).</a:t>
            </a:r>
          </a:p>
          <a:p>
            <a:r>
              <a:rPr lang="ru-RU" sz="2400" dirty="0" smtClean="0"/>
              <a:t>Требование 2 «Самостоятельность написания итогового сочинения».</a:t>
            </a:r>
          </a:p>
          <a:p>
            <a:endParaRPr lang="ru-RU" sz="2400" dirty="0"/>
          </a:p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КРИТЕРИИ ОЦЕНИВАНИЯ ИТОГОВОГО СОЧИНЕНИЯ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«Соответствие теме»;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«Аргументация. Привлечение литературного материала»;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«Композиция и логика рассуждения»;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«Качество письменной речи»;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«Грамотность»</a:t>
            </a:r>
          </a:p>
          <a:p>
            <a:endParaRPr lang="ru-RU" sz="2400" dirty="0" smtClean="0"/>
          </a:p>
          <a:p>
            <a:r>
              <a:rPr lang="ru-RU" sz="2400" b="1" dirty="0"/>
              <a:t>Для получения зачёта по итоговому сочинению необходимо иметь положительный результат по трём критериям</a:t>
            </a:r>
            <a:r>
              <a:rPr lang="ru-RU" sz="2400" dirty="0"/>
              <a:t> (по критериям №1 и №2 — в обязательном порядке), а также «зачёт» по одному из других </a:t>
            </a:r>
            <a:r>
              <a:rPr lang="ru-RU" sz="2400" dirty="0" smtClean="0"/>
              <a:t>критериев (3-5)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7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7887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ШКОЛЫ </a:t>
            </a:r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://30.simedu.ru/info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4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1" y="218941"/>
            <a:ext cx="7302321" cy="66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12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414670"/>
            <a:ext cx="7886700" cy="6113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НОРМАТИВНЫЕ ДОКУМЕНТЫ: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just"/>
            <a:r>
              <a:rPr lang="ru-RU" sz="2600" b="1" dirty="0" smtClean="0">
                <a:solidFill>
                  <a:srgbClr val="800000"/>
                </a:solidFill>
                <a:latin typeface="Bookman Old Style" pitchFamily="18" charset="0"/>
              </a:rPr>
              <a:t>ФЗ №273 </a:t>
            </a:r>
            <a:r>
              <a:rPr lang="ru-RU" sz="2600" b="1" dirty="0">
                <a:solidFill>
                  <a:srgbClr val="800000"/>
                </a:solidFill>
                <a:latin typeface="Bookman Old Style" pitchFamily="18" charset="0"/>
              </a:rPr>
              <a:t>«Об образовании в Российской Федерации» </a:t>
            </a:r>
            <a:endParaRPr lang="ru-RU" sz="26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 marL="0" indent="0" algn="just">
              <a:buNone/>
            </a:pPr>
            <a:endParaRPr lang="ru-RU" sz="2600" b="1" dirty="0" smtClean="0">
              <a:solidFill>
                <a:srgbClr val="800000"/>
              </a:solidFill>
              <a:latin typeface="Bookman Old Style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800000"/>
                </a:solidFill>
              </a:rPr>
              <a:t>Порядок </a:t>
            </a:r>
            <a:r>
              <a:rPr lang="ru-RU" sz="2400" b="1" dirty="0">
                <a:solidFill>
                  <a:srgbClr val="800000"/>
                </a:solidFill>
              </a:rPr>
              <a:t>проведения государственной итоговой аттестации по образовательным программам среднего общего образования</a:t>
            </a:r>
            <a:r>
              <a:rPr lang="ru-RU" sz="2400" dirty="0">
                <a:solidFill>
                  <a:srgbClr val="800000"/>
                </a:solidFill>
              </a:rPr>
              <a:t> </a:t>
            </a:r>
            <a:r>
              <a:rPr lang="ru-RU" sz="2400" dirty="0"/>
              <a:t>(приказ Министерства  просвещения Российской Федерации и Федеральной службы по надзору в сфере образования и науки от 04.04.2023 №233/552</a:t>
            </a:r>
            <a:r>
              <a:rPr lang="ru-RU" sz="2400" dirty="0" smtClean="0"/>
              <a:t>)</a:t>
            </a:r>
            <a:endParaRPr lang="ru-RU" sz="2000" b="1" dirty="0" smtClean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645817" y="1354834"/>
            <a:ext cx="7316390" cy="1211831"/>
          </a:xfrm>
        </p:spPr>
        <p:txBody>
          <a:bodyPr/>
          <a:lstStyle/>
          <a:p>
            <a:r>
              <a:rPr lang="ru-RU" b="1" dirty="0" smtClean="0">
                <a:solidFill>
                  <a:srgbClr val="800000"/>
                </a:solidFill>
              </a:rPr>
              <a:t>Итоговое сочинение</a:t>
            </a:r>
            <a:endParaRPr lang="ru-RU" b="1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71973" y="2882430"/>
            <a:ext cx="8266189" cy="102603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условие допуска к государственной итоговой аттестации по образовательным программам среднего общего </a:t>
            </a:r>
            <a:r>
              <a:rPr lang="ru-RU" sz="2800" b="1" dirty="0" smtClean="0">
                <a:solidFill>
                  <a:srgbClr val="002060"/>
                </a:solidFill>
              </a:rPr>
              <a:t>образования  проводится </a:t>
            </a:r>
            <a:r>
              <a:rPr lang="ru-RU" sz="2800" b="1" dirty="0">
                <a:solidFill>
                  <a:srgbClr val="002060"/>
                </a:solidFill>
              </a:rPr>
              <a:t>для обучающихся XI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классов. </a:t>
            </a:r>
          </a:p>
          <a:p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8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sz="20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8650" y="1760500"/>
            <a:ext cx="7886700" cy="372947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61913" lvl="1" indent="0" algn="ctr">
              <a:buClr>
                <a:srgbClr val="92D050"/>
              </a:buClr>
              <a:buSzPct val="125000"/>
              <a:buNone/>
            </a:pPr>
            <a:r>
              <a:rPr lang="ru-RU" sz="2600" b="1" dirty="0">
                <a:solidFill>
                  <a:schemeClr val="tx1"/>
                </a:solidFill>
                <a:latin typeface="Bookman Old Style" pitchFamily="18" charset="0"/>
              </a:rPr>
              <a:t>Для участия в итоговом сочинении (изложении) участники </a:t>
            </a:r>
            <a:r>
              <a:rPr lang="ru-RU" sz="2600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sz="2600" b="1" dirty="0">
                <a:solidFill>
                  <a:schemeClr val="tx1"/>
                </a:solidFill>
                <a:latin typeface="Bookman Old Style" pitchFamily="18" charset="0"/>
              </a:rPr>
              <a:t>подают заявление </a:t>
            </a:r>
            <a:r>
              <a:rPr lang="ru-RU" sz="2600" b="1" dirty="0" smtClean="0">
                <a:solidFill>
                  <a:schemeClr val="tx1"/>
                </a:solidFill>
                <a:latin typeface="Bookman Old Style" pitchFamily="18" charset="0"/>
              </a:rPr>
              <a:t>в свою образовательную организацию. </a:t>
            </a:r>
          </a:p>
          <a:p>
            <a:pPr marL="61913" lvl="1" indent="0" algn="ctr">
              <a:buClr>
                <a:srgbClr val="92D050"/>
              </a:buClr>
              <a:buSzPct val="125000"/>
              <a:buNone/>
            </a:pPr>
            <a:endParaRPr lang="ru-RU" sz="2600" b="1" dirty="0">
              <a:latin typeface="Bookman Old Style" pitchFamily="18" charset="0"/>
            </a:endParaRPr>
          </a:p>
          <a:p>
            <a:pPr marL="61913" lvl="1" indent="0" algn="ctr">
              <a:buClr>
                <a:srgbClr val="92D050"/>
              </a:buClr>
              <a:buSzPct val="125000"/>
              <a:buNone/>
            </a:pPr>
            <a:r>
              <a:rPr lang="ru-RU" sz="2600" b="1" dirty="0">
                <a:solidFill>
                  <a:schemeClr val="tx1"/>
                </a:solidFill>
                <a:latin typeface="Bookman Old Style" pitchFamily="18" charset="0"/>
              </a:rPr>
              <a:t>Обучающиеся с ОВЗ при подаче заявления на написание итогового сочинения (изложения) предъявляют </a:t>
            </a:r>
            <a:r>
              <a:rPr lang="ru-RU" sz="2600" b="1" dirty="0">
                <a:solidFill>
                  <a:srgbClr val="800000"/>
                </a:solidFill>
                <a:latin typeface="Bookman Old Style" pitchFamily="18" charset="0"/>
              </a:rPr>
              <a:t>копию рекомендаций психолого-медико-педагогической комиссии</a:t>
            </a:r>
            <a:r>
              <a:rPr lang="ru-RU" sz="2600" b="1" dirty="0">
                <a:solidFill>
                  <a:schemeClr val="tx1"/>
                </a:solidFill>
                <a:latin typeface="Bookman Old Style" pitchFamily="18" charset="0"/>
              </a:rPr>
              <a:t>, а обучающиеся дети-инвалиды и инвалиды - </a:t>
            </a:r>
            <a:r>
              <a:rPr lang="ru-RU" sz="2600" b="1" dirty="0">
                <a:solidFill>
                  <a:srgbClr val="800000"/>
                </a:solidFill>
                <a:latin typeface="Bookman Old Style" pitchFamily="18" charset="0"/>
              </a:rPr>
              <a:t>оригинал или заверенную в установленном порядке копию справки</a:t>
            </a:r>
            <a:r>
              <a:rPr lang="ru-RU" sz="2600" b="1" dirty="0">
                <a:solidFill>
                  <a:schemeClr val="tx1"/>
                </a:solidFill>
                <a:latin typeface="Bookman Old Style" pitchFamily="18" charset="0"/>
              </a:rPr>
              <a:t>, подтверждающей факт установления </a:t>
            </a:r>
            <a:r>
              <a:rPr lang="ru-RU" sz="2600" b="1" dirty="0" smtClean="0">
                <a:solidFill>
                  <a:schemeClr val="tx1"/>
                </a:solidFill>
                <a:latin typeface="Bookman Old Style" pitchFamily="18" charset="0"/>
              </a:rPr>
              <a:t>инвалидности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.</a:t>
            </a:r>
            <a:endParaRPr lang="ru-RU" b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5634" y="0"/>
            <a:ext cx="788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Регистрация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участников итогового сочинения (изложения)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09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sz="20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0542" y="1916833"/>
            <a:ext cx="8815038" cy="408391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85725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Утвержденные даты проведения итогового сочинения (изложения):</a:t>
            </a:r>
          </a:p>
          <a:p>
            <a:pPr marL="1740694" indent="-257175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4</a:t>
            </a:r>
            <a:r>
              <a:rPr lang="ru-RU" sz="35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декабря </a:t>
            </a:r>
            <a:r>
              <a:rPr lang="ru-RU" sz="3500" b="1" dirty="0" smtClean="0">
                <a:solidFill>
                  <a:srgbClr val="FF0000"/>
                </a:solidFill>
                <a:latin typeface="Bookman Old Style" pitchFamily="18" charset="0"/>
              </a:rPr>
              <a:t>2024 </a:t>
            </a: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года, </a:t>
            </a:r>
            <a:endParaRPr lang="ru-RU" sz="3500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1740694" indent="-257175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5</a:t>
            </a:r>
            <a:r>
              <a:rPr lang="ru-RU" sz="35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февраля </a:t>
            </a:r>
            <a:r>
              <a:rPr lang="ru-RU" sz="3500" b="1" dirty="0" smtClean="0">
                <a:solidFill>
                  <a:srgbClr val="FF0000"/>
                </a:solidFill>
                <a:latin typeface="Bookman Old Style" pitchFamily="18" charset="0"/>
              </a:rPr>
              <a:t>2025 </a:t>
            </a: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года, </a:t>
            </a:r>
            <a:endParaRPr lang="ru-RU" sz="3500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1740694" indent="-257175">
              <a:buClr>
                <a:srgbClr val="92D050"/>
              </a:buClr>
              <a:buFont typeface="Wingdings" pitchFamily="2" charset="2"/>
              <a:buChar char="Ø"/>
            </a:pP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9</a:t>
            </a:r>
            <a:r>
              <a:rPr lang="ru-RU" sz="3500" b="1" dirty="0" smtClean="0">
                <a:solidFill>
                  <a:srgbClr val="FF0000"/>
                </a:solidFill>
                <a:latin typeface="Bookman Old Style" pitchFamily="18" charset="0"/>
              </a:rPr>
              <a:t> апреля 2025 </a:t>
            </a:r>
            <a:r>
              <a:rPr lang="ru-RU" sz="3500" b="1" dirty="0">
                <a:solidFill>
                  <a:srgbClr val="FF0000"/>
                </a:solidFill>
                <a:latin typeface="Bookman Old Style" pitchFamily="18" charset="0"/>
              </a:rPr>
              <a:t>года. </a:t>
            </a:r>
            <a:endParaRPr lang="ru-RU" sz="3500" dirty="0">
              <a:solidFill>
                <a:srgbClr val="FF0000"/>
              </a:solidFill>
              <a:latin typeface="Bookman Old Style" pitchFamily="18" charset="0"/>
            </a:endParaRPr>
          </a:p>
          <a:p>
            <a:pPr marL="85725" indent="0" algn="ctr">
              <a:buNone/>
            </a:pPr>
            <a:r>
              <a:rPr lang="ru-RU" sz="16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НАЧАЛО </a:t>
            </a:r>
          </a:p>
          <a:p>
            <a:pPr marL="85725" indent="0" algn="ctr">
              <a:buNone/>
            </a:pPr>
            <a:r>
              <a:rPr lang="ru-RU" sz="16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ИТОГОВОГО СОЧИНЕНИЯ (ИЗЛОЖЕНИЯ) в 10.00.</a:t>
            </a:r>
          </a:p>
          <a:p>
            <a:pPr marL="85725" indent="0"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Продолжительность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выполнения  итогового сочинения (изложения) составляет  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 marL="85725" indent="0" algn="ctr">
              <a:buNone/>
            </a:pPr>
            <a:r>
              <a:rPr lang="ru-RU" sz="2400" b="1" dirty="0">
                <a:latin typeface="Bookman Old Style" pitchFamily="18" charset="0"/>
              </a:rPr>
              <a:t>3 часа 55 минут (235 минут).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20194" y="365126"/>
            <a:ext cx="7072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Сроки и продолжительность 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выполнения итогового сочинения (изложения)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9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73" y="397827"/>
            <a:ext cx="7183741" cy="7020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 время проведения итогового сочинения (изложения) на рабочем столе участников находятся:</a:t>
            </a:r>
            <a:r>
              <a:rPr lang="ru-RU" sz="3100" dirty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z="3100" dirty="0">
                <a:solidFill>
                  <a:srgbClr val="002060"/>
                </a:solidFill>
                <a:latin typeface="Cambria" pitchFamily="18" charset="0"/>
              </a:rPr>
            </a:br>
            <a:endParaRPr lang="ru-RU" sz="3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7268" y="2226469"/>
            <a:ext cx="8815040" cy="326350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>
                <a:latin typeface="Bookman Old Style" pitchFamily="18" charset="0"/>
              </a:rPr>
              <a:t>ручка (</a:t>
            </a:r>
            <a:r>
              <a:rPr lang="ru-RU" sz="3600" b="1" dirty="0" err="1">
                <a:latin typeface="Bookman Old Style" pitchFamily="18" charset="0"/>
              </a:rPr>
              <a:t>гелевая</a:t>
            </a:r>
            <a:r>
              <a:rPr lang="ru-RU" sz="3600" b="1" dirty="0">
                <a:latin typeface="Bookman Old Style" pitchFamily="18" charset="0"/>
              </a:rPr>
              <a:t> черного цвета);</a:t>
            </a:r>
            <a:endParaRPr lang="ru-RU" sz="3600" dirty="0">
              <a:latin typeface="Bookman Old Style" pitchFamily="18" charset="0"/>
            </a:endParaRPr>
          </a:p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>
                <a:latin typeface="Bookman Old Style" pitchFamily="18" charset="0"/>
              </a:rPr>
              <a:t>документ, удостоверяющий личность</a:t>
            </a:r>
            <a:r>
              <a:rPr lang="ru-RU" sz="3600" b="1" dirty="0" smtClean="0">
                <a:latin typeface="Bookman Old Style" pitchFamily="18" charset="0"/>
              </a:rPr>
              <a:t>;</a:t>
            </a:r>
          </a:p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 smtClean="0">
                <a:latin typeface="Bookman Old Style" pitchFamily="18" charset="0"/>
              </a:rPr>
              <a:t>Орфографический словарь</a:t>
            </a:r>
            <a:endParaRPr lang="ru-RU" sz="3600" dirty="0">
              <a:latin typeface="Bookman Old Style" pitchFamily="18" charset="0"/>
            </a:endParaRPr>
          </a:p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>
                <a:latin typeface="Bookman Old Style" pitchFamily="18" charset="0"/>
              </a:rPr>
              <a:t>Л</a:t>
            </a:r>
            <a:r>
              <a:rPr lang="ru-RU" sz="3600" b="1" dirty="0" smtClean="0">
                <a:latin typeface="Bookman Old Style" pitchFamily="18" charset="0"/>
              </a:rPr>
              <a:t>екарства </a:t>
            </a:r>
            <a:r>
              <a:rPr lang="ru-RU" sz="3600" b="1" dirty="0">
                <a:latin typeface="Bookman Old Style" pitchFamily="18" charset="0"/>
              </a:rPr>
              <a:t>и питание (при необходимости</a:t>
            </a:r>
            <a:r>
              <a:rPr lang="ru-RU" sz="3600" b="1" dirty="0" smtClean="0">
                <a:latin typeface="Bookman Old Style" pitchFamily="18" charset="0"/>
              </a:rPr>
              <a:t>);</a:t>
            </a:r>
          </a:p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 smtClean="0">
                <a:latin typeface="Bookman Old Style" pitchFamily="18" charset="0"/>
              </a:rPr>
              <a:t>Инструкция для участников итогового сочинения;</a:t>
            </a:r>
          </a:p>
          <a:p>
            <a:pPr lvl="0"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sz="3600" b="1" dirty="0" smtClean="0">
                <a:latin typeface="Bookman Old Style" pitchFamily="18" charset="0"/>
              </a:rPr>
              <a:t>Черновики.</a:t>
            </a:r>
            <a:endParaRPr lang="ru-RU" sz="3600" dirty="0">
              <a:latin typeface="Bookman Old Style" pitchFamily="18" charset="0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897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932" y="365126"/>
            <a:ext cx="706862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b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 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 время проведения итогового сочинения (изложения) участникам итогового сочинения (изложения)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запрещено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иметь при себе:</a:t>
            </a:r>
            <a:r>
              <a:rPr lang="ru-RU" sz="2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2367" y="1764132"/>
            <a:ext cx="8463776" cy="326350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средства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связи, фото, аудио и видеоаппаратуру</a:t>
            </a: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,</a:t>
            </a:r>
          </a:p>
          <a:p>
            <a:pPr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справочные материалы, письменные заметки и иные средства хранения и передачи информации, 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собственные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орфографические и (или) толковые словари. </a:t>
            </a:r>
            <a:endParaRPr lang="ru-RU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rgbClr val="FF0000"/>
              </a:buClr>
              <a:buSzPct val="150000"/>
              <a:buFont typeface="Book Antiqua" pitchFamily="18" charset="0"/>
              <a:buChar char="!"/>
            </a:pPr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тексты </a:t>
            </a:r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литературного материала (художественные произведения, дневники, мемуары, публицистика, другие литературные источники).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951" y="92467"/>
            <a:ext cx="8217399" cy="93494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 И ПОДРАЗДЕЛЫ: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13016" y="1002451"/>
            <a:ext cx="8866597" cy="61164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7400" tIns="0" rIns="0" bIns="2539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Духовно-нравственные ориентиры в жизни человека </a:t>
            </a:r>
            <a:endParaRPr lang="ru-RU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1.1.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Внутренний мир человека и его личностные качества.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1.2.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Отношение человека к другому человеку (окружению), нравственные идеалы и выбор между добром и злом.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1.3.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Познание человеком самого себя.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1.4.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Свобода человека и ее ограничения.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2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Семья, общество, Отечество в жизни человека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2.1.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Семья, род; семейные ценности и традиции.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2.2.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Человек и общество.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2.3.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Родина, государство, гражданская позиция человека.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 	Природа и культура в жизни человека 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3.1.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Природа и человек.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3.2.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Наука и человек.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3.3.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Искусство и человек. </a:t>
            </a: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38" y="687870"/>
            <a:ext cx="7797662" cy="84922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    </a:t>
            </a:r>
            <a:br>
              <a:rPr lang="ru-RU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Порядок </a:t>
            </a:r>
            <a:b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осуществления проверки и оценивания итогового сочинения (изложения) членами предметной комиссии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67629" y="2028128"/>
            <a:ext cx="8447979" cy="3654257"/>
          </a:xfrm>
          <a:prstGeom prst="rect">
            <a:avLst/>
          </a:prstGeom>
        </p:spPr>
        <p:txBody>
          <a:bodyPr>
            <a:noAutofit/>
          </a:bodyPr>
          <a:lstStyle/>
          <a:p>
            <a:pPr marL="85725" indent="0" algn="ctr">
              <a:buNone/>
            </a:pPr>
            <a:r>
              <a:rPr lang="ru-RU" sz="3600" dirty="0">
                <a:latin typeface="Bookman Old Style" pitchFamily="18" charset="0"/>
              </a:rPr>
              <a:t>Итоговые сочинения (изложения) оцениваются по системе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«зачет» </a:t>
            </a:r>
            <a:r>
              <a:rPr lang="ru-RU" sz="3600" dirty="0">
                <a:latin typeface="Bookman Old Style" pitchFamily="18" charset="0"/>
              </a:rPr>
              <a:t>или </a:t>
            </a:r>
            <a:r>
              <a:rPr lang="ru-RU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«незачет» </a:t>
            </a:r>
            <a:r>
              <a:rPr lang="ru-RU" sz="3600" dirty="0">
                <a:latin typeface="Bookman Old Style" pitchFamily="18" charset="0"/>
              </a:rPr>
              <a:t>по критериям, утверждённым Рособрнадзором. </a:t>
            </a:r>
          </a:p>
        </p:txBody>
      </p:sp>
    </p:spTree>
    <p:extLst>
      <p:ext uri="{BB962C8B-B14F-4D97-AF65-F5344CB8AC3E}">
        <p14:creationId xmlns:p14="http://schemas.microsoft.com/office/powerpoint/2010/main" val="106393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гистрация на ГИА 2017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9D2DFF9B-10F8-4172-93CC-E004D66BF598}" vid="{D4CC2308-8EEB-432C-BC1D-DD6FE82606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Регистрация на ГИА 2017</Template>
  <TotalTime>2224</TotalTime>
  <Words>368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Book Antiqua</vt:lpstr>
      <vt:lpstr>Bookman Old Style</vt:lpstr>
      <vt:lpstr>Calibri</vt:lpstr>
      <vt:lpstr>Calibri Light</vt:lpstr>
      <vt:lpstr>Cambria</vt:lpstr>
      <vt:lpstr>Times New Roman</vt:lpstr>
      <vt:lpstr>Wingdings</vt:lpstr>
      <vt:lpstr>Регистрация на ГИА 2017</vt:lpstr>
      <vt:lpstr>Презентация PowerPoint</vt:lpstr>
      <vt:lpstr>Презентация PowerPoint</vt:lpstr>
      <vt:lpstr>Итоговое сочинение</vt:lpstr>
      <vt:lpstr>       </vt:lpstr>
      <vt:lpstr>       </vt:lpstr>
      <vt:lpstr>          Во время проведения итогового сочинения (изложения) на рабочем столе участников находятся: </vt:lpstr>
      <vt:lpstr>             Во время проведения итогового сочинения (изложения) участникам итогового сочинения (изложения) запрещено иметь при себе: </vt:lpstr>
      <vt:lpstr>РАЗДЕЛЫ И ПОДРАЗДЕЛЫ:</vt:lpstr>
      <vt:lpstr>      Порядок  осуществления проверки и оценивания итогового сочинения (изложения) членами предметной комиссии </vt:lpstr>
      <vt:lpstr>ОЦЕНИВАНИЕ ИТОГОВОГО СОЧИНЕНИЯ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Бодня Элина Николаевна</dc:creator>
  <cp:lastModifiedBy>Пользователь</cp:lastModifiedBy>
  <cp:revision>153</cp:revision>
  <cp:lastPrinted>2024-11-15T05:52:17Z</cp:lastPrinted>
  <dcterms:created xsi:type="dcterms:W3CDTF">2016-11-22T07:07:55Z</dcterms:created>
  <dcterms:modified xsi:type="dcterms:W3CDTF">2024-11-15T09:43:50Z</dcterms:modified>
</cp:coreProperties>
</file>