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6" r:id="rId3"/>
    <p:sldId id="280" r:id="rId4"/>
    <p:sldId id="281" r:id="rId5"/>
    <p:sldId id="29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3A0A925-24DB-4531-B1D1-AF68A580C28D}">
          <p14:sldIdLst>
            <p14:sldId id="268"/>
            <p14:sldId id="256"/>
            <p14:sldId id="280"/>
            <p14:sldId id="281"/>
            <p14:sldId id="29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9900"/>
    <a:srgbClr val="0000CC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9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77727955997869"/>
          <c:y val="7.4368005042331736E-2"/>
          <c:w val="0.47402067397890946"/>
          <c:h val="0.925631994957668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человек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1.6717119058204759E-2"/>
                  <c:y val="7.35684390023240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37</c:v>
                </c:pt>
                <c:pt idx="2">
                  <c:v>32</c:v>
                </c:pt>
                <c:pt idx="3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92516716454560799"/>
          <c:y val="0.13688459236599285"/>
          <c:w val="7.3534509752726199E-2"/>
          <c:h val="0.6070729731488612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0091" y1="6944" x2="47409" y2="46627"/>
                        <a14:foregroundMark x1="3727" y1="2976" x2="3591" y2="40476"/>
                        <a14:foregroundMark x1="29091" y1="53968" x2="38864" y2="59821"/>
                        <a14:foregroundMark x1="36273" y1="47123" x2="49091" y2="58929"/>
                        <a14:foregroundMark x1="3818" y1="73810" x2="35273" y2="69147"/>
                        <a14:foregroundMark x1="39545" y1="67460" x2="93273" y2="20139"/>
                        <a14:foregroundMark x1="65182" y1="33631" x2="96045" y2="9325"/>
                        <a14:foregroundMark x1="98545" y1="10615" x2="96273" y2="78472"/>
                        <a14:foregroundMark x1="98409" y1="66964" x2="98773" y2="80754"/>
                        <a14:foregroundMark x1="96727" y1="10615" x2="99682" y2="9325"/>
                        <a14:foregroundMark x1="95636" y1="7143" x2="99909" y2="7143"/>
                        <a14:foregroundMark x1="4818" y1="3472" x2="13045" y2="13492"/>
                        <a14:foregroundMark x1="2136" y1="69643" x2="26727" y2="68452"/>
                        <a14:foregroundMark x1="6273" y1="68452" x2="0" y2="66766"/>
                        <a14:foregroundMark x1="12818" y1="89980" x2="227" y2="89286"/>
                        <a14:foregroundMark x1="45273" y1="89980" x2="55636" y2="88294"/>
                        <a14:foregroundMark x1="39182" y1="35417" x2="50136" y2="40377"/>
                        <a14:foregroundMark x1="58091" y1="39087" x2="50500" y2="39683"/>
                        <a14:foregroundMark x1="58227" y1="38889" x2="58545" y2="38889"/>
                        <a14:foregroundMark x1="50273" y1="39583" x2="47909" y2="38988"/>
                        <a14:backgroundMark x1="43545" y1="37302" x2="46409" y2="38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02" y="2856486"/>
            <a:ext cx="9201035" cy="421714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123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13081"/>
            <a:ext cx="6858000" cy="1244249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986318" y="223284"/>
            <a:ext cx="6690389" cy="807004"/>
          </a:xfrm>
        </p:spPr>
        <p:txBody>
          <a:bodyPr>
            <a:noAutofit/>
          </a:bodyPr>
          <a:lstStyle>
            <a:lvl1pPr marL="0" indent="0" algn="ctr">
              <a:buNone/>
              <a:defRPr sz="2200" b="0" cap="none" spc="0" baseline="0">
                <a:ln w="0"/>
                <a:gradFill>
                  <a:gsLst>
                    <a:gs pos="0">
                      <a:srgbClr val="0070C0"/>
                    </a:gs>
                    <a:gs pos="20000">
                      <a:srgbClr val="0070C0"/>
                    </a:gs>
                    <a:gs pos="20000">
                      <a:schemeClr val="bg1">
                        <a:lumMod val="95000"/>
                      </a:schemeClr>
                    </a:gs>
                    <a:gs pos="80000">
                      <a:srgbClr val="FF0000"/>
                    </a:gs>
                    <a:gs pos="79000">
                      <a:schemeClr val="bg1">
                        <a:lumMod val="95000"/>
                      </a:schemeClr>
                    </a:gs>
                    <a:gs pos="100000">
                      <a:srgbClr val="FF0000"/>
                    </a:gs>
                  </a:gsLst>
                  <a:lin ang="3000000" scaled="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 smtClean="0"/>
              <a:t>Государственное казённое учреждение</a:t>
            </a:r>
            <a:br>
              <a:rPr lang="ru-RU" dirty="0" smtClean="0"/>
            </a:br>
            <a:r>
              <a:rPr lang="ru-RU" dirty="0" smtClean="0"/>
              <a:t>«Центр оценки и мониторинга качества образования»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75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4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0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6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2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17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81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91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96"/>
            <a:ext cx="9144000" cy="57790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56335-6747-4D33-AC6E-E5F6BAA8C88A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" y="119920"/>
            <a:ext cx="710684" cy="8094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730" b="53914" l="10000" r="90000">
                        <a14:foregroundMark x1="23111" y1="17515" x2="74667" y2="16732"/>
                        <a14:foregroundMark x1="60556" y1="13796" x2="83444" y2="13992"/>
                        <a14:foregroundMark x1="65111" y1="12133" x2="73222" y2="12720"/>
                        <a14:foregroundMark x1="35333" y1="12231" x2="46333" y2="12524"/>
                        <a14:foregroundMark x1="76222" y1="11644" x2="64111" y2="11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79" y="-74413"/>
            <a:ext cx="1767948" cy="20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3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523615"/>
            <a:ext cx="74487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ГОСУДАРСТВЕННАЯ ИТОГОВАЯ АТТЕСТАЦИЯ</a:t>
            </a:r>
            <a:endParaRPr lang="ru-RU" sz="4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  <a:p>
            <a:pPr algn="ctr"/>
            <a:r>
              <a:rPr lang="ru-RU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9 класс</a:t>
            </a:r>
          </a:p>
        </p:txBody>
      </p:sp>
    </p:spTree>
    <p:extLst>
      <p:ext uri="{BB962C8B-B14F-4D97-AF65-F5344CB8AC3E}">
        <p14:creationId xmlns:p14="http://schemas.microsoft.com/office/powerpoint/2010/main" val="41957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294841"/>
              </p:ext>
            </p:extLst>
          </p:nvPr>
        </p:nvGraphicFramePr>
        <p:xfrm>
          <a:off x="587554" y="746838"/>
          <a:ext cx="7993295" cy="304213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94227"/>
                <a:gridCol w="996217"/>
                <a:gridCol w="1212350"/>
                <a:gridCol w="1828800"/>
                <a:gridCol w="1541124"/>
                <a:gridCol w="1520577"/>
              </a:tblGrid>
              <a:tr h="756133">
                <a:tc rowSpan="6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400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Посещают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Пропускают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посещают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9Г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165588"/>
              </p:ext>
            </p:extLst>
          </p:nvPr>
        </p:nvGraphicFramePr>
        <p:xfrm>
          <a:off x="587553" y="3788971"/>
          <a:ext cx="7993295" cy="2926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94227"/>
                <a:gridCol w="996217"/>
                <a:gridCol w="1212350"/>
                <a:gridCol w="1828800"/>
                <a:gridCol w="1541124"/>
                <a:gridCol w="1520577"/>
              </a:tblGrid>
              <a:tr h="0">
                <a:tc rowSpan="6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2400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Посещают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Пропускают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посещают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9Г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8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5545" y="1478715"/>
            <a:ext cx="76660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Расписание экзаменов</a:t>
            </a:r>
            <a:endParaRPr lang="ru-RU" sz="5400" b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5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966090"/>
              </p:ext>
            </p:extLst>
          </p:nvPr>
        </p:nvGraphicFramePr>
        <p:xfrm>
          <a:off x="1226050" y="862744"/>
          <a:ext cx="6096000" cy="5029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17870"/>
                <a:gridCol w="26781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2400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2400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26.05,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06.06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2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5545" y="1478715"/>
            <a:ext cx="766607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ЧЕМ МОЖНО ПОЛЬЗОВАТЬСЯ НА ЭКЗАМЕНАХ</a:t>
            </a:r>
            <a:endParaRPr lang="ru-RU" sz="5400" b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006637"/>
              </p:ext>
            </p:extLst>
          </p:nvPr>
        </p:nvGraphicFramePr>
        <p:xfrm>
          <a:off x="164387" y="360680"/>
          <a:ext cx="8897420" cy="64973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54673"/>
                <a:gridCol w="61427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ПРЕДМЕТ</a:t>
                      </a:r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ЧЕМ МОЖНО ПОЛЬЗОВАТЬСЯ</a:t>
                      </a:r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РУССКИЙ ЯЗЫК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ОРФОГРАФИЧЕСКИЙ СЛОВАРЬ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МАТЕМАТИКА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ЛИНЕЙКА,  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СПРАВОЧНЫЕ МАТЕРИАЛЫ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ФИЗИКА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ЛИНЕЙКА, НЕПРОГРАММИРУЕМЫЙ</a:t>
                      </a:r>
                      <a:r>
                        <a:rPr lang="ru-RU" sz="2400" baseline="0" dirty="0" smtClean="0"/>
                        <a:t> КАЛЬКУЛЯТОР, </a:t>
                      </a:r>
                      <a:r>
                        <a:rPr lang="ru-RU" sz="2400" baseline="0" dirty="0" smtClean="0">
                          <a:solidFill>
                            <a:srgbClr val="C00000"/>
                          </a:solidFill>
                        </a:rPr>
                        <a:t>ЛАБОРАТОРНОЕ ОБОРУДОВАНИЕ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ХИМИЯ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НЕПРОГРАММИРУЕМЫЙ</a:t>
                      </a:r>
                      <a:r>
                        <a:rPr lang="ru-RU" sz="2400" baseline="0" dirty="0" smtClean="0"/>
                        <a:t> КАЛЬКУЛЯТОР, 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СПРАВОЧНЫЕ МАТЕРИАЛЫ, </a:t>
                      </a:r>
                      <a:r>
                        <a:rPr lang="ru-RU" sz="2400" baseline="0" dirty="0" smtClean="0">
                          <a:solidFill>
                            <a:srgbClr val="C00000"/>
                          </a:solidFill>
                        </a:rPr>
                        <a:t>ЛАБОРАТОРНОЕ ОБОРУДОВАНИЕ</a:t>
                      </a:r>
                      <a:endParaRPr lang="ru-RU" sz="24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БИОЛОГИЯ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ЛИНЕЙКА, НЕПРОГРАММИРУЕМЫЙ</a:t>
                      </a:r>
                      <a:r>
                        <a:rPr lang="ru-RU" sz="2400" baseline="0" dirty="0" smtClean="0"/>
                        <a:t> КАЛЬКУЛЯТОР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ЛИТЕРАТУРА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ОРФОГРАФИЧЕСКИЙ СЛОВАРЬ, ТЕКСТЫ</a:t>
                      </a:r>
                      <a:r>
                        <a:rPr lang="ru-RU" sz="2400" baseline="0" dirty="0" smtClean="0">
                          <a:solidFill>
                            <a:srgbClr val="C00000"/>
                          </a:solidFill>
                        </a:rPr>
                        <a:t> ХУДОЖЕСТВЕННЫХ ПРОИЗВЕДЕНИЙ</a:t>
                      </a:r>
                      <a:endParaRPr lang="ru-RU" sz="24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ГЕОГРАФИЯ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ЛИНЕЙКА, НЕПРОГРАММИРУЕМЫЙ</a:t>
                      </a:r>
                      <a:r>
                        <a:rPr lang="ru-RU" sz="2400" baseline="0" dirty="0" smtClean="0"/>
                        <a:t> КАЛЬКУЛЯТОР, ГЕОГРАФИЧЕСКИЕ АТЛАСЫ 7-9 КЛАСС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99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5545" y="1478715"/>
            <a:ext cx="766607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Пробные экзамены</a:t>
            </a:r>
            <a:endParaRPr lang="ru-RU" sz="5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9 класс</a:t>
            </a:r>
          </a:p>
        </p:txBody>
      </p:sp>
    </p:spTree>
    <p:extLst>
      <p:ext uri="{BB962C8B-B14F-4D97-AF65-F5344CB8AC3E}">
        <p14:creationId xmlns:p14="http://schemas.microsoft.com/office/powerpoint/2010/main" val="26634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429284"/>
              </p:ext>
            </p:extLst>
          </p:nvPr>
        </p:nvGraphicFramePr>
        <p:xfrm>
          <a:off x="369871" y="1139311"/>
          <a:ext cx="8239870" cy="533479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34947"/>
                <a:gridCol w="1395523"/>
                <a:gridCol w="844200"/>
                <a:gridCol w="844200"/>
                <a:gridCol w="844200"/>
                <a:gridCol w="844200"/>
                <a:gridCol w="844200"/>
                <a:gridCol w="844200"/>
                <a:gridCol w="844200"/>
              </a:tblGrid>
              <a:tr h="5953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класс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всего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«5»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«4»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«3»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«2»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КЗ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Ср. б</a:t>
                      </a:r>
                      <a:endParaRPr lang="ru-RU" sz="2000" b="1" dirty="0"/>
                    </a:p>
                  </a:txBody>
                  <a:tcPr/>
                </a:tc>
              </a:tr>
              <a:tr h="97912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9А</a:t>
                      </a:r>
                      <a:endParaRPr lang="ru-RU" sz="2400" b="1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32/28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25%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50%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14%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11%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7912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9Б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30/26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4%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15%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17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65%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15%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7912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9В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31/29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24%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52%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21%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74%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7912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9Г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29/27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19%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17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63%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19%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055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всего</a:t>
                      </a:r>
                      <a:endParaRPr lang="ru-RU" sz="2400" b="1" dirty="0"/>
                    </a:p>
                  </a:txBody>
                  <a:tcPr vert="vert27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122/110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27%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53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48%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16%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84%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0719" y="369870"/>
            <a:ext cx="5352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</a:rPr>
              <a:t>РУССКИЙ ЯЗЫК</a:t>
            </a:r>
            <a:endParaRPr lang="ru-RU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9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0719" y="369870"/>
            <a:ext cx="5352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</a:rPr>
              <a:t>МАТЕМАТИКА</a:t>
            </a:r>
            <a:endParaRPr lang="ru-RU" sz="4400" b="1" dirty="0">
              <a:solidFill>
                <a:srgbClr val="8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673805"/>
              </p:ext>
            </p:extLst>
          </p:nvPr>
        </p:nvGraphicFramePr>
        <p:xfrm>
          <a:off x="577279" y="1373562"/>
          <a:ext cx="8239870" cy="533479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34947"/>
                <a:gridCol w="1395523"/>
                <a:gridCol w="844200"/>
                <a:gridCol w="844200"/>
                <a:gridCol w="844200"/>
                <a:gridCol w="844200"/>
                <a:gridCol w="844200"/>
                <a:gridCol w="844200"/>
                <a:gridCol w="844200"/>
              </a:tblGrid>
              <a:tr h="5953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класс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всего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«5»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«4»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«3»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«2»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КЗ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Ср. б</a:t>
                      </a:r>
                      <a:endParaRPr lang="ru-RU" sz="2000" b="1" dirty="0"/>
                    </a:p>
                  </a:txBody>
                  <a:tcPr/>
                </a:tc>
              </a:tr>
              <a:tr h="97912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9А</a:t>
                      </a:r>
                      <a:endParaRPr lang="ru-RU" sz="2400" b="1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32/32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25%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47%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25%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37%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7912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9Б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30/30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13%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17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57%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30%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7912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9В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31/30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17%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60%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23%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7912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9Г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29/26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58%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35%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055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всего</a:t>
                      </a:r>
                      <a:endParaRPr lang="ru-RU" sz="2400" b="1" dirty="0"/>
                    </a:p>
                  </a:txBody>
                  <a:tcPr vert="vert27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122/118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19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16%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65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55%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33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28%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18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904" y="857250"/>
            <a:ext cx="7440556" cy="1428750"/>
          </a:xfrm>
        </p:spPr>
        <p:txBody>
          <a:bodyPr/>
          <a:lstStyle/>
          <a:p>
            <a:r>
              <a:rPr lang="ru-RU" dirty="0" smtClean="0"/>
              <a:t>Пробник 25.02.25</a:t>
            </a:r>
            <a:br>
              <a:rPr lang="ru-RU" dirty="0" smtClean="0"/>
            </a:br>
            <a:r>
              <a:rPr lang="ru-RU" dirty="0" smtClean="0"/>
              <a:t>ПИСАЛИ РАБОТУ  80ЧЕЛ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371875"/>
              </p:ext>
            </p:extLst>
          </p:nvPr>
        </p:nvGraphicFramePr>
        <p:xfrm>
          <a:off x="725418" y="2285999"/>
          <a:ext cx="8057974" cy="4101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341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5545" y="1478715"/>
            <a:ext cx="766607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Посещение занятий внеурочной деятельности</a:t>
            </a:r>
            <a:endParaRPr lang="ru-RU" sz="5400" b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7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344663"/>
              </p:ext>
            </p:extLst>
          </p:nvPr>
        </p:nvGraphicFramePr>
        <p:xfrm>
          <a:off x="698644" y="656874"/>
          <a:ext cx="7993295" cy="304213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94227"/>
                <a:gridCol w="996217"/>
                <a:gridCol w="1212350"/>
                <a:gridCol w="1828800"/>
                <a:gridCol w="1541124"/>
                <a:gridCol w="1520577"/>
              </a:tblGrid>
              <a:tr h="756133">
                <a:tc rowSpan="6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400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Посещают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Пропускают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посещают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9Г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69970"/>
              </p:ext>
            </p:extLst>
          </p:nvPr>
        </p:nvGraphicFramePr>
        <p:xfrm>
          <a:off x="698644" y="3699007"/>
          <a:ext cx="7993295" cy="304213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94227"/>
                <a:gridCol w="996217"/>
                <a:gridCol w="1212350"/>
                <a:gridCol w="1828800"/>
                <a:gridCol w="1541124"/>
                <a:gridCol w="1520577"/>
              </a:tblGrid>
              <a:tr h="756133">
                <a:tc rowSpan="6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400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Посещают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Пропускают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посещают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9Г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95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844335"/>
              </p:ext>
            </p:extLst>
          </p:nvPr>
        </p:nvGraphicFramePr>
        <p:xfrm>
          <a:off x="638925" y="716016"/>
          <a:ext cx="7993295" cy="304213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94227"/>
                <a:gridCol w="996217"/>
                <a:gridCol w="1212350"/>
                <a:gridCol w="1828800"/>
                <a:gridCol w="1541124"/>
                <a:gridCol w="1520577"/>
              </a:tblGrid>
              <a:tr h="756133">
                <a:tc rowSpan="6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400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Посещают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Пропускают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посещают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9Г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068399"/>
              </p:ext>
            </p:extLst>
          </p:nvPr>
        </p:nvGraphicFramePr>
        <p:xfrm>
          <a:off x="638924" y="3758149"/>
          <a:ext cx="7993295" cy="304213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94227"/>
                <a:gridCol w="996217"/>
                <a:gridCol w="1212350"/>
                <a:gridCol w="1828800"/>
                <a:gridCol w="1541124"/>
                <a:gridCol w="1520577"/>
              </a:tblGrid>
              <a:tr h="756133">
                <a:tc rowSpan="6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400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Посещают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Пропускают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посещают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9Г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3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199444"/>
              </p:ext>
            </p:extLst>
          </p:nvPr>
        </p:nvGraphicFramePr>
        <p:xfrm>
          <a:off x="587554" y="746838"/>
          <a:ext cx="7993295" cy="304213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94227"/>
                <a:gridCol w="996217"/>
                <a:gridCol w="1212350"/>
                <a:gridCol w="1828800"/>
                <a:gridCol w="1541124"/>
                <a:gridCol w="1520577"/>
              </a:tblGrid>
              <a:tr h="756133">
                <a:tc rowSpan="6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400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Посещают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Пропускают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посещают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9Г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596579"/>
              </p:ext>
            </p:extLst>
          </p:nvPr>
        </p:nvGraphicFramePr>
        <p:xfrm>
          <a:off x="587553" y="3815867"/>
          <a:ext cx="7993295" cy="304213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94227"/>
                <a:gridCol w="996217"/>
                <a:gridCol w="1212350"/>
                <a:gridCol w="1828800"/>
                <a:gridCol w="1541124"/>
                <a:gridCol w="1520577"/>
              </a:tblGrid>
              <a:tr h="756133">
                <a:tc rowSpan="6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400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Посещают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Пропускают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посещают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9Г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074">
                <a:tc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5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Регистрация на ГИА 201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9D2DFF9B-10F8-4172-93CC-E004D66BF598}" vid="{D4CC2308-8EEB-432C-BC1D-DD6FE82606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Регистрация на ГИА 2017</Template>
  <TotalTime>3194</TotalTime>
  <Words>589</Words>
  <Application>Microsoft Office PowerPoint</Application>
  <PresentationFormat>Экран (4:3)</PresentationFormat>
  <Paragraphs>450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Times New Roman</vt:lpstr>
      <vt:lpstr>Регистрация на ГИА 2017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Пробник 25.02.25 ПИСАЛИ РАБОТУ  80ЧЕЛ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Бодня Элина Николаевна</dc:creator>
  <cp:lastModifiedBy>Пользователь</cp:lastModifiedBy>
  <cp:revision>192</cp:revision>
  <cp:lastPrinted>2018-08-23T07:54:37Z</cp:lastPrinted>
  <dcterms:created xsi:type="dcterms:W3CDTF">2016-11-22T07:07:55Z</dcterms:created>
  <dcterms:modified xsi:type="dcterms:W3CDTF">2025-02-26T07:42:46Z</dcterms:modified>
</cp:coreProperties>
</file>