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03"/>
  </p:notesMasterIdLst>
  <p:sldIdLst>
    <p:sldId id="256" r:id="rId3"/>
    <p:sldId id="268" r:id="rId4"/>
    <p:sldId id="269" r:id="rId5"/>
    <p:sldId id="266" r:id="rId6"/>
    <p:sldId id="267" r:id="rId7"/>
    <p:sldId id="272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9" r:id="rId36"/>
    <p:sldId id="311" r:id="rId37"/>
    <p:sldId id="314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22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4" r:id="rId56"/>
    <p:sldId id="333" r:id="rId57"/>
    <p:sldId id="335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1" r:id="rId72"/>
    <p:sldId id="353" r:id="rId73"/>
    <p:sldId id="355" r:id="rId74"/>
    <p:sldId id="357" r:id="rId75"/>
    <p:sldId id="359" r:id="rId76"/>
    <p:sldId id="361" r:id="rId77"/>
    <p:sldId id="363" r:id="rId78"/>
    <p:sldId id="364" r:id="rId79"/>
    <p:sldId id="365" r:id="rId80"/>
    <p:sldId id="366" r:id="rId81"/>
    <p:sldId id="367" r:id="rId82"/>
    <p:sldId id="369" r:id="rId83"/>
    <p:sldId id="370" r:id="rId84"/>
    <p:sldId id="371" r:id="rId85"/>
    <p:sldId id="372" r:id="rId86"/>
    <p:sldId id="373" r:id="rId87"/>
    <p:sldId id="374" r:id="rId88"/>
    <p:sldId id="375" r:id="rId89"/>
    <p:sldId id="376" r:id="rId90"/>
    <p:sldId id="377" r:id="rId91"/>
    <p:sldId id="378" r:id="rId92"/>
    <p:sldId id="379" r:id="rId93"/>
    <p:sldId id="380" r:id="rId94"/>
    <p:sldId id="381" r:id="rId95"/>
    <p:sldId id="382" r:id="rId96"/>
    <p:sldId id="383" r:id="rId97"/>
    <p:sldId id="384" r:id="rId98"/>
    <p:sldId id="315" r:id="rId99"/>
    <p:sldId id="323" r:id="rId100"/>
    <p:sldId id="385" r:id="rId101"/>
    <p:sldId id="386" r:id="rId10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284-B07D-4BB1-A05A-6906409D0DC8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09D2D-7811-46A6-B5E4-8BDE7591B29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0%D0%BD%D0%B4%D0%B8%D0%B6%D0%B0%D0%BD" TargetMode="External"/><Relationship Id="rId13" Type="http://schemas.openxmlformats.org/officeDocument/2006/relationships/hyperlink" Target="https://ru.wikipedia.org/wiki/%D0%98%D1%81%D0%BB%D0%B0%D0%BC" TargetMode="External"/><Relationship Id="rId18" Type="http://schemas.openxmlformats.org/officeDocument/2006/relationships/hyperlink" Target="https://ru.wikipedia.org/wiki/%D0%9A%D1%80%D1%8B%D0%BC%D1%81%D0%BA%D0%B0%D1%8F_%D0%BD%D0%B0%D1%81%D1%82%D1%83%D0%BF%D0%B0%D1%82%D0%B5%D0%BB%D1%8C%D0%BD%D0%B0%D1%8F_%D0%BE%D0%BF%D0%B5%D1%80%D0%B0%D1%86%D0%B8%D1%8F" TargetMode="External"/><Relationship Id="rId3" Type="http://schemas.openxmlformats.org/officeDocument/2006/relationships/hyperlink" Target="https://ru.wikipedia.org/wiki/%D0%91%D0%B8%D1%8E%D0%BA-%D0%AF%D0%BD%D0%BA%D0%BE%D0%B9" TargetMode="External"/><Relationship Id="rId7" Type="http://schemas.openxmlformats.org/officeDocument/2006/relationships/hyperlink" Target="https://ru.wikipedia.org/wiki/1984_%D0%B3%D0%BE%D0%B4" TargetMode="External"/><Relationship Id="rId12" Type="http://schemas.openxmlformats.org/officeDocument/2006/relationships/hyperlink" Target="https://www.wikidata.org/wiki/Q31728?uselang=ru" TargetMode="External"/><Relationship Id="rId17" Type="http://schemas.openxmlformats.org/officeDocument/2006/relationships/hyperlink" Target="https://ru.wikipedia.org/wiki/%D0%92%D1%82%D0%BE%D1%80%D0%B0%D1%8F_%D0%BC%D0%B8%D1%80%D0%BE%D0%B2%D0%B0%D1%8F_%D0%B2%D0%BE%D0%B9%D0%BD%D0%B0" TargetMode="External"/><Relationship Id="rId2" Type="http://schemas.openxmlformats.org/officeDocument/2006/relationships/hyperlink" Target="https://ru.wikipedia.org/wiki/1911_%D0%B3%D0%BE%D0%B4" TargetMode="External"/><Relationship Id="rId16" Type="http://schemas.openxmlformats.org/officeDocument/2006/relationships/hyperlink" Target="https://ru.wikipedia.org/wiki/%D0%9C%D0%B0%D0%B9%D0%BE%D1%80" TargetMode="External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ru.wikipedia.org/wiki/%D0%A2%D0%B0%D0%B2%D1%80%D0%B8%D1%87%D0%B5%D1%81%D0%BA%D0%B0%D1%8F_%D0%B3%D1%83%D0%B1%D0%B5%D1%80%D0%BD%D0%B8%D1%8F" TargetMode="External"/><Relationship Id="rId11" Type="http://schemas.openxmlformats.org/officeDocument/2006/relationships/hyperlink" Target="https://ru.wikipedia.org/wiki/%D0%9A%D0%BE%D0%BC%D0%BC%D1%83%D0%BD%D0%B8%D1%81%D1%82%D0%B8%D1%87%D0%B5%D1%81%D0%BA%D0%B0%D1%8F_%D0%BF%D0%B0%D1%80%D1%82%D0%B8%D1%8F_%D0%A1%D0%BE%D0%B2%D0%B5%D1%82%D1%81%D0%BA%D0%BE%D0%B3%D0%BE_%D0%A1%D0%BE%D1%8E%D0%B7%D0%B0" TargetMode="External"/><Relationship Id="rId5" Type="http://schemas.openxmlformats.org/officeDocument/2006/relationships/hyperlink" Target="https://ru.wikipedia.org/wiki/%D0%A1%D0%B8%D0%BC%D1%84%D0%B5%D1%80%D0%BE%D0%BF%D0%BE%D0%BB%D1%8C%D1%81%D0%BA%D0%B8%D0%B9_%D1%83%D0%B5%D0%B7%D0%B4" TargetMode="External"/><Relationship Id="rId15" Type="http://schemas.openxmlformats.org/officeDocument/2006/relationships/hyperlink" Target="https://ru.wikipedia.org/wiki/%D0%91%D0%B0%D1%82%D0%B0%D0%BB%D1%8C%D0%BE%D0%BD%D0%BD%D1%8B%D0%B9_%D0%BA%D0%BE%D0%BC%D0%B8%D1%81%D1%81%D0%B0%D1%80" TargetMode="External"/><Relationship Id="rId10" Type="http://schemas.openxmlformats.org/officeDocument/2006/relationships/hyperlink" Target="https://ru.wikipedia.org/wiki/%D0%A1%D0%A1%D0%A1%D0%A0" TargetMode="External"/><Relationship Id="rId19" Type="http://schemas.openxmlformats.org/officeDocument/2006/relationships/hyperlink" Target="https://ru.wikipedia.org/wiki/%D0%9F%D0%B0%D1%80%D1%82%D0%B8%D0%B7%D0%B0%D0%BD%D1%81%D0%BA%D0%BE%D0%B5_%D0%B4%D0%B2%D0%B8%D0%B6%D0%B5%D0%BD%D0%B8%D0%B5_%D0%B2_%D0%9A%D1%80%D1%8B%D0%BC%D1%83_%D0%B2%D0%BE_%D0%B2%D1%80%D0%B5%D0%BC%D1%8F_%D0%92%D0%B5%D0%BB%D0%B8%D0%BA%D0%BE%D0%B9_%D0%9E%D1%82%D0%B5%D1%87%D0%B5%D1%81%D1%82%D0%B2%D0%B5%D0%BD%D0%BD%D0%BE%D0%B9_%D0%B2%D0%BE%D0%B9%D0%BD%D1%8B" TargetMode="External"/><Relationship Id="rId4" Type="http://schemas.openxmlformats.org/officeDocument/2006/relationships/hyperlink" Target="https://ru.wikipedia.org/wiki/%D0%9F%D0%BE%D0%B4%D0%B3%D0%BE%D1%80%D0%BE%D0%B4%D0%BD%D0%B5-%D0%9F%D0%B5%D1%82%D1%80%D0%BE%D0%B2%D1%81%D0%BA%D0%B0%D1%8F_%D0%B2%D0%BE%D0%BB%D0%BE%D1%81%D1%82%D1%8C" TargetMode="External"/><Relationship Id="rId9" Type="http://schemas.openxmlformats.org/officeDocument/2006/relationships/hyperlink" Target="https://ru.wikipedia.org/wiki/%D0%A3%D0%B7%D0%B1%D0%B5%D0%BA%D1%81%D0%BA%D0%B0%D1%8F_%D0%A1%D0%A1%D0%A0" TargetMode="External"/><Relationship Id="rId14" Type="http://schemas.openxmlformats.org/officeDocument/2006/relationships/hyperlink" Target="https://ru.wikipedia.org/wiki/%D0%9F%D0%B5%D1%85%D0%BE%D1%82%D0%B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jpeg"/><Relationship Id="rId4" Type="http://schemas.microsoft.com/office/2007/relationships/hdphoto" Target="../media/hdphoto4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2C70D-6136-4B74-9229-484B0FC30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281" y="-237066"/>
            <a:ext cx="12746190" cy="69878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1" y="699897"/>
            <a:ext cx="4454817" cy="5783447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 t="4719" b="11285"/>
          <a:stretch>
            <a:fillRect/>
          </a:stretch>
        </p:blipFill>
        <p:spPr bwMode="auto">
          <a:xfrm>
            <a:off x="1029154" y="1077141"/>
            <a:ext cx="352664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Текстовое поле 2"/>
          <p:cNvSpPr txBox="1"/>
          <p:nvPr/>
        </p:nvSpPr>
        <p:spPr>
          <a:xfrm>
            <a:off x="5311775" y="4155440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Гончаренко 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Константин Дмитриевич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420995" y="552259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1924-2004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0" y="1920240"/>
            <a:ext cx="10705406" cy="472994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rgbClr val="393837"/>
                </a:solidFill>
                <a:latin typeface="NT"/>
              </a:rPr>
              <a:t>В 1938 году был призван на действительную службу в Черноморский флот. В Севастополе стал подводником , торпедистом.  Воевал на подлодке М-111 " Малютка".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rgbClr val="393837"/>
                </a:solidFill>
                <a:latin typeface="NT"/>
              </a:rPr>
              <a:t>              Вместе  с экипажем подводной лодки защищал город Севастополь от </a:t>
            </a:r>
            <a:r>
              <a:rPr lang="ru-RU" b="1" dirty="0" err="1">
                <a:solidFill>
                  <a:srgbClr val="393837"/>
                </a:solidFill>
                <a:latin typeface="NT"/>
              </a:rPr>
              <a:t>немецко</a:t>
            </a:r>
            <a:r>
              <a:rPr lang="ru-RU" b="1" dirty="0">
                <a:solidFill>
                  <a:srgbClr val="393837"/>
                </a:solidFill>
                <a:latin typeface="NT"/>
              </a:rPr>
              <a:t> - фашистских захватчиков. В одном из первых походов получил тяжелые ожоги . Награжден медалью “За оборону Севастополя” 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rgbClr val="393837"/>
                </a:solidFill>
                <a:latin typeface="NT"/>
              </a:rPr>
              <a:t>       Различные задания выполняла подводная лодка М- 111. на которой он служил . Она доставляла в осажденный Севастополь топливо, боеприпасы , топила вражеские корабли и транспорты. После освобождения Крыма Афанасий </a:t>
            </a:r>
            <a:r>
              <a:rPr lang="ru-RU" b="1" dirty="0" err="1">
                <a:solidFill>
                  <a:srgbClr val="393837"/>
                </a:solidFill>
                <a:latin typeface="NT"/>
              </a:rPr>
              <a:t>Демьянович</a:t>
            </a:r>
            <a:r>
              <a:rPr lang="ru-RU" b="1" dirty="0">
                <a:solidFill>
                  <a:srgbClr val="393837"/>
                </a:solidFill>
                <a:latin typeface="NT"/>
              </a:rPr>
              <a:t> служил в северных широтах , в Заполярье . Там они сопровождали транспортные корабли союзников. Он был награжден медалью “За оборону Заполярья” . Также он награжден 4 орденами и  медалью “За Отвагу” . Он прошел всю войну с 1941 до 1945 года. О боевом пути подводной лодки М - 111 написана книга “Огонь в океане”.</a:t>
            </a:r>
          </a:p>
        </p:txBody>
      </p:sp>
    </p:spTree>
    <p:extLst>
      <p:ext uri="{BB962C8B-B14F-4D97-AF65-F5344CB8AC3E}">
        <p14:creationId xmlns:p14="http://schemas.microsoft.com/office/powerpoint/2010/main" val="361178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Медаль «За отвагу» (Россия) — Википед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38" y="814917"/>
            <a:ext cx="692984" cy="1230490"/>
          </a:xfrm>
          <a:prstGeom prst="rect">
            <a:avLst/>
          </a:prstGeom>
          <a:noFill/>
        </p:spPr>
      </p:pic>
      <p:pic>
        <p:nvPicPr>
          <p:cNvPr id="1032" name="Picture 8" descr="Орден Отечественной войны — Википед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043" y="2483505"/>
            <a:ext cx="898171" cy="945777"/>
          </a:xfrm>
          <a:prstGeom prst="rect">
            <a:avLst/>
          </a:prstGeom>
          <a:noFill/>
        </p:spPr>
      </p:pic>
      <p:pic>
        <p:nvPicPr>
          <p:cNvPr id="2052" name="Picture 4" descr="Орден Красной Звезды — Википед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997" y="3750309"/>
            <a:ext cx="1032998" cy="1031966"/>
          </a:xfrm>
          <a:prstGeom prst="rect">
            <a:avLst/>
          </a:prstGeom>
          <a:noFill/>
        </p:spPr>
      </p:pic>
      <p:sp>
        <p:nvSpPr>
          <p:cNvPr id="2" name="Текстовое поле 1"/>
          <p:cNvSpPr txBox="1"/>
          <p:nvPr/>
        </p:nvSpPr>
        <p:spPr>
          <a:xfrm>
            <a:off x="1866900" y="950595"/>
            <a:ext cx="2690495" cy="42183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</a:t>
            </a:r>
            <a: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едаль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«За отвагу»</a:t>
            </a:r>
            <a:b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рден Отечественной войны II степени</a:t>
            </a:r>
            <a:b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Орден Красной Звезды</a:t>
            </a:r>
            <a:endParaRPr lang="ru-RU" altLang="en-US" sz="1600" dirty="0"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en-US" sz="1600" dirty="0"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328160" y="950595"/>
            <a:ext cx="286004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Дата рождения:</a:t>
            </a: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 1924г.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Место рождения: </a:t>
            </a:r>
            <a:r>
              <a:rPr lang="ru-RU" sz="2000" dirty="0">
                <a:sym typeface="+mn-ea"/>
              </a:rPr>
              <a:t>Крымская АССР, г. Симферополь, </a:t>
            </a:r>
            <a:r>
              <a:rPr lang="ru-RU" sz="2000" dirty="0" err="1">
                <a:sym typeface="+mn-ea"/>
              </a:rPr>
              <a:t>Марьино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Дата смерти: </a:t>
            </a: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2004г.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sz="20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b="1" dirty="0">
                <a:ln>
                  <a:noFill/>
                </a:ln>
                <a:solidFill>
                  <a:srgbClr val="000000"/>
                </a:solidFill>
                <a:effectLst/>
                <a:cs typeface="Calibri" panose="020F0502020204030204" pitchFamily="34" charset="0"/>
                <a:sym typeface="+mn-ea"/>
              </a:rPr>
              <a:t>Место смерти: </a:t>
            </a: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cs typeface="Calibri" panose="020F0502020204030204" pitchFamily="34" charset="0"/>
                <a:sym typeface="+mn-ea"/>
              </a:rPr>
              <a:t>Крым, </a:t>
            </a:r>
            <a:b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cs typeface="Calibri" panose="020F0502020204030204" pitchFamily="34" charset="0"/>
                <a:sym typeface="+mn-ea"/>
              </a:rPr>
            </a:b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cs typeface="Calibri" panose="020F0502020204030204" pitchFamily="34" charset="0"/>
                <a:sym typeface="+mn-ea"/>
              </a:rPr>
              <a:t>г. Симферополь</a:t>
            </a:r>
            <a:endParaRPr lang="ru-RU" altLang="en-US" sz="2000" dirty="0">
              <a:ln>
                <a:noFill/>
              </a:ln>
              <a:solidFill>
                <a:srgbClr val="000000"/>
              </a:solidFill>
              <a:effectLst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849630" y="5103495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2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Годы службы:</a:t>
            </a:r>
            <a:r>
              <a:rPr lang="ru-RU" sz="22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 1941-1945</a:t>
            </a:r>
            <a:endParaRPr kumimoji="0" lang="ru-RU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2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Воинское звание:</a:t>
            </a:r>
            <a:r>
              <a:rPr lang="ru-RU" sz="22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Г</a:t>
            </a:r>
            <a:r>
              <a:rPr lang="ru-RU" sz="22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вардии Сержант</a:t>
            </a:r>
            <a:endParaRPr lang="ru-RU" altLang="en-US" sz="220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1642" t="22054" r="52276" b="14911"/>
          <a:stretch>
            <a:fillRect/>
          </a:stretch>
        </p:blipFill>
        <p:spPr bwMode="auto">
          <a:xfrm>
            <a:off x="7074535" y="2724820"/>
            <a:ext cx="4401000" cy="338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" y="852170"/>
            <a:ext cx="4194175" cy="54463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30" y="1201420"/>
            <a:ext cx="3321050" cy="47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5290185" y="4044315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Мустафаев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Рефат</a:t>
            </a:r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 </a:t>
            </a:r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Шемсудинович</a:t>
            </a:r>
            <a:endParaRPr lang="ru-RU" altLang="en-US" sz="3200" b="1" dirty="0" err="1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290185" y="526542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02.11.1911-24.05.1984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913765" y="455930"/>
            <a:ext cx="5927725" cy="881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МУСТАФАЕВ  РЕФАТ ШЕМСУДИНОВИЧ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Секретарь Крымского обкома ВКП(б), секретарь Крымского подпольного обкома ВКП(б), </a:t>
            </a:r>
            <a:b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комиссар Восточного соединения партизан Крыма  СССР</a:t>
            </a:r>
            <a:endParaRPr lang="ru-RU" altLang="en-US" sz="15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13720" y="1456664"/>
          <a:ext cx="5015865" cy="4945131"/>
        </p:xfrm>
        <a:graphic>
          <a:graphicData uri="http://schemas.openxmlformats.org/drawingml/2006/table">
            <a:tbl>
              <a:tblPr/>
              <a:tblGrid>
                <a:gridCol w="199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8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9360">
                <a:tc>
                  <a:txBody>
                    <a:bodyPr/>
                    <a:lstStyle/>
                    <a:p>
                      <a:pPr fontAlgn="t"/>
                      <a:r>
                        <a:rPr lang="ru-RU" sz="1500" dirty="0">
                          <a:effectLst/>
                        </a:rPr>
                        <a:t>Рождение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2" tooltip="1911 год"/>
                        </a:rPr>
                        <a:t>1911</a:t>
                      </a:r>
                      <a:br>
                        <a:rPr lang="ru-RU" sz="1500" dirty="0">
                          <a:effectLst/>
                        </a:rPr>
                      </a:br>
                      <a:r>
                        <a:rPr lang="ru-RU" sz="1500" u="none" strike="noStrike" dirty="0" err="1">
                          <a:solidFill>
                            <a:srgbClr val="0645AD"/>
                          </a:solidFill>
                          <a:effectLst/>
                          <a:hlinkClick r:id="rId3" tooltip="Биюк-Янкой"/>
                        </a:rPr>
                        <a:t>Биюк</a:t>
                      </a: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3" tooltip="Биюк-Янкой"/>
                        </a:rPr>
                        <a:t>-Янкой</a:t>
                      </a:r>
                      <a:r>
                        <a:rPr lang="ru-RU" sz="1500" dirty="0">
                          <a:effectLst/>
                        </a:rPr>
                        <a:t>, </a:t>
                      </a: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4" tooltip="Подгородне-Петровская волость"/>
                        </a:rPr>
                        <a:t>Подгородне-Петровская волость</a:t>
                      </a:r>
                      <a:r>
                        <a:rPr lang="ru-RU" sz="1500" dirty="0">
                          <a:effectLst/>
                        </a:rPr>
                        <a:t>, </a:t>
                      </a: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5" tooltip="Симферопольский уезд"/>
                        </a:rPr>
                        <a:t>Симферопольский уезд</a:t>
                      </a:r>
                      <a:r>
                        <a:rPr lang="ru-RU" sz="1500" dirty="0">
                          <a:effectLst/>
                        </a:rPr>
                        <a:t>, </a:t>
                      </a: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6" tooltip="Таврическая губерния"/>
                        </a:rPr>
                        <a:t>Таврическая губерния</a:t>
                      </a:r>
                      <a:endParaRPr lang="ru-RU" sz="1500" dirty="0">
                        <a:effectLst/>
                      </a:endParaRP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293">
                <a:tc>
                  <a:txBody>
                    <a:bodyPr/>
                    <a:lstStyle/>
                    <a:p>
                      <a:pPr fontAlgn="t"/>
                      <a:r>
                        <a:rPr lang="ru-RU" sz="1500" dirty="0">
                          <a:effectLst/>
                        </a:rPr>
                        <a:t>Смерть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7" tooltip="1984 год"/>
                        </a:rPr>
                        <a:t>1984</a:t>
                      </a:r>
                      <a:br>
                        <a:rPr lang="ru-RU" sz="1500" dirty="0">
                          <a:effectLst/>
                        </a:rPr>
                      </a:b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8" tooltip="Андижан"/>
                        </a:rPr>
                        <a:t>Андижан</a:t>
                      </a:r>
                      <a:r>
                        <a:rPr lang="ru-RU" sz="1500" dirty="0">
                          <a:effectLst/>
                        </a:rPr>
                        <a:t>, </a:t>
                      </a: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9" tooltip="Узбекская ССР"/>
                        </a:rPr>
                        <a:t>Узбекская ССР</a:t>
                      </a:r>
                      <a:r>
                        <a:rPr lang="ru-RU" sz="1500" dirty="0">
                          <a:effectLst/>
                        </a:rPr>
                        <a:t>, </a:t>
                      </a: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10" tooltip="СССР"/>
                        </a:rPr>
                        <a:t>СССР</a:t>
                      </a:r>
                      <a:endParaRPr lang="ru-RU" sz="1500" dirty="0">
                        <a:effectLst/>
                      </a:endParaRP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024">
                <a:tc>
                  <a:txBody>
                    <a:bodyPr/>
                    <a:lstStyle/>
                    <a:p>
                      <a:pPr fontAlgn="t"/>
                      <a:r>
                        <a:rPr lang="ru-RU" sz="1500">
                          <a:effectLst/>
                        </a:rPr>
                        <a:t>Партия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500" u="none" strike="noStrike">
                          <a:solidFill>
                            <a:srgbClr val="0645AD"/>
                          </a:solidFill>
                          <a:effectLst/>
                          <a:hlinkClick r:id="rId11" tooltip="Коммунистическая партия Советского Союза"/>
                        </a:rPr>
                        <a:t>КПСС</a:t>
                      </a:r>
                      <a:endParaRPr lang="ru-RU" sz="1500">
                        <a:effectLst/>
                      </a:endParaRP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024">
                <a:tc>
                  <a:txBody>
                    <a:bodyPr/>
                    <a:lstStyle/>
                    <a:p>
                      <a:pPr fontAlgn="t"/>
                      <a:r>
                        <a:rPr lang="ru-RU" sz="1500">
                          <a:effectLst/>
                        </a:rPr>
                        <a:t>Деятельность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500">
                          <a:effectLst/>
                        </a:rPr>
                        <a:t>государственное управление</a:t>
                      </a:r>
                      <a:r>
                        <a:rPr lang="ru-RU" sz="1500" u="none" strike="noStrike" baseline="30000">
                          <a:solidFill>
                            <a:srgbClr val="3366BB"/>
                          </a:solidFill>
                          <a:effectLst/>
                          <a:hlinkClick r:id="rId12"/>
                        </a:rPr>
                        <a:t>[</a:t>
                      </a:r>
                      <a:r>
                        <a:rPr lang="en-US" sz="1500" u="none" strike="noStrike" baseline="30000">
                          <a:solidFill>
                            <a:srgbClr val="3366BB"/>
                          </a:solidFill>
                          <a:effectLst/>
                          <a:hlinkClick r:id="rId12"/>
                        </a:rPr>
                        <a:t>d]</a:t>
                      </a:r>
                      <a:endParaRPr lang="en-US" sz="1500">
                        <a:effectLst/>
                      </a:endParaRP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018">
                <a:tc>
                  <a:txBody>
                    <a:bodyPr/>
                    <a:lstStyle/>
                    <a:p>
                      <a:pPr fontAlgn="t"/>
                      <a:r>
                        <a:rPr lang="ru-RU" sz="1500">
                          <a:effectLst/>
                        </a:rPr>
                        <a:t>Отношение к религии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13" tooltip="Ислам"/>
                        </a:rPr>
                        <a:t>ислам</a:t>
                      </a:r>
                      <a:endParaRPr lang="ru-RU" sz="1500" dirty="0">
                        <a:effectLst/>
                      </a:endParaRP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024">
                <a:tc>
                  <a:txBody>
                    <a:bodyPr/>
                    <a:lstStyle/>
                    <a:p>
                      <a:pPr fontAlgn="t"/>
                      <a:r>
                        <a:rPr lang="ru-RU" sz="1500">
                          <a:effectLst/>
                        </a:rPr>
                        <a:t>Награды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500">
                          <a:effectLst/>
                        </a:rPr>
                        <a:t> 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024">
                <a:tc>
                  <a:txBody>
                    <a:bodyPr/>
                    <a:lstStyle/>
                    <a:p>
                      <a:pPr fontAlgn="t"/>
                      <a:r>
                        <a:rPr lang="ru-RU" sz="1500">
                          <a:effectLst/>
                        </a:rPr>
                        <a:t>Род войск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500" u="none" strike="noStrike">
                          <a:solidFill>
                            <a:srgbClr val="0645AD"/>
                          </a:solidFill>
                          <a:effectLst/>
                          <a:hlinkClick r:id="rId14" tooltip="Пехота"/>
                        </a:rPr>
                        <a:t>пехота</a:t>
                      </a:r>
                      <a:endParaRPr lang="ru-RU" sz="1500">
                        <a:effectLst/>
                      </a:endParaRP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024">
                <a:tc>
                  <a:txBody>
                    <a:bodyPr/>
                    <a:lstStyle/>
                    <a:p>
                      <a:pPr fontAlgn="t"/>
                      <a:r>
                        <a:rPr lang="ru-RU" sz="1500">
                          <a:effectLst/>
                        </a:rPr>
                        <a:t>Звание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500" u="none" strike="noStrike">
                          <a:solidFill>
                            <a:srgbClr val="0645AD"/>
                          </a:solidFill>
                          <a:effectLst/>
                          <a:hlinkClick r:id="rId15" tooltip="Батальонный комиссар"/>
                        </a:rPr>
                        <a:t>батальонный комиссар</a:t>
                      </a:r>
                      <a:r>
                        <a:rPr lang="ru-RU" sz="1500">
                          <a:effectLst/>
                        </a:rPr>
                        <a:t> и </a:t>
                      </a:r>
                      <a:r>
                        <a:rPr lang="ru-RU" sz="1500" u="none" strike="noStrike">
                          <a:solidFill>
                            <a:srgbClr val="0645AD"/>
                          </a:solidFill>
                          <a:effectLst/>
                          <a:hlinkClick r:id="rId16" tooltip="Майор"/>
                        </a:rPr>
                        <a:t>майор</a:t>
                      </a:r>
                      <a:endParaRPr lang="ru-RU" sz="1500">
                        <a:effectLst/>
                      </a:endParaRP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97829">
                <a:tc>
                  <a:txBody>
                    <a:bodyPr/>
                    <a:lstStyle/>
                    <a:p>
                      <a:pPr fontAlgn="t"/>
                      <a:r>
                        <a:rPr lang="ru-RU" sz="1500" dirty="0">
                          <a:effectLst/>
                        </a:rPr>
                        <a:t>Сражения</a:t>
                      </a: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17" tooltip="Вторая мировая война"/>
                        </a:rPr>
                        <a:t>Вторая мировая война</a:t>
                      </a:r>
                      <a:endParaRPr lang="ru-RU" sz="15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18" tooltip="Крымская наступательная операция"/>
                        </a:rPr>
                        <a:t>Крымская операция</a:t>
                      </a:r>
                      <a:endParaRPr lang="ru-RU" sz="15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500" u="none" strike="noStrike" dirty="0">
                          <a:solidFill>
                            <a:srgbClr val="0645AD"/>
                          </a:solidFill>
                          <a:effectLst/>
                          <a:hlinkClick r:id="rId19" tooltip="Партизанское движение в Крыму во время Великой Отечественной войны"/>
                        </a:rPr>
                        <a:t>Партизанское движение в Крыму во время Великой Отечественной войны</a:t>
                      </a:r>
                      <a:endParaRPr lang="ru-RU" sz="1500" dirty="0">
                        <a:effectLst/>
                      </a:endParaRPr>
                    </a:p>
                  </a:txBody>
                  <a:tcPr marL="76339" marR="76339" marT="38170" marB="3817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050" name="Picture 2" descr="Комиссар партизанского отряда Рефат Мустафаев  беседует с партизанами. 1943 Место съемки: Крым "/>
          <p:cNvPicPr>
            <a:picLocks noGrp="1"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 b="2363"/>
          <a:stretch>
            <a:fillRect/>
          </a:stretch>
        </p:blipFill>
        <p:spPr bwMode="auto">
          <a:xfrm>
            <a:off x="6435090" y="656590"/>
            <a:ext cx="482727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е поле 3"/>
          <p:cNvSpPr txBox="1"/>
          <p:nvPr/>
        </p:nvSpPr>
        <p:spPr>
          <a:xfrm>
            <a:off x="5929630" y="4504055"/>
            <a:ext cx="5739130" cy="1195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177800"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Рефат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Мустафаев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представлялся к Ордену Ленина, ордену Красного Знамени, однако в связи с депортацией крымских татар все представления отложили. В 1943 году награждён медалью «Партизану Отечественной войны» I степени. В 1945 медалью «За победу над Германией в Великой Отечественной войне 1941–1945 гг.»</a:t>
            </a:r>
            <a:endParaRPr lang="ru-RU" alt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1" y="537337"/>
            <a:ext cx="4454817" cy="5783447"/>
          </a:xfrm>
          <a:prstGeom prst="rect">
            <a:avLst/>
          </a:prstGeom>
        </p:spPr>
      </p:pic>
      <p:pic>
        <p:nvPicPr>
          <p:cNvPr id="1026" name="Picture 2" descr="C:\Users\User1\Downloads\Абдраим_Измаилович_Решид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45" y="805180"/>
            <a:ext cx="3545205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5271770" y="4220845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3200" b="1" dirty="0">
                <a:sym typeface="+mn-ea"/>
              </a:rPr>
              <a:t>Абдураим Исмаилович Решидов</a:t>
            </a:r>
            <a:endParaRPr lang="vi-VN" altLang="en-US" sz="3200" b="1" dirty="0"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271770" y="548957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08.03.1912-24.10.1984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55320" y="791210"/>
            <a:ext cx="609600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2000" b="1" dirty="0">
                <a:latin typeface="+mj-lt"/>
                <a:sym typeface="+mn-ea"/>
              </a:rPr>
              <a:t>Абдураим Исмаилович Решидов</a:t>
            </a:r>
            <a:r>
              <a:rPr lang="ru-RU" sz="2000" b="1" dirty="0">
                <a:latin typeface="+mj-lt"/>
                <a:sym typeface="+mn-ea"/>
              </a:rPr>
              <a:t> </a:t>
            </a:r>
            <a:r>
              <a:rPr lang="ru-RU" sz="2000" dirty="0">
                <a:latin typeface="+mj-lt"/>
                <a:sym typeface="+mn-ea"/>
              </a:rPr>
              <a:t>родился в 1912 году в селе </a:t>
            </a:r>
            <a:r>
              <a:rPr lang="ru-RU" sz="2000" dirty="0" err="1">
                <a:latin typeface="+mj-lt"/>
                <a:sym typeface="+mn-ea"/>
              </a:rPr>
              <a:t>Мамамашай</a:t>
            </a:r>
            <a:r>
              <a:rPr lang="ru-RU" sz="2000" dirty="0">
                <a:latin typeface="+mj-lt"/>
                <a:sym typeface="+mn-ea"/>
              </a:rPr>
              <a:t> Бахчисарайского района. Подполковник </a:t>
            </a:r>
            <a:r>
              <a:rPr lang="ru-RU" sz="2000" dirty="0" err="1">
                <a:latin typeface="+mj-lt"/>
                <a:sym typeface="+mn-ea"/>
              </a:rPr>
              <a:t>Абдураим</a:t>
            </a:r>
            <a:r>
              <a:rPr lang="ru-RU" sz="2000" dirty="0">
                <a:latin typeface="+mj-lt"/>
                <a:sym typeface="+mn-ea"/>
              </a:rPr>
              <a:t> </a:t>
            </a:r>
            <a:r>
              <a:rPr lang="ru-RU" sz="2000" dirty="0" err="1">
                <a:latin typeface="+mj-lt"/>
                <a:sym typeface="+mn-ea"/>
              </a:rPr>
              <a:t>Решидов</a:t>
            </a:r>
            <a:r>
              <a:rPr lang="ru-RU" sz="2000" dirty="0">
                <a:latin typeface="+mj-lt"/>
                <a:sym typeface="+mn-ea"/>
              </a:rPr>
              <a:t> в годы ВОВ был командиром эскадрильи. , заместителем командира авиаполка и затем командиром авиаполка. Совершил 222 боевых вылета. Награжден высокими правительственными наградами – двумя орденами Ленина, тремя орденами Красного Знамени, орденами Красной Звезды, Суворова, Александра Невского, Крестом Чехословацкой республики. За проявленное в боях мужество, отвагу и героизм </a:t>
            </a:r>
            <a:r>
              <a:rPr lang="ru-RU" sz="2000" dirty="0" err="1">
                <a:latin typeface="+mj-lt"/>
                <a:sym typeface="+mn-ea"/>
              </a:rPr>
              <a:t>Абдураиму</a:t>
            </a:r>
            <a:r>
              <a:rPr lang="ru-RU" sz="2000" dirty="0">
                <a:latin typeface="+mj-lt"/>
                <a:sym typeface="+mn-ea"/>
              </a:rPr>
              <a:t> </a:t>
            </a:r>
            <a:r>
              <a:rPr lang="ru-RU" sz="2000" dirty="0" err="1">
                <a:latin typeface="+mj-lt"/>
                <a:sym typeface="+mn-ea"/>
              </a:rPr>
              <a:t>Измайловичу</a:t>
            </a:r>
            <a:r>
              <a:rPr lang="ru-RU" sz="2000" dirty="0">
                <a:latin typeface="+mj-lt"/>
                <a:sym typeface="+mn-ea"/>
              </a:rPr>
              <a:t> </a:t>
            </a:r>
            <a:r>
              <a:rPr lang="ru-RU" sz="2000" dirty="0" err="1">
                <a:latin typeface="+mj-lt"/>
                <a:sym typeface="+mn-ea"/>
              </a:rPr>
              <a:t>Решидову</a:t>
            </a:r>
            <a:r>
              <a:rPr lang="ru-RU" sz="2000" dirty="0">
                <a:latin typeface="+mj-lt"/>
                <a:sym typeface="+mn-ea"/>
              </a:rPr>
              <a:t> Указом Президиума Верховного Совета СССР от 27 июня 1945 года присвоено звание Героя Советского Союза с вручением ордена Ленина и медали «Золотая Звезда» Четверть века он пробыл на военной службе.</a:t>
            </a:r>
            <a:endParaRPr lang="ru-RU" altLang="en-US" sz="2000" dirty="0">
              <a:latin typeface="+mj-lt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 descr="https://cdn.moypolk.ru/static/resize/w600/og_images/2015/321387.jpeg?updated=1599453608"/>
          <p:cNvPicPr/>
          <p:nvPr/>
        </p:nvPicPr>
        <p:blipFill>
          <a:blip r:embed="rId3"/>
          <a:srcRect l="5593" t="16780" r="54392" b="15612"/>
          <a:stretch>
            <a:fillRect/>
          </a:stretch>
        </p:blipFill>
        <p:spPr bwMode="auto">
          <a:xfrm>
            <a:off x="1274445" y="972185"/>
            <a:ext cx="3549650" cy="500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5222240" y="3694430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Кадыров</a:t>
            </a:r>
            <a:b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</a:br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Рахим</a:t>
            </a:r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 </a:t>
            </a:r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Назарович</a:t>
            </a:r>
            <a:endParaRPr lang="ru-RU" altLang="en-US" sz="3200" b="1" dirty="0" err="1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222240" y="519176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09.09.1921-10.02.2000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Медаль «За отвагу» (Россия) — Википед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33" y="745067"/>
            <a:ext cx="692984" cy="1230490"/>
          </a:xfrm>
          <a:prstGeom prst="rect">
            <a:avLst/>
          </a:prstGeom>
          <a:noFill/>
        </p:spPr>
      </p:pic>
      <p:pic>
        <p:nvPicPr>
          <p:cNvPr id="1032" name="Picture 8" descr="Орден Отечественной войны — Википед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418" y="2234585"/>
            <a:ext cx="898171" cy="945777"/>
          </a:xfrm>
          <a:prstGeom prst="rect">
            <a:avLst/>
          </a:prstGeom>
          <a:noFill/>
        </p:spPr>
      </p:pic>
      <p:pic>
        <p:nvPicPr>
          <p:cNvPr id="1030" name="Picture 6" descr="Медаль «За победу над Германией в Великой Отечественной войне 1941—1945  гг.» — Википед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932" y="3428999"/>
            <a:ext cx="611400" cy="1140178"/>
          </a:xfrm>
          <a:prstGeom prst="rect">
            <a:avLst/>
          </a:prstGeom>
          <a:noFill/>
        </p:spPr>
      </p:pic>
      <p:sp>
        <p:nvSpPr>
          <p:cNvPr id="5" name="Текстовое поле 4"/>
          <p:cNvSpPr txBox="1"/>
          <p:nvPr/>
        </p:nvSpPr>
        <p:spPr>
          <a:xfrm>
            <a:off x="2054860" y="836930"/>
            <a:ext cx="1697355" cy="4102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</a:t>
            </a:r>
            <a: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едаль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«За отвагу»</a:t>
            </a:r>
            <a:b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рден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Отечественной войны II степени</a:t>
            </a:r>
            <a:b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</a:t>
            </a:r>
            <a: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едаль </a:t>
            </a:r>
            <a:b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60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 победу над Германией</a:t>
            </a:r>
            <a:endParaRPr lang="ru-RU" altLang="en-US" sz="1600" dirty="0">
              <a:ln>
                <a:noFill/>
              </a:ln>
              <a:effectLst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752215" y="1055370"/>
            <a:ext cx="3435985" cy="3030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Дата рождения:</a:t>
            </a: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 09.09.1921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Место рождения: </a:t>
            </a: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Узбекская ССР, Ташкентская обл., </a:t>
            </a:r>
            <a:r>
              <a:rPr lang="ru-RU" sz="200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Пскентский</a:t>
            </a: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 р-н, с. Пскент.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Дата смерти: </a:t>
            </a: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10.02.2000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sz="20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b="1" dirty="0">
                <a:ln>
                  <a:noFill/>
                </a:ln>
                <a:solidFill>
                  <a:srgbClr val="000000"/>
                </a:solidFill>
                <a:effectLst/>
                <a:cs typeface="Calibri" panose="020F0502020204030204" pitchFamily="34" charset="0"/>
                <a:sym typeface="+mn-ea"/>
              </a:rPr>
              <a:t>Место смерти: </a:t>
            </a: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cs typeface="Calibri" panose="020F0502020204030204" pitchFamily="34" charset="0"/>
                <a:sym typeface="+mn-ea"/>
              </a:rPr>
              <a:t>Крым,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dirty="0">
                <a:ln>
                  <a:noFill/>
                </a:ln>
                <a:solidFill>
                  <a:srgbClr val="000000"/>
                </a:solidFill>
                <a:effectLst/>
                <a:cs typeface="Calibri" panose="020F0502020204030204" pitchFamily="34" charset="0"/>
                <a:sym typeface="+mn-ea"/>
              </a:rPr>
              <a:t>г. Белогорск</a:t>
            </a:r>
            <a:endParaRPr lang="ru-RU" altLang="en-US" sz="2000" dirty="0">
              <a:ln>
                <a:noFill/>
              </a:ln>
              <a:solidFill>
                <a:srgbClr val="000000"/>
              </a:solidFill>
              <a:effectLst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7" name="Рисунок 1" descr="C:\Users\User\AppData\Local\Packages\Microsoft.Windows.Photos_8wekyb3d8bbwe\TempState\ShareServiceTempFolder\bdb9bca23e315a1d088c7b64bd4371bd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044" y="2234706"/>
            <a:ext cx="2953128" cy="404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екстовое поле 7"/>
          <p:cNvSpPr txBox="1"/>
          <p:nvPr/>
        </p:nvSpPr>
        <p:spPr>
          <a:xfrm>
            <a:off x="699135" y="501015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2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Годы службы:</a:t>
            </a:r>
            <a:r>
              <a:rPr lang="ru-RU" sz="22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 1941-1945 (Минометчик)</a:t>
            </a:r>
            <a:endParaRPr kumimoji="0" lang="ru-RU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200" b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Воинское звание:</a:t>
            </a:r>
            <a:r>
              <a:rPr lang="ru-RU" sz="22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 Гвардии </a:t>
            </a: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с</a:t>
            </a:r>
            <a:r>
              <a:rPr lang="ru-RU" sz="22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ержант </a:t>
            </a:r>
            <a:endParaRPr lang="ru-RU" altLang="en-US" sz="220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hakhtarin_1-B_gotov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" y="614045"/>
            <a:ext cx="4389755" cy="5699760"/>
          </a:xfrm>
          <a:prstGeom prst="rect">
            <a:avLst/>
          </a:prstGeom>
        </p:spPr>
      </p:pic>
      <p:pic>
        <p:nvPicPr>
          <p:cNvPr id="2" name="Изображение 1" descr="Bulyshk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10" y="989965"/>
            <a:ext cx="3656330" cy="4864100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5473065" y="3554095"/>
            <a:ext cx="568515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28600" indent="-228600"/>
            <a:r>
              <a:rPr lang="ru-RU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Булышко Дмитрий Степанович</a:t>
            </a:r>
            <a:r>
              <a:rPr lang="ru-RU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25.10.1904-27.06.1985</a:t>
            </a:r>
            <a:r>
              <a:rPr lang="ru-RU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Старший лейтенант, Начальник спец связи при военкомате в г. Душанбе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6963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"/>
                <a:ea typeface="+mn-ea"/>
                <a:cs typeface="+mn-cs"/>
              </a:rPr>
              <a:t>Игошев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"/>
                <a:ea typeface="+mn-ea"/>
                <a:cs typeface="+mn-cs"/>
              </a:rPr>
              <a:t>Степан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"/>
                <a:ea typeface="+mn-ea"/>
                <a:cs typeface="+mn-cs"/>
              </a:rPr>
              <a:t>Корнилович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9032" y="5120679"/>
            <a:ext cx="2069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1905-1942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50" y="941577"/>
            <a:ext cx="3467070" cy="51993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678815"/>
            <a:ext cx="4339590" cy="5634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4629"/>
          <a:stretch>
            <a:fillRect/>
          </a:stretch>
        </p:blipFill>
        <p:spPr>
          <a:xfrm>
            <a:off x="1114793" y="893888"/>
            <a:ext cx="3613772" cy="5070343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461000" y="3347085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Ларионов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Павел Григорьевич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371465" y="4529455"/>
            <a:ext cx="609600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__.__.1906 - 01.08.1943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  <a:p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  <a:p>
            <a:r>
              <a:rPr lang="ru-RU" sz="20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Воинское звание Рядовой, стрелок</a:t>
            </a:r>
            <a:endParaRPr lang="ru-RU" sz="2000" dirty="0">
              <a:solidFill>
                <a:srgbClr val="393837"/>
              </a:solidFill>
              <a:latin typeface="NT Somic" pitchFamily="50" charset="-52"/>
            </a:endParaRPr>
          </a:p>
          <a:p>
            <a:r>
              <a:rPr lang="ru-RU" sz="20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Пропал </a:t>
            </a:r>
            <a:r>
              <a:rPr lang="ru-RU" sz="2000" dirty="0" err="1">
                <a:solidFill>
                  <a:srgbClr val="393837"/>
                </a:solidFill>
                <a:latin typeface="NT Somic" pitchFamily="50" charset="-52"/>
                <a:sym typeface="+mn-ea"/>
              </a:rPr>
              <a:t>безвести</a:t>
            </a:r>
            <a:r>
              <a:rPr lang="ru-RU" sz="20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.</a:t>
            </a:r>
            <a:endParaRPr lang="ru-RU" altLang="en-US" sz="20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695325" y="838835"/>
            <a:ext cx="60960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ru-RU" sz="2600" dirty="0">
                <a:solidFill>
                  <a:prstClr val="black"/>
                </a:solidFill>
                <a:sym typeface="+mn-ea"/>
              </a:rPr>
              <a:t>Ларионов Павел Григорьевич, р. 1906 г., гвардии полковник, погиб 01.08.1943г. </a:t>
            </a:r>
            <a:endParaRPr lang="ru-RU" altLang="en-US" sz="2600" dirty="0">
              <a:solidFill>
                <a:prstClr val="black"/>
              </a:solidFill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76250" y="1856740"/>
            <a:ext cx="10610850" cy="4325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sz="2600" dirty="0">
                <a:sym typeface="+mn-ea"/>
              </a:rPr>
              <a:t>Кадровый офицер. В Красной Армии служил с 1928г., член </a:t>
            </a:r>
            <a:r>
              <a:rPr lang="ru-RU" sz="2600" dirty="0" err="1">
                <a:sym typeface="+mn-ea"/>
              </a:rPr>
              <a:t>ВКПб</a:t>
            </a:r>
            <a:r>
              <a:rPr lang="ru-RU" sz="2600" dirty="0">
                <a:sym typeface="+mn-ea"/>
              </a:rPr>
              <a:t>. Принимал участие в войне с белофиннами.</a:t>
            </a:r>
            <a:endParaRPr lang="ru-RU" sz="2600" dirty="0"/>
          </a:p>
          <a:p>
            <a:r>
              <a:rPr lang="ru-RU" sz="2600" dirty="0">
                <a:sym typeface="+mn-ea"/>
              </a:rPr>
              <a:t>       Похоронен: Луганская обл., г. Свердловск, братская могила в сквере около комбината «</a:t>
            </a:r>
            <a:r>
              <a:rPr lang="ru-RU" sz="2600" dirty="0" err="1">
                <a:sym typeface="+mn-ea"/>
              </a:rPr>
              <a:t>Свердловантрацит</a:t>
            </a:r>
            <a:r>
              <a:rPr lang="ru-RU" sz="2600" dirty="0">
                <a:sym typeface="+mn-ea"/>
              </a:rPr>
              <a:t>». </a:t>
            </a:r>
            <a:endParaRPr lang="ru-RU" sz="2600" dirty="0"/>
          </a:p>
          <a:p>
            <a:r>
              <a:rPr lang="ru-RU" sz="2600" dirty="0">
                <a:sym typeface="+mn-ea"/>
              </a:rPr>
              <a:t>       </a:t>
            </a:r>
            <a:r>
              <a:rPr lang="ru-RU" sz="2600" dirty="0" err="1">
                <a:sym typeface="+mn-ea"/>
              </a:rPr>
              <a:t>Гвадии</a:t>
            </a:r>
            <a:r>
              <a:rPr lang="ru-RU" sz="2600" dirty="0">
                <a:sym typeface="+mn-ea"/>
              </a:rPr>
              <a:t> полковник Ларионов Павел Григорьевич был награждён медалью «За отвагу», орденом Красного Знамени, орденом Александра Невского, орденом Отечественной войны 1-й степени (ПОСМЕРТНО).</a:t>
            </a:r>
            <a:endParaRPr lang="ru-RU" sz="2600" dirty="0"/>
          </a:p>
          <a:p>
            <a:r>
              <a:rPr lang="ru-RU" sz="2600" dirty="0">
                <a:sym typeface="+mn-ea"/>
              </a:rPr>
              <a:t>       Полк под руководством тов. Ларионова закалился в боях с немецкими захватчиками, являлся сплочённым коллективом, готовым выполнить любую боевую задачу. Полку присвоено звание «Гвардейский».</a:t>
            </a:r>
            <a:endParaRPr lang="ru-RU" altLang="en-US" sz="2600" dirty="0"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1" y="537337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4630" r="6182" b="17962"/>
          <a:stretch>
            <a:fillRect/>
          </a:stretch>
        </p:blipFill>
        <p:spPr>
          <a:xfrm>
            <a:off x="893445" y="909955"/>
            <a:ext cx="3607435" cy="499300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191760" y="3087370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Керосиренко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Иван </a:t>
            </a:r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Прокофьевич</a:t>
            </a:r>
            <a:endParaRPr lang="ru-RU" altLang="en-US" sz="3200" b="1" dirty="0" err="1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191760" y="4359910"/>
            <a:ext cx="609600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__.__.1911-__.08.1944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  <a:p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  <a:p>
            <a:r>
              <a:rPr lang="ru-RU" sz="20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Воинское звание Рядовой, стрелок</a:t>
            </a:r>
            <a:endParaRPr lang="ru-RU" sz="2000" dirty="0">
              <a:solidFill>
                <a:srgbClr val="393837"/>
              </a:solidFill>
              <a:latin typeface="NT Somic" pitchFamily="50" charset="-52"/>
            </a:endParaRPr>
          </a:p>
          <a:p>
            <a:r>
              <a:rPr lang="ru-RU" sz="20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Пропал </a:t>
            </a:r>
            <a:r>
              <a:rPr lang="ru-RU" sz="2000" dirty="0" err="1">
                <a:solidFill>
                  <a:srgbClr val="393837"/>
                </a:solidFill>
                <a:latin typeface="NT Somic" pitchFamily="50" charset="-52"/>
                <a:sym typeface="+mn-ea"/>
              </a:rPr>
              <a:t>безвести</a:t>
            </a:r>
            <a:r>
              <a:rPr lang="ru-RU" sz="20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.</a:t>
            </a:r>
            <a:endParaRPr lang="ru-RU" altLang="en-US" sz="20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6" y="649097"/>
            <a:ext cx="4454817" cy="578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949325"/>
            <a:ext cx="3671570" cy="504888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420995" y="399097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Мустафаев</a:t>
            </a:r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 </a:t>
            </a:r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Сейтмамут</a:t>
            </a:r>
            <a:endParaRPr lang="ru-RU" altLang="en-US" sz="3200" b="1" dirty="0" err="1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420995" y="4799330"/>
            <a:ext cx="6096000" cy="1089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sz="24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Звание- рядовой, командир орудия.</a:t>
            </a:r>
            <a:endParaRPr lang="ru-RU" sz="2400" dirty="0">
              <a:solidFill>
                <a:srgbClr val="393837"/>
              </a:solidFill>
              <a:latin typeface="NT Somic" pitchFamily="50" charset="-52"/>
            </a:endParaRPr>
          </a:p>
          <a:p>
            <a:r>
              <a:rPr lang="ru-RU" sz="24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Боевой путь от Сталинграда до Вены</a:t>
            </a:r>
            <a:endParaRPr lang="ru-RU" altLang="en-US" sz="24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е поле 5"/>
          <p:cNvSpPr txBox="1"/>
          <p:nvPr/>
        </p:nvSpPr>
        <p:spPr>
          <a:xfrm>
            <a:off x="5559425" y="4266565"/>
            <a:ext cx="6354445" cy="963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 sz="3200">
                <a:latin typeface="Cascadia Mono SemiBold" panose="020B0609020000020004" charset="0"/>
                <a:cs typeface="Cascadia Mono SemiBold" panose="020B0609020000020004" charset="0"/>
              </a:rPr>
              <a:t>Корзников Михаил Григорьевич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559425" y="538480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4000">
                <a:latin typeface="NT Somic" charset="0"/>
                <a:cs typeface="NT Somic" charset="0"/>
              </a:rPr>
              <a:t>1912-1953 </a:t>
            </a: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536575"/>
            <a:ext cx="4018280" cy="5217795"/>
          </a:xfrm>
          <a:prstGeom prst="rect">
            <a:avLst/>
          </a:prstGeom>
        </p:spPr>
      </p:pic>
      <p:pic>
        <p:nvPicPr>
          <p:cNvPr id="9" name="Изображение 8" descr="bessmertny_polk_Korznikov_1"/>
          <p:cNvPicPr>
            <a:picLocks noChangeAspect="1"/>
          </p:cNvPicPr>
          <p:nvPr/>
        </p:nvPicPr>
        <p:blipFill>
          <a:blip r:embed="rId3"/>
          <a:srcRect l="931" t="705" r="-120" b="16486"/>
          <a:stretch>
            <a:fillRect/>
          </a:stretch>
        </p:blipFill>
        <p:spPr>
          <a:xfrm>
            <a:off x="1073785" y="901700"/>
            <a:ext cx="3415665" cy="43281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emeynoe_foto_priblizitelno_1950-y_god_2_slayd_Korzniko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827405"/>
            <a:ext cx="3662045" cy="4883785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4857115" y="2152015"/>
            <a:ext cx="6421755" cy="41916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1700" b="0">
                <a:latin typeface="Times New Roman" panose="02020603050405020304" pitchFamily="18" charset="0"/>
                <a:cs typeface="Calibri" panose="020F0502020204030204" pitchFamily="34" charset="0"/>
              </a:rPr>
              <a:t>После боев за Восточную Пруссию, на пути к Берлину, весной 1945-го года, танк, на борту которого передвигались красноармейцы, был подбит немецким снарядом и загорелся. Уцелевшие раненные бойцы вынуждены были укрыться в ближайшем здании. Им оказался сарай, где ранее немцы расстреляли пленных советских солдат. В поисках отошедших бойцов фашисты обыскивали дом за домом и вошли в сарай, где прятались раненные бойцы 8-го танкового корпуса. Не в силах оказать сопротивление, Корзников М.Г. накрылся телом расстрелянного пленного и сам притворился мертвым. Фашисты, чтобы не убедиться, что никто не остался в живых, стали штыками протыкать тела красноармейцев. Один из штыков нанес несколько ран и гвардии старшему сержанту Корзникову Михаилу. Дождавшись ночи он, горевший на танке, исколотый фашистскими штыками, покинул свой мрачное убежище и добрался к своим. Продолжать бои он уже не смог.</a:t>
            </a:r>
            <a:endParaRPr lang="en-US" altLang="en-US" sz="1700" b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06095" y="3101340"/>
            <a:ext cx="11090275" cy="19431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 sz="1600"/>
              <a:t>До 1948 года судьба Корзникова М.Г. была неизвестна его родным – он </a:t>
            </a:r>
          </a:p>
          <a:p>
            <a:r>
              <a:rPr lang="ru-RU" altLang="en-US" sz="1600"/>
              <a:t>лечился в госпиталях. Вернувшись к семье, о войне говорил мало. До самой </a:t>
            </a:r>
          </a:p>
          <a:p>
            <a:r>
              <a:rPr lang="ru-RU" altLang="en-US" sz="1600"/>
              <a:t>смерти в 1953 году, он продолжал службу в армии и лечился от тяжелых ран, </a:t>
            </a:r>
          </a:p>
          <a:p>
            <a:r>
              <a:rPr lang="ru-RU" altLang="en-US" sz="1600"/>
              <a:t>полученных при освобождении Польши. Похоронен в звании младшего </a:t>
            </a:r>
          </a:p>
          <a:p>
            <a:r>
              <a:rPr lang="ru-RU" altLang="en-US" sz="1600"/>
              <a:t>лейтенанта.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06095" y="451485"/>
            <a:ext cx="11188700" cy="2918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 sz="1600"/>
              <a:t>Воевал в должности радиста в минометном полку мотострелковой </a:t>
            </a:r>
          </a:p>
          <a:p>
            <a:r>
              <a:rPr lang="ru-RU" altLang="en-US" sz="1600"/>
              <a:t>бригады 8-го танкового корпуса. Налаживал связь между подразделениями, </a:t>
            </a:r>
          </a:p>
          <a:p>
            <a:r>
              <a:rPr lang="ru-RU" altLang="en-US" sz="1600"/>
              <a:t>неоднократно в ходе боев выдвигался на передовую, зачастую вплотную к </a:t>
            </a:r>
          </a:p>
          <a:p>
            <a:r>
              <a:rPr lang="ru-RU" altLang="en-US" sz="1600"/>
              <a:t>врагу и не считаясь с опасностью корректировал огонь минометов. В случае </a:t>
            </a:r>
          </a:p>
          <a:p>
            <a:r>
              <a:rPr lang="ru-RU" altLang="en-US" sz="1600"/>
              <a:t>необходимости по личной инициативе вступал в бой в составе пехотных </a:t>
            </a:r>
          </a:p>
          <a:p>
            <a:r>
              <a:rPr lang="ru-RU" altLang="en-US" sz="1600"/>
              <a:t>порядков и стрелковым оружием лично уничтожал фашистов.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06095" y="1962150"/>
            <a:ext cx="111887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За проявленное мужество награжден множественными наградами</a:t>
            </a:r>
          </a:p>
          <a:p>
            <a:r>
              <a:rPr lang="ru-RU" altLang="en-US"/>
              <a:t>том числе в 1944-м году – медалью «За отвагу» и орденами «Отечественная </a:t>
            </a:r>
          </a:p>
          <a:p>
            <a:r>
              <a:rPr lang="ru-RU" altLang="en-US"/>
              <a:t>война» 1-й и 2-й степени, в феврале 1945-го года – орденом «Красная </a:t>
            </a:r>
          </a:p>
          <a:p>
            <a:r>
              <a:rPr lang="ru-RU" altLang="en-US"/>
              <a:t>Звезда».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5" y="609600"/>
            <a:ext cx="4265930" cy="57442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" y="983615"/>
            <a:ext cx="3397885" cy="50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5232400" y="4693920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Дементьев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Александр Васильевич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232400" y="577024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21.01.1910-11.12.1982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232400" y="2037715"/>
            <a:ext cx="6096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600" dirty="0">
                <a:sym typeface="+mn-ea"/>
              </a:rPr>
              <a:t>Родился в г. Красноярске в семье рабочего, отец до революции работал на ж/д дороге  машинистом, мать домохозяйка. В 1921 году родители умерли, остался на воспитании сестры. До 1941 года работал на производствах. В июне 1941 г. был призван в ряды Красной Армии. </a:t>
            </a:r>
            <a:endParaRPr lang="ru-RU" altLang="en-US" sz="1600" dirty="0"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232400" y="3279775"/>
            <a:ext cx="6096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600" dirty="0">
                <a:sym typeface="+mn-ea"/>
              </a:rPr>
              <a:t>Звание: старший техник-лейтенант Командир взвода 33 бронетанковой дивизии. </a:t>
            </a:r>
            <a:endParaRPr lang="ru-RU" sz="1600" dirty="0"/>
          </a:p>
          <a:p>
            <a:r>
              <a:rPr lang="ru-RU" sz="1600" dirty="0">
                <a:sym typeface="+mn-ea"/>
              </a:rPr>
              <a:t>Место службы: 260-й отдельный автотранспортный батальон: 33-я бронетанковая дивизия.</a:t>
            </a:r>
            <a:endParaRPr lang="ru-RU" sz="1600" dirty="0"/>
          </a:p>
          <a:p>
            <a:r>
              <a:rPr lang="ru-RU" sz="1600" dirty="0">
                <a:sym typeface="+mn-ea"/>
              </a:rPr>
              <a:t>Получил тяжелое ранение в боях за Москву. Награжден Орденом Красной Звезды 1944 г.</a:t>
            </a:r>
            <a:endParaRPr lang="ru-RU" altLang="en-US" sz="1600" dirty="0"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440690"/>
            <a:ext cx="3980180" cy="296926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995" y="440690"/>
            <a:ext cx="3863975" cy="28816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35" y="3409950"/>
            <a:ext cx="3989070" cy="29832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995" y="3322320"/>
            <a:ext cx="4105275" cy="314071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750" y="440690"/>
            <a:ext cx="4014470" cy="295846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7535" y="3399155"/>
            <a:ext cx="3896995" cy="29114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" y="505460"/>
            <a:ext cx="4166235" cy="5408930"/>
          </a:xfrm>
          <a:prstGeom prst="rect">
            <a:avLst/>
          </a:prstGeom>
        </p:spPr>
      </p:pic>
      <p:pic>
        <p:nvPicPr>
          <p:cNvPr id="3" name="Изображение 2" descr="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" y="873125"/>
            <a:ext cx="4098925" cy="41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Текстовое поле 99"/>
          <p:cNvSpPr txBox="1"/>
          <p:nvPr/>
        </p:nvSpPr>
        <p:spPr>
          <a:xfrm>
            <a:off x="5562600" y="5160645"/>
            <a:ext cx="5894070" cy="116205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2900" b="0">
                <a:latin typeface="NT" charset="0"/>
                <a:cs typeface="NT" charset="0"/>
              </a:rPr>
              <a:t>1920-1944 г.</a:t>
            </a:r>
            <a:endParaRPr lang="en-US" altLang="en-US" sz="2900" b="0">
              <a:latin typeface="NT" charset="0"/>
              <a:cs typeface="NT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562600" y="4607560"/>
            <a:ext cx="57448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en-US" sz="3000" b="0">
                <a:latin typeface="NT" charset="0"/>
                <a:cs typeface="NT" charset="0"/>
              </a:rPr>
              <a:t>Лемещенко Иван Тихонович</a:t>
            </a:r>
            <a:endParaRPr lang="en-US" altLang="en-US" sz="3000" b="0">
              <a:latin typeface="NT" charset="0"/>
              <a:cs typeface="NT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27" y="590463"/>
            <a:ext cx="6204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Игошев Степан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Корнилович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был призван на фронт осенью 1941 года вместе со всем мужским населением села Михно.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Годы службы: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1941-1942 (Рядовой).   1194 стрелковая дивизия Калининского фронта.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94723" y="5773012"/>
            <a:ext cx="4110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августа 1945, г. Берлин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727" y="1544570"/>
            <a:ext cx="5556579" cy="3930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1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одился в 1905 году в селе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Михино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Степан вырос и остался в селе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Михино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Был отцом 5 своих детей и одной приемной дочери. Позже он стал председателем </a:t>
            </a:r>
            <a:r>
              <a:rPr lang="ru-RU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Михинского</a:t>
            </a: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с/с Ординского района Пермского края.</a:t>
            </a:r>
          </a:p>
          <a:p>
            <a:pPr indent="450215" algn="just">
              <a:lnSpc>
                <a:spcPct val="150000"/>
              </a:lnSpc>
            </a:pP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 окончания войны его жена Анна получила письмо от его боевого товарища. Он писал об обстоятельствах смерти. </a:t>
            </a:r>
          </a:p>
          <a:p>
            <a:pPr indent="450215" algn="just">
              <a:lnSpc>
                <a:spcPct val="150000"/>
              </a:lnSpc>
            </a:pPr>
            <a:r>
              <a:rPr lang="ru-RU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Шли они с обозом – люди и продукты. Дорога проходила через лес. Впереди они услышали крики немцев. Степан долго не думал. Он спрятал большую часть обоза с людьми в лесу. С остатком обоза, без людей, пошел вперед. Дорога оказалась заминирована. Степан получил ранение в голову. Немцы ушли. Его доставили в ближайший госпиталь, где от ран он умер.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0" b="3098"/>
          <a:stretch>
            <a:fillRect/>
          </a:stretch>
        </p:blipFill>
        <p:spPr>
          <a:xfrm>
            <a:off x="6395964" y="2118166"/>
            <a:ext cx="5055987" cy="33065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9025" y="5447894"/>
            <a:ext cx="10920247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Госпиталь был передвижным. Поэтому было трудно найти точное место захоронения солдат. Погибших хоронили рядом в силосной яме, слоями. Первичное место захоронения деревня Елизаветино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Шумиловского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района.  Братскую могилу перенесли и установили памятник в 1958 году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21335" y="1353185"/>
            <a:ext cx="11149330" cy="58578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Лемещенко Иван Тихонович</a:t>
            </a:r>
          </a:p>
          <a:p>
            <a:endParaRPr lang="ru-RU" altLang="en-US" sz="1700">
              <a:latin typeface="Nirmala UI" panose="020B0502040204020203" charset="0"/>
              <a:cs typeface="Nirmala UI" panose="020B0502040204020203" charset="0"/>
            </a:endParaRP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Место рождения: г.Феодосия  д.Ближние Камыши.  Иван Тихонович до 1941 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года закончил сельскохозяйственный техникум по специальности –механик. 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После обьявления мобилизации был направлен в военное училище, затем на 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фронт. Комадовал   артиллерийской дивизией, получил звание гвардии-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капитан, за бой в котором были сбиты 23 вражеских самолета за бой на 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Кубани.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Иван Тихонович   прошел дорогами войны от Курской дуги до гор Карпат. 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Погиб 17 сентября 1944г похоронен в братской могиле город Турда Северная 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Трансильвания, Румыния.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Награжден : медалью «За боевые заслуги», орденом «Отечественной войны 1 </a:t>
            </a:r>
          </a:p>
          <a:p>
            <a:r>
              <a:rPr lang="ru-RU" altLang="en-US" sz="1700">
                <a:latin typeface="Nirmala UI" panose="020B0502040204020203" charset="0"/>
                <a:cs typeface="Nirmala UI" panose="020B0502040204020203" charset="0"/>
              </a:rPr>
              <a:t>степени», орденом « Красного Знамени», орденом «Красной Звезды» 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2" name="Изображение -2147482624" descr="i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195" y="659130"/>
            <a:ext cx="3594100" cy="539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Текстовое поле 99"/>
          <p:cNvSpPr txBox="1"/>
          <p:nvPr/>
        </p:nvSpPr>
        <p:spPr>
          <a:xfrm>
            <a:off x="5452110" y="4980940"/>
            <a:ext cx="57346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>
                <a:latin typeface="NT" charset="0"/>
                <a:cs typeface="NT" charset="0"/>
              </a:rPr>
              <a:t>Семашко Фаина Петровна</a:t>
            </a:r>
            <a:endParaRPr lang="en-US" altLang="en-US" sz="2800" b="0">
              <a:latin typeface="NT" charset="0"/>
              <a:cs typeface="NT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094605" y="5608320"/>
            <a:ext cx="50800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ctr"/>
            <a:r>
              <a:rPr lang="en-US" sz="2700" b="0">
                <a:latin typeface="NT" charset="0"/>
                <a:cs typeface="NT" charset="0"/>
              </a:rPr>
              <a:t>1920-1944 г.</a:t>
            </a:r>
            <a:endParaRPr lang="en-US" altLang="en-US" sz="2700" b="0">
              <a:latin typeface="NT" charset="0"/>
              <a:cs typeface="NT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617220" y="571500"/>
            <a:ext cx="6738620" cy="57245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Семашко Фаина Петровна</a:t>
            </a:r>
            <a:endParaRPr lang="en-US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Место рождения</a:t>
            </a:r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 : Витебская область Оршанский район с.Дубинцыбе</a:t>
            </a:r>
            <a:r>
              <a:rPr lang="en-US" b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Дата призыва</a:t>
            </a:r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 : 23.06.1941 года</a:t>
            </a:r>
            <a:endParaRPr lang="en-US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Место службы</a:t>
            </a:r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 : </a:t>
            </a:r>
            <a:r>
              <a:rPr lang="en-US" b="1">
                <a:solidFill>
                  <a:srgbClr val="21252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Евпаторийский ГВК, Крымская АССР, г. Евпатория </a:t>
            </a:r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574 АП106 СД38 А Южный фронт.</a:t>
            </a:r>
            <a:endParaRPr lang="en-US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История участника ВОВ</a:t>
            </a:r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. Старший лейтенант медицинской службы   574 артиллерийского полка. 28 сентября 1941 года во время боев на Ишуньских позициях (Перекоп), была тяжело ранена. Скончалась от ран  3 октября 1941 . Похоронена  в  Республике Крым  , Красноперекопский район ,село Воронцовка .</a:t>
            </a:r>
            <a:endParaRPr lang="en-US" altLang="en-US" b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6" y="530352"/>
            <a:ext cx="4454817" cy="5783447"/>
          </a:xfrm>
          <a:prstGeom prst="rect">
            <a:avLst/>
          </a:prstGeom>
        </p:spPr>
      </p:pic>
      <p:pic>
        <p:nvPicPr>
          <p:cNvPr id="100" name="Изображение 99"/>
          <p:cNvPicPr/>
          <p:nvPr/>
        </p:nvPicPr>
        <p:blipFill>
          <a:blip r:embed="rId3"/>
          <a:stretch>
            <a:fillRect/>
          </a:stretch>
        </p:blipFill>
        <p:spPr>
          <a:xfrm>
            <a:off x="1179195" y="594360"/>
            <a:ext cx="3481070" cy="5338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Текстовое поле 100"/>
          <p:cNvSpPr txBox="1"/>
          <p:nvPr/>
        </p:nvSpPr>
        <p:spPr>
          <a:xfrm>
            <a:off x="2821940" y="5996940"/>
            <a:ext cx="3565525" cy="5810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algn="ctr"/>
            <a:endParaRPr lang="ru-RU" altLang="en-US" b="1"/>
          </a:p>
        </p:txBody>
      </p:sp>
      <p:sp>
        <p:nvSpPr>
          <p:cNvPr id="102" name="Текстовое поле 101"/>
          <p:cNvSpPr txBox="1"/>
          <p:nvPr/>
        </p:nvSpPr>
        <p:spPr>
          <a:xfrm>
            <a:off x="5384800" y="4457065"/>
            <a:ext cx="6002655" cy="12077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sz="3600" b="1">
                <a:latin typeface="NT" charset="0"/>
                <a:cs typeface="NT" charset="0"/>
              </a:rPr>
              <a:t>Погодаев</a:t>
            </a:r>
          </a:p>
          <a:p>
            <a:pPr indent="0"/>
            <a:r>
              <a:rPr sz="3600" b="1">
                <a:latin typeface="NT" charset="0"/>
                <a:cs typeface="NT" charset="0"/>
              </a:rPr>
              <a:t>Александр Степанович</a:t>
            </a:r>
            <a:endParaRPr lang="ru-RU" altLang="en-US" sz="3600" b="1">
              <a:latin typeface="NT" charset="0"/>
              <a:cs typeface="NT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384800" y="5608320"/>
            <a:ext cx="6459220" cy="70548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sz="3600" b="1">
                <a:latin typeface="NT" charset="0"/>
                <a:cs typeface="NT" charset="0"/>
              </a:rPr>
              <a:t>11.09.1922-10.02.1990</a:t>
            </a:r>
            <a:endParaRPr lang="ru-RU" altLang="en-US" sz="3600" b="1">
              <a:latin typeface="NT" charset="0"/>
              <a:cs typeface="NT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е поле 5"/>
          <p:cNvSpPr txBox="1"/>
          <p:nvPr/>
        </p:nvSpPr>
        <p:spPr>
          <a:xfrm>
            <a:off x="545465" y="1374140"/>
            <a:ext cx="609600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  Родился 11 сентября 1922г. в г.Новосибирске.</a:t>
            </a:r>
          </a:p>
          <a:p>
            <a:r>
              <a:rPr lang="ru-RU" altLang="en-US"/>
              <a:t>     В 1942 г. был призван в ряды Советской Армии. </a:t>
            </a:r>
          </a:p>
          <a:p>
            <a:r>
              <a:rPr lang="ru-RU" altLang="en-US"/>
              <a:t>     В 1943 г. получил воинское звание младший сержант. </a:t>
            </a:r>
          </a:p>
          <a:p>
            <a:r>
              <a:rPr lang="ru-RU" altLang="en-US"/>
              <a:t>      В боях за освобождение Прибалтики был тяжело ранен. </a:t>
            </a:r>
          </a:p>
          <a:p>
            <a:r>
              <a:rPr lang="ru-RU" altLang="en-US"/>
              <a:t>      После госпиталя работал старшим пулеметным мастером в армейской </a:t>
            </a:r>
          </a:p>
          <a:p>
            <a:r>
              <a:rPr lang="ru-RU" altLang="en-US"/>
              <a:t>артиллеристской ремонтной мастерской №174. За хорошую работу в ААРМ и частях во </a:t>
            </a:r>
          </a:p>
          <a:p>
            <a:r>
              <a:rPr lang="ru-RU" altLang="en-US"/>
              <a:t>время выездов получил 8 благодарностей от командования. </a:t>
            </a:r>
          </a:p>
          <a:p>
            <a:r>
              <a:rPr lang="ru-RU" altLang="en-US"/>
              <a:t>      После войны работал на военном заводе в г.Новосибирске. </a:t>
            </a:r>
          </a:p>
          <a:p>
            <a:r>
              <a:rPr lang="ru-RU" altLang="en-US"/>
              <a:t>Награды  Медаль «За боевые заслуги» (2)</a:t>
            </a:r>
          </a:p>
          <a:p>
            <a:r>
              <a:rPr lang="ru-RU" altLang="en-US"/>
              <a:t>                  Орден Отечественной войны I степени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16255" y="4749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Погодаев Александр Степанович</a:t>
            </a:r>
          </a:p>
          <a:p>
            <a:r>
              <a:rPr lang="ru-RU" altLang="en-US"/>
              <a:t>Медаль «За боевые заслуги»</a:t>
            </a:r>
          </a:p>
        </p:txBody>
      </p:sp>
      <p:pic>
        <p:nvPicPr>
          <p:cNvPr id="3" name="Изображение 2" descr="Снимок экрана 2024-04-17 2150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05" y="1120140"/>
            <a:ext cx="1019175" cy="14478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86105" y="2637790"/>
            <a:ext cx="6006465" cy="4147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 sz="1600"/>
              <a:t>Наградной документ</a:t>
            </a:r>
          </a:p>
          <a:p>
            <a:r>
              <a:rPr lang="ru-RU" altLang="en-US" sz="1600"/>
              <a:t>Дата рождения:11.09.1922</a:t>
            </a:r>
          </a:p>
          <a:p>
            <a:r>
              <a:rPr lang="ru-RU" altLang="en-US" sz="1600"/>
              <a:t>Наименование военкомата:Кировский РВК, Новосибирская обл., г. Новосибирск, </a:t>
            </a:r>
          </a:p>
          <a:p>
            <a:r>
              <a:rPr lang="ru-RU" altLang="en-US" sz="1600"/>
              <a:t>Кировский р-н</a:t>
            </a:r>
          </a:p>
          <a:p>
            <a:r>
              <a:rPr lang="ru-RU" altLang="en-US" sz="1600"/>
              <a:t>Дата и место призыва:Кировский РВК, Новосибирская обл., г. Новосибирск, </a:t>
            </a:r>
          </a:p>
          <a:p>
            <a:r>
              <a:rPr lang="ru-RU" altLang="en-US" sz="1600"/>
              <a:t>Кировский р-н</a:t>
            </a:r>
          </a:p>
          <a:p>
            <a:r>
              <a:rPr lang="ru-RU" altLang="en-US" sz="1600"/>
              <a:t>Дата поступления на службу:__.05.1942</a:t>
            </a:r>
          </a:p>
          <a:p>
            <a:r>
              <a:rPr lang="ru-RU" altLang="en-US" sz="1600"/>
              <a:t>Воинское звание:мл. сержант</a:t>
            </a:r>
          </a:p>
          <a:p>
            <a:r>
              <a:rPr lang="ru-RU" altLang="en-US" sz="1600"/>
              <a:t>Воинская часть:Арм.АртРМ 174 3 ПрибФ</a:t>
            </a:r>
          </a:p>
          <a:p>
            <a:r>
              <a:rPr lang="ru-RU" altLang="en-US" sz="1600"/>
              <a:t>Наименование награды:Медаль «За боевые заслуги»</a:t>
            </a:r>
          </a:p>
          <a:p>
            <a:r>
              <a:rPr lang="ru-RU" altLang="en-US" sz="1600"/>
              <a:t>Приказ подразделения</a:t>
            </a:r>
          </a:p>
          <a:p>
            <a:r>
              <a:rPr lang="ru-RU" altLang="en-US" sz="1600"/>
              <a:t>№:75/нот:18.10.1944</a:t>
            </a:r>
          </a:p>
          <a:p>
            <a:r>
              <a:rPr lang="ru-RU" altLang="en-US" sz="1600"/>
              <a:t>Издан:ВС 3 Прибалтийского фронта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24-04-17 2152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" y="1313180"/>
            <a:ext cx="1285875" cy="126682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46100" y="55435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Погодаев Александр Степанович</a:t>
            </a:r>
          </a:p>
          <a:p>
            <a:r>
              <a:rPr lang="ru-RU" altLang="en-US"/>
              <a:t>Орден Отечественной войны I степени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14680" y="2693670"/>
            <a:ext cx="60960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Документ в юбилейной картотеке</a:t>
            </a:r>
          </a:p>
          <a:p>
            <a:r>
              <a:rPr lang="ru-RU" altLang="en-US"/>
              <a:t>Дата рождения:11.09.1922</a:t>
            </a:r>
          </a:p>
          <a:p>
            <a:r>
              <a:rPr lang="ru-RU" altLang="en-US"/>
              <a:t>Место рождения:Новосибирская обл., г. Новосибирск</a:t>
            </a:r>
          </a:p>
          <a:p>
            <a:r>
              <a:rPr lang="ru-RU" altLang="en-US"/>
              <a:t>Наименование награды:Орден Отечественной войны I степени</a:t>
            </a:r>
          </a:p>
          <a:p>
            <a:r>
              <a:rPr lang="ru-RU" altLang="en-US"/>
              <a:t>Номер документа:86</a:t>
            </a:r>
          </a:p>
          <a:p>
            <a:r>
              <a:rPr lang="ru-RU" altLang="en-US"/>
              <a:t>Дата документа:06.04.1985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6" y="471297"/>
            <a:ext cx="4454817" cy="57834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0" y="840105"/>
            <a:ext cx="3261360" cy="5045710"/>
          </a:xfrm>
          <a:prstGeom prst="rect">
            <a:avLst/>
          </a:prstGeom>
        </p:spPr>
      </p:pic>
      <p:sp>
        <p:nvSpPr>
          <p:cNvPr id="104" name="Текстовое поле 103"/>
          <p:cNvSpPr txBox="1"/>
          <p:nvPr/>
        </p:nvSpPr>
        <p:spPr>
          <a:xfrm>
            <a:off x="5382895" y="3938905"/>
            <a:ext cx="5080000" cy="20066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Болдырев Матях Владимирович</a:t>
            </a:r>
            <a:endParaRPr lang="en-US" b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/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indent="0"/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Дата рождения – 15.10.1926. Художник-график.</a:t>
            </a:r>
          </a:p>
          <a:p>
            <a:pPr indent="0"/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Место рождения: Украинская ССР, Днепропетровская область, Юрьевский район.</a:t>
            </a:r>
          </a:p>
          <a:p>
            <a:pPr indent="0"/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Дата призыва: 13:12.1943</a:t>
            </a:r>
          </a:p>
          <a:p>
            <a:pPr indent="0"/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Воинское звание: старший лейтенант.</a:t>
            </a:r>
            <a:endParaRPr lang="en-US" altLang="en-US" b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овое поле 103"/>
          <p:cNvSpPr txBox="1"/>
          <p:nvPr/>
        </p:nvSpPr>
        <p:spPr>
          <a:xfrm>
            <a:off x="528320" y="1825625"/>
            <a:ext cx="8931910" cy="57962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«Мой отец – Матях Константин Владимирович, прожил до обидного короткую, но удивительно яркую жизнь. Он родился 15 октября 1926 г. в селе Юрьевка Павлоградского района Днепропетровской области в семье сельского агронома.</a:t>
            </a:r>
          </a:p>
          <a:p>
            <a:pPr indent="0"/>
            <a:r>
              <a:rPr lang="en-US" b="0">
                <a:latin typeface="Times New Roman" panose="02020603050405020304" pitchFamily="18" charset="0"/>
                <a:cs typeface="Calibri" panose="020F0502020204030204" pitchFamily="34" charset="0"/>
              </a:rPr>
              <a:t>   Когда началась война, Костя вместе с отцом погнал колхозный скот на восток, спасая от захватчиков. В 1943 году его призвали в армию и отправили в Керчь на фронт. Воевал в береговой охране зенитного полка Черноморского флота, освобождая Крым и Венгрию. Демебилизировался в 1950 году и был назначен секретарем райкома комсомола Симферопольского района. В 1956 году попросился на работу в сельскую местность и возглавлял Пионерский сельский совет. А после сокращения должности председателя посвятил себя воспитанию детей, стал учителем истории. Всегда вёл большую общественную работу. Любимым делом жизни было рисование, после выхода на пенсию полностью посвятил себя изобразительному искусству.»</a:t>
            </a:r>
            <a:endParaRPr lang="en-US" b="1" i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/>
            <a:r>
              <a:rPr lang="en-US" b="1" i="1">
                <a:latin typeface="Times New Roman" panose="02020603050405020304" pitchFamily="18" charset="0"/>
                <a:cs typeface="Calibri" panose="020F0502020204030204" pitchFamily="34" charset="0"/>
              </a:rPr>
              <a:t>Болдырева Наталья Константиновна 1950 г.р.</a:t>
            </a:r>
            <a:endParaRPr lang="en-US" altLang="en-US" b="1" i="1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3" y="492125"/>
            <a:ext cx="2734945" cy="1997710"/>
          </a:xfrm>
          <a:prstGeom prst="rect">
            <a:avLst/>
          </a:prstGeom>
        </p:spPr>
      </p:pic>
      <p:sp>
        <p:nvSpPr>
          <p:cNvPr id="104" name="Текстовое поле 103"/>
          <p:cNvSpPr txBox="1"/>
          <p:nvPr/>
        </p:nvSpPr>
        <p:spPr>
          <a:xfrm>
            <a:off x="3293745" y="690880"/>
            <a:ext cx="4941570" cy="2494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Добровский дом культуры.</a:t>
            </a:r>
          </a:p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Открытие зала боевой славы. </a:t>
            </a:r>
          </a:p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Первая экскурсия для ветеранов Добровской долины.</a:t>
            </a:r>
          </a:p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Экскурсию ведет создатель зала – Матях К.В</a:t>
            </a:r>
            <a:endParaRPr lang="en-US" altLang="en-US" b="1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26440" y="248983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1">
                <a:latin typeface="Times New Roman" panose="02020603050405020304" pitchFamily="18" charset="0"/>
                <a:cs typeface="Calibri" panose="020F0502020204030204" pitchFamily="34" charset="0"/>
              </a:rPr>
              <a:t>Апрель 1984 г. </a:t>
            </a:r>
            <a:endParaRPr lang="en-US" altLang="en-US" b="1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10" y="2987675"/>
            <a:ext cx="6803390" cy="2364105"/>
          </a:xfrm>
          <a:prstGeom prst="rect">
            <a:avLst/>
          </a:prstGeom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2987675"/>
            <a:ext cx="4296410" cy="305244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6532880" y="54813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r"/>
            <a:r>
              <a:rPr lang="en-US" b="1" i="1">
                <a:latin typeface="Times New Roman" panose="02020603050405020304" pitchFamily="18" charset="0"/>
                <a:cs typeface="Calibri" panose="020F0502020204030204" pitchFamily="34" charset="0"/>
              </a:rPr>
              <a:t>Газета «Труженик долины»,  9 мая 1886 г.,  №11 (439)</a:t>
            </a:r>
            <a:endParaRPr lang="en-US" altLang="en-US" b="1" i="1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1499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"/>
                <a:ea typeface="+mn-ea"/>
                <a:cs typeface="+mn-cs"/>
              </a:rPr>
              <a:t>Капалин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"/>
                <a:ea typeface="+mn-ea"/>
                <a:cs typeface="+mn-cs"/>
              </a:rPr>
              <a:t>Михаил Семенович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93837"/>
              </a:solidFill>
              <a:effectLst/>
              <a:uLnTx/>
              <a:uFillTx/>
              <a:latin typeface="N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9032" y="5120679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93837"/>
                </a:solidFill>
                <a:effectLst/>
                <a:uLnTx/>
                <a:uFillTx/>
                <a:latin typeface="NT Somic" pitchFamily="50" charset="-52"/>
                <a:ea typeface="+mn-ea"/>
                <a:cs typeface="+mn-cs"/>
              </a:rPr>
              <a:t>1919-1984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7" y="914400"/>
            <a:ext cx="3476368" cy="500036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8" y="432118"/>
            <a:ext cx="2226945" cy="5061585"/>
          </a:xfrm>
          <a:prstGeom prst="rect">
            <a:avLst/>
          </a:prstGeom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70" y="432435"/>
            <a:ext cx="3150870" cy="4531360"/>
          </a:xfrm>
          <a:prstGeom prst="rect">
            <a:avLst/>
          </a:prstGeom>
        </p:spPr>
      </p:pic>
      <p:pic>
        <p:nvPicPr>
          <p:cNvPr id="11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0" y="2125345"/>
            <a:ext cx="5769610" cy="2776220"/>
          </a:xfrm>
          <a:prstGeom prst="rect">
            <a:avLst/>
          </a:prstGeom>
        </p:spPr>
      </p:pic>
      <p:sp>
        <p:nvSpPr>
          <p:cNvPr id="104" name="Текстовое поле 103"/>
          <p:cNvSpPr txBox="1"/>
          <p:nvPr/>
        </p:nvSpPr>
        <p:spPr>
          <a:xfrm>
            <a:off x="478155" y="54940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1" i="1">
                <a:latin typeface="Times New Roman" panose="02020603050405020304" pitchFamily="18" charset="0"/>
                <a:cs typeface="Calibri" panose="020F0502020204030204" pitchFamily="34" charset="0"/>
              </a:rPr>
              <a:t>Газета «Труженик долины» </a:t>
            </a:r>
          </a:p>
          <a:p>
            <a:pPr indent="0"/>
            <a:r>
              <a:rPr lang="en-US" b="1" i="1">
                <a:latin typeface="Times New Roman" panose="02020603050405020304" pitchFamily="18" charset="0"/>
                <a:cs typeface="Calibri" panose="020F0502020204030204" pitchFamily="34" charset="0"/>
              </a:rPr>
              <a:t>26 ноября 1966 г., №6</a:t>
            </a:r>
            <a:endParaRPr lang="en-US" altLang="en-US" b="1" i="1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537960" y="496379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r"/>
            <a:r>
              <a:rPr lang="en-US" b="1" i="1">
                <a:latin typeface="Times New Roman" panose="02020603050405020304" pitchFamily="18" charset="0"/>
                <a:cs typeface="Calibri" panose="020F0502020204030204" pitchFamily="34" charset="0"/>
              </a:rPr>
              <a:t>Автор статьи: Болдырева Наталья Константиновна 1950 г.</a:t>
            </a:r>
            <a:endParaRPr lang="en-US" altLang="en-US" b="1" i="1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1" y="530352"/>
            <a:ext cx="4454817" cy="5783447"/>
          </a:xfrm>
          <a:prstGeom prst="rect">
            <a:avLst/>
          </a:prstGeom>
        </p:spPr>
      </p:pic>
      <p:pic>
        <p:nvPicPr>
          <p:cNvPr id="2" name="image1.jpg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1126490" y="736600"/>
            <a:ext cx="3518535" cy="5399405"/>
          </a:xfrm>
          <a:prstGeom prst="rect">
            <a:avLst/>
          </a:prstGeom>
        </p:spPr>
      </p:pic>
      <p:sp>
        <p:nvSpPr>
          <p:cNvPr id="104" name="Текстовое поле 103"/>
          <p:cNvSpPr txBox="1"/>
          <p:nvPr/>
        </p:nvSpPr>
        <p:spPr>
          <a:xfrm>
            <a:off x="5224145" y="4271010"/>
            <a:ext cx="5835015" cy="19424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2000" b="1">
                <a:solidFill>
                  <a:srgbClr val="333333"/>
                </a:solidFill>
                <a:latin typeface="Nirmala UI" panose="020B0502040204020203" charset="0"/>
                <a:cs typeface="Nirmala UI" panose="020B0502040204020203" charset="0"/>
              </a:rPr>
              <a:t>Абжемилов Исмаил Асанович,</a:t>
            </a:r>
            <a:r>
              <a:rPr lang="en-US" sz="2000" b="0">
                <a:solidFill>
                  <a:srgbClr val="333333"/>
                </a:solidFill>
                <a:latin typeface="Nirmala UI" panose="020B0502040204020203" charset="0"/>
                <a:cs typeface="Nirmala UI" panose="020B0502040204020203" charset="0"/>
              </a:rPr>
              <a:t> род. 10 мая 1918 г., уроженец с. Черкез-КерменБахчисарайского р-на. До войны жил в с. Мамашай. Был призван в РККА в 1938 г. Бахчисарайским РВК Крымской АССР. </a:t>
            </a:r>
            <a:endParaRPr lang="en-US" altLang="en-US" sz="2000" b="0">
              <a:solidFill>
                <a:srgbClr val="333333"/>
              </a:solidFill>
              <a:latin typeface="Nirmala UI" panose="020B0502040204020203" charset="0"/>
              <a:cs typeface="Nirmala UI" panose="020B0502040204020203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16890" y="459105"/>
            <a:ext cx="5784215" cy="271145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b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советско-финской войны. В Великой Отечественной войне с 1941 г. В боях трижды был ранен. 2 августа 1941 г. был пленен. В 1944 г. освобожден их плена и после проверок вновь призван в действующую Красную Армию.</a:t>
            </a:r>
            <a:endParaRPr lang="en-US" altLang="en-US" b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16890" y="1868170"/>
            <a:ext cx="7750175" cy="27647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15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Медаль «За отвагу»</a:t>
            </a:r>
          </a:p>
          <a:p>
            <a:pPr indent="0"/>
            <a:r>
              <a:rPr lang="en-US" sz="15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июня 1945 г. </a:t>
            </a:r>
            <a:r>
              <a:rPr lang="en-US" sz="1500" b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Приказом № 016/н по 8-му гвардейскому воздушно-десантному стрелковому ордена Богдана Хмельницкого полку 3-й гвардейской воздушно-десантной Уманьской Краснознаменной орденов Суворова и Кутузова дивизии подносчик мин к миномету 2-го стрелкового батальона гвардии красноармеец Абжемилов Семен Асанович (так в документе) </a:t>
            </a:r>
            <a:r>
              <a:rPr lang="en-US" sz="15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награждён медалью «За отвагу»:</a:t>
            </a:r>
            <a:endParaRPr lang="en-US" sz="1500" b="0" i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/>
            <a:r>
              <a:rPr lang="en-US" sz="1500" b="0" i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то, что он, участвуя на фронтах Отечественной войны с 1944 г., в боях с немецко-фашистскими захватчиками получил два легких и одно тяжелое ранение»</a:t>
            </a:r>
            <a:r>
              <a:rPr lang="en-US" sz="1500" b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500" b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16890" y="41503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«За то, что он, участвуя на фронтах Отечественной войны с 1944 г., в боях с </a:t>
            </a:r>
          </a:p>
          <a:p>
            <a:r>
              <a:rPr lang="ru-RU" altLang="en-US"/>
              <a:t>немецко-фашистскими захватчиками получил два легких и одно тяжелое ранение»)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495935" y="2145030"/>
            <a:ext cx="11137900" cy="2568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300"/>
              <a:t>2. Орден «Отечественной войны» II степени</a:t>
            </a:r>
          </a:p>
          <a:p>
            <a:r>
              <a:rPr lang="ru-RU" altLang="en-US" sz="2300"/>
              <a:t>В 1986 г. в связи с 40-летием Победы ветеран Великой Отечественной войны </a:t>
            </a:r>
          </a:p>
          <a:p>
            <a:r>
              <a:rPr lang="ru-RU" altLang="en-US" sz="2300"/>
              <a:t>Абжемилов Исмаил Асанович был награждён орденом «Отечественной войны» II </a:t>
            </a:r>
          </a:p>
          <a:p>
            <a:r>
              <a:rPr lang="ru-RU" altLang="en-US" sz="2300"/>
              <a:t>степени.</a:t>
            </a:r>
          </a:p>
          <a:p>
            <a:r>
              <a:rPr lang="ru-RU" altLang="en-US" sz="2300"/>
              <a:t>Ветеран Великой Отеественной войны Абжемилов Исмаил Асанович вернулся в Крым </a:t>
            </a:r>
          </a:p>
          <a:p>
            <a:r>
              <a:rPr lang="ru-RU" altLang="en-US" sz="2300"/>
              <a:t>в 1992 г. Обосновался в с. Борангар (ныне с. Красный партизан Красногвардейского р-</a:t>
            </a:r>
          </a:p>
          <a:p>
            <a:r>
              <a:rPr lang="ru-RU" altLang="en-US" sz="2300"/>
              <a:t>на Республики Крым)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1" y="612267"/>
            <a:ext cx="4454817" cy="5783447"/>
          </a:xfrm>
          <a:prstGeom prst="rect">
            <a:avLst/>
          </a:prstGeom>
        </p:spPr>
      </p:pic>
      <p:pic>
        <p:nvPicPr>
          <p:cNvPr id="1026" name="Picture 2" descr="C:\Users\Vova\Desktop\Вар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" y="1084584"/>
            <a:ext cx="371475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5191760" y="2987675"/>
            <a:ext cx="60960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Титова Варвара </a:t>
            </a:r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Климовна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pPr algn="ctr"/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15.12.1919-30.09.2003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pPr algn="ctr"/>
            <a:r>
              <a:rPr lang="ru-RU" sz="3200" b="1" dirty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Была призвана на фронт </a:t>
            </a:r>
            <a:endParaRPr lang="ru-RU" sz="3200" b="1" dirty="0">
              <a:solidFill>
                <a:srgbClr val="3938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1942 г. медицинским работником</a:t>
            </a:r>
            <a:endParaRPr lang="ru-RU" sz="3200" b="1" dirty="0">
              <a:solidFill>
                <a:srgbClr val="3938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Имела звание сержант</a:t>
            </a:r>
            <a:endParaRPr lang="ru-RU" altLang="en-US" sz="3200" b="1" dirty="0">
              <a:solidFill>
                <a:srgbClr val="39383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1" y="610997"/>
            <a:ext cx="4454817" cy="5783447"/>
          </a:xfrm>
          <a:prstGeom prst="rect">
            <a:avLst/>
          </a:prstGeom>
        </p:spPr>
      </p:pic>
      <p:pic>
        <p:nvPicPr>
          <p:cNvPr id="2050" name="Picture 2" descr="C:\Users\Vova\Desktop\Вас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14" y="946150"/>
            <a:ext cx="371475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5083810" y="2672080"/>
            <a:ext cx="73361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Новиков Василий Николаевич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987415" y="325564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ym typeface="+mn-ea"/>
              </a:rPr>
              <a:t>20.04.1920 - 19.04.1967</a:t>
            </a:r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 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203825" y="3810000"/>
            <a:ext cx="609600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b="1" dirty="0">
                <a:sym typeface="+mn-ea"/>
              </a:rPr>
              <a:t>Красноармеец/Командир миномета</a:t>
            </a:r>
            <a:endParaRPr lang="ru-RU" b="1" dirty="0"/>
          </a:p>
          <a:p>
            <a:r>
              <a:rPr lang="ru-RU" dirty="0">
                <a:sym typeface="+mn-ea"/>
              </a:rPr>
              <a:t>с 22 октября 1940 года по май 1941 года - рядовой, 2 рота 91 О.С.Б.</a:t>
            </a:r>
            <a:br>
              <a:rPr lang="ru-RU" dirty="0">
                <a:sym typeface="+mn-ea"/>
              </a:rPr>
            </a:br>
            <a:r>
              <a:rPr lang="ru-RU" dirty="0">
                <a:sym typeface="+mn-ea"/>
              </a:rPr>
              <a:t>с мая 1941 года по 16 июля 1941 года - </a:t>
            </a:r>
            <a:r>
              <a:rPr lang="ru-RU" dirty="0" err="1">
                <a:sym typeface="+mn-ea"/>
              </a:rPr>
              <a:t>радовой</a:t>
            </a:r>
            <a:r>
              <a:rPr lang="ru-RU" dirty="0">
                <a:sym typeface="+mn-ea"/>
              </a:rPr>
              <a:t>, зам. политрук., 2 рота 91 ОСБ</a:t>
            </a:r>
            <a:br>
              <a:rPr lang="ru-RU" dirty="0">
                <a:sym typeface="+mn-ea"/>
              </a:rPr>
            </a:br>
            <a:r>
              <a:rPr lang="ru-RU" dirty="0">
                <a:sym typeface="+mn-ea"/>
              </a:rPr>
              <a:t>с 16 июля 1941 года по 14 апреля 1945 года - находился в плену</a:t>
            </a:r>
            <a:br>
              <a:rPr lang="ru-RU" dirty="0">
                <a:sym typeface="+mn-ea"/>
              </a:rPr>
            </a:br>
            <a:r>
              <a:rPr lang="ru-RU" dirty="0">
                <a:sym typeface="+mn-ea"/>
              </a:rPr>
              <a:t>с 1 сентября 1945 года по май 1956 года - командир миномёта, 232 миномётный полк 4 батарея</a:t>
            </a:r>
            <a:endParaRPr lang="ru-RU" altLang="en-US" dirty="0">
              <a:sym typeface="+mn-e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734695" y="118935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sym typeface="+mn-ea"/>
              </a:rPr>
              <a:t>Документы Новикова В.Н</a:t>
            </a:r>
            <a:endParaRPr lang="ru-RU" altLang="en-US" dirty="0">
              <a:sym typeface="+mn-ea"/>
            </a:endParaRPr>
          </a:p>
        </p:txBody>
      </p:sp>
      <p:pic>
        <p:nvPicPr>
          <p:cNvPr id="3075" name="Picture 3" descr="C:\Users\Vova\Desktop\4f37b01816b8c9b23098b8d7ff5f3a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4" y="2321197"/>
            <a:ext cx="5168038" cy="346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Vova\Desktop\a9105177d00358338c15f6994f4b79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712" y="2239914"/>
            <a:ext cx="5329646" cy="363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96" y="619887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876" r="11255"/>
          <a:stretch>
            <a:fillRect/>
          </a:stretch>
        </p:blipFill>
        <p:spPr>
          <a:xfrm>
            <a:off x="1050296" y="980985"/>
            <a:ext cx="3815074" cy="5061737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069840" y="2096770"/>
            <a:ext cx="67208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Коваленко Андрей Федосеевич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096000" y="262128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1916 г.-1944г.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069840" y="3204845"/>
            <a:ext cx="6076315" cy="3772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sz="1700" dirty="0">
                <a:latin typeface="NT"/>
                <a:sym typeface="+mn-ea"/>
              </a:rPr>
              <a:t>Был призван в ряды Красной Армии в 1937 году . Служил в Дальневосточном  военном округе.  С начала Великой Отечественной войны воевал в звании гвардии старшины   в составе 2 Белорусского Фронта, освобождал Украину, Белоруссию, Прибалтику от немецких фашистов.  В составе этой армии дошёл до Берлина. Имел ранения, контузию. За проявленную храбрость во время боя за местечко Кузница в Польше был награжден Орденом Красной Звезды в 1944 г. Также награжден Орденом Отечественной войны II степени.</a:t>
            </a:r>
            <a:endParaRPr lang="ru-RU" altLang="en-US" sz="1700" dirty="0">
              <a:latin typeface="NT"/>
              <a:sym typeface="+mn-e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6" y="537337"/>
            <a:ext cx="4454817" cy="5783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233" y="816745"/>
            <a:ext cx="3485807" cy="5224629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013325" y="2404745"/>
            <a:ext cx="70396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Галузов</a:t>
            </a:r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 Александр Николаевич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956935" y="293560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1912 г.-1944г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116830" y="3519170"/>
            <a:ext cx="60960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/>
            <a:r>
              <a:rPr lang="ru-RU" sz="2000" dirty="0">
                <a:latin typeface="NT"/>
                <a:sym typeface="+mn-ea"/>
              </a:rPr>
              <a:t>Был призван в ряды Красной Армии в 1934 году . Служил в Ленинграде.  Во время Великой Отечественной войны воевал в звании лейтенант,  в составе 87 Стрелкового полка 6 стрелковой </a:t>
            </a:r>
            <a:r>
              <a:rPr lang="ru-RU" sz="2000" dirty="0" err="1">
                <a:latin typeface="NT"/>
                <a:sym typeface="+mn-ea"/>
              </a:rPr>
              <a:t>девизии</a:t>
            </a:r>
            <a:r>
              <a:rPr lang="ru-RU" sz="2000" dirty="0">
                <a:latin typeface="NT"/>
                <a:sym typeface="+mn-ea"/>
              </a:rPr>
              <a:t>. Имел ранения.</a:t>
            </a:r>
            <a:endParaRPr lang="ru-RU" sz="2000" dirty="0">
              <a:latin typeface="NT"/>
            </a:endParaRPr>
          </a:p>
          <a:p>
            <a:pPr indent="457200"/>
            <a:r>
              <a:rPr lang="ru-RU" sz="2000" dirty="0">
                <a:latin typeface="NT"/>
                <a:sym typeface="+mn-ea"/>
              </a:rPr>
              <a:t> За проявленную храбрость был  награжден Орденом Отечественной войны II степени..</a:t>
            </a:r>
            <a:endParaRPr lang="ru-RU" altLang="en-US" sz="2000" dirty="0">
              <a:latin typeface="NT"/>
              <a:sym typeface="+mn-e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1" y="537337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929" t="8046" r="19163" b="38112"/>
          <a:stretch>
            <a:fillRect/>
          </a:stretch>
        </p:blipFill>
        <p:spPr>
          <a:xfrm>
            <a:off x="1029682" y="927522"/>
            <a:ext cx="3827417" cy="500307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325745" y="4726940"/>
            <a:ext cx="64623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Цапулин</a:t>
            </a:r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 Василий Яковлевич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325745" y="546989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1926 г.-25.03.2003г.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20" y="2372497"/>
            <a:ext cx="5058255" cy="3797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6" y="914400"/>
            <a:ext cx="2596296" cy="3171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7817" y="1139162"/>
            <a:ext cx="31295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рождения: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1919 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Место рождения: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Орловская область, село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Вендерево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смерти: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1984 г.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026" y="4757350"/>
            <a:ext cx="5618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Годы службы: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1941-1945 (Танкист)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Воинское звание: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Сержант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78 стрелковый полк 74 стрелковой дивизии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94723" y="5773012"/>
            <a:ext cx="4110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августа 1945, г. Берлин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65785" y="913765"/>
            <a:ext cx="6501765" cy="1398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457200"/>
            <a:r>
              <a:rPr lang="ru-RU" dirty="0" err="1">
                <a:latin typeface="NT"/>
                <a:sym typeface="+mn-ea"/>
              </a:rPr>
              <a:t>Цапулин</a:t>
            </a:r>
            <a:r>
              <a:rPr lang="ru-RU" dirty="0">
                <a:latin typeface="NT"/>
                <a:sym typeface="+mn-ea"/>
              </a:rPr>
              <a:t> Василий Яковлевич был призван в ряды Красной Армии 09.11.1943 года в </a:t>
            </a:r>
            <a:r>
              <a:rPr lang="ru-RU" dirty="0" err="1">
                <a:latin typeface="NT"/>
                <a:sym typeface="+mn-ea"/>
              </a:rPr>
              <a:t>Телегинский</a:t>
            </a:r>
            <a:r>
              <a:rPr lang="ru-RU" dirty="0">
                <a:latin typeface="NT"/>
                <a:sym typeface="+mn-ea"/>
              </a:rPr>
              <a:t> РВК Пензенской области. </a:t>
            </a:r>
            <a:endParaRPr lang="ru-RU" altLang="en-US" dirty="0">
              <a:latin typeface="NT"/>
              <a:sym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22778" r="5379" b="16112"/>
          <a:stretch>
            <a:fillRect/>
          </a:stretch>
        </p:blipFill>
        <p:spPr>
          <a:xfrm>
            <a:off x="906417" y="2517906"/>
            <a:ext cx="4889500" cy="339691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704215" y="626745"/>
            <a:ext cx="60960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/>
            <a:r>
              <a:rPr lang="ru-RU" sz="1600" dirty="0">
                <a:latin typeface="NT"/>
                <a:sym typeface="+mn-ea"/>
              </a:rPr>
              <a:t>воевал в звании старший сержант/ артиллерист реактивной артиллерии  в составе 427 арт полка. Принимал участие в войне с Японией 09.08.-03.09.1945 г.</a:t>
            </a:r>
            <a:endParaRPr lang="ru-RU" sz="1600" dirty="0">
              <a:latin typeface="NT"/>
            </a:endParaRPr>
          </a:p>
          <a:p>
            <a:pPr indent="457200"/>
            <a:r>
              <a:rPr lang="ru-RU" sz="1600" dirty="0">
                <a:latin typeface="NT"/>
                <a:sym typeface="+mn-ea"/>
              </a:rPr>
              <a:t>Был награжден медалями:</a:t>
            </a:r>
            <a:endParaRPr lang="ru-RU" sz="1600" dirty="0">
              <a:latin typeface="NT"/>
            </a:endParaRPr>
          </a:p>
          <a:p>
            <a:r>
              <a:rPr lang="ru-RU" sz="1600" dirty="0">
                <a:latin typeface="NT"/>
                <a:sym typeface="+mn-ea"/>
              </a:rPr>
              <a:t>«За боевые заслуги»1945г.</a:t>
            </a:r>
            <a:endParaRPr lang="ru-RU" sz="1600" dirty="0">
              <a:latin typeface="NT"/>
            </a:endParaRPr>
          </a:p>
          <a:p>
            <a:r>
              <a:rPr lang="ru-RU" sz="1600" dirty="0">
                <a:latin typeface="NT"/>
                <a:sym typeface="+mn-ea"/>
              </a:rPr>
              <a:t>«За победу над Японией» 1945г.</a:t>
            </a:r>
            <a:endParaRPr lang="ru-RU" sz="1600" dirty="0">
              <a:latin typeface="NT"/>
            </a:endParaRPr>
          </a:p>
          <a:p>
            <a:r>
              <a:rPr lang="ru-RU" sz="1600" dirty="0">
                <a:latin typeface="NT"/>
                <a:sym typeface="+mn-ea"/>
              </a:rPr>
              <a:t>«30 лет Советской Армии и флота» 25.02.1950г.</a:t>
            </a:r>
            <a:endParaRPr lang="ru-RU" sz="1600" dirty="0">
              <a:latin typeface="NT"/>
            </a:endParaRPr>
          </a:p>
          <a:p>
            <a:r>
              <a:rPr lang="ru-RU" sz="1600" dirty="0">
                <a:latin typeface="NT"/>
                <a:sym typeface="+mn-ea"/>
              </a:rPr>
              <a:t>Орденом Отечественной войны </a:t>
            </a:r>
            <a:r>
              <a:rPr lang="en-US" sz="1600" dirty="0">
                <a:latin typeface="NT"/>
                <a:sym typeface="+mn-ea"/>
              </a:rPr>
              <a:t>II</a:t>
            </a:r>
            <a:r>
              <a:rPr lang="ru-RU" sz="1600" dirty="0">
                <a:latin typeface="NT"/>
                <a:sym typeface="+mn-ea"/>
              </a:rPr>
              <a:t> степени</a:t>
            </a:r>
            <a:endParaRPr lang="ru-RU" altLang="en-US" sz="1600" dirty="0">
              <a:latin typeface="NT"/>
              <a:sym typeface="+mn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52" y="2933969"/>
            <a:ext cx="4994023" cy="35335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881" t="19498" r="4439" b="17134"/>
          <a:stretch>
            <a:fillRect/>
          </a:stretch>
        </p:blipFill>
        <p:spPr>
          <a:xfrm>
            <a:off x="6248400" y="2931621"/>
            <a:ext cx="5156456" cy="353585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261610" y="3895725"/>
            <a:ext cx="5966460" cy="1295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Башканов </a:t>
            </a:r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Иван Алексеевич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537337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42" y="2389203"/>
            <a:ext cx="3060703" cy="2295528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380990" y="468503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__.__.1924 - __.__.1943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35940" y="1633855"/>
            <a:ext cx="786257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dirty="0" err="1">
                <a:sym typeface="+mn-ea"/>
              </a:rPr>
              <a:t>Башканов</a:t>
            </a:r>
            <a:r>
              <a:rPr lang="ru-RU" sz="2400" dirty="0">
                <a:sym typeface="+mn-ea"/>
              </a:rPr>
              <a:t> Иван Алексеевич</a:t>
            </a:r>
            <a:endParaRPr lang="ru-RU" sz="2400" dirty="0"/>
          </a:p>
          <a:p>
            <a:r>
              <a:rPr lang="ru-RU" sz="2400" dirty="0">
                <a:sym typeface="+mn-ea"/>
              </a:rPr>
              <a:t>Родился в 1924 году в </a:t>
            </a:r>
            <a:r>
              <a:rPr lang="ru-RU" sz="2400" dirty="0" err="1">
                <a:sym typeface="+mn-ea"/>
              </a:rPr>
              <a:t>Курсой</a:t>
            </a:r>
            <a:r>
              <a:rPr lang="ru-RU" sz="2400" dirty="0">
                <a:sym typeface="+mn-ea"/>
              </a:rPr>
              <a:t> области </a:t>
            </a:r>
            <a:r>
              <a:rPr lang="ru-RU" sz="2400" dirty="0" err="1">
                <a:sym typeface="+mn-ea"/>
              </a:rPr>
              <a:t>Хомутовского</a:t>
            </a:r>
            <a:r>
              <a:rPr lang="ru-RU" sz="2400" dirty="0">
                <a:sym typeface="+mn-ea"/>
              </a:rPr>
              <a:t> района</a:t>
            </a:r>
            <a:endParaRPr lang="ru-RU" sz="2400" dirty="0"/>
          </a:p>
          <a:p>
            <a:r>
              <a:rPr lang="ru-RU" sz="2400" b="1" dirty="0">
                <a:sym typeface="+mn-ea"/>
              </a:rPr>
              <a:t>Дата и место призыва </a:t>
            </a:r>
            <a:r>
              <a:rPr lang="ru-RU" sz="2400" dirty="0">
                <a:sym typeface="+mn-ea"/>
              </a:rPr>
              <a:t>_._.1942, </a:t>
            </a:r>
            <a:r>
              <a:rPr lang="ru-RU" sz="2400" dirty="0" err="1">
                <a:sym typeface="+mn-ea"/>
              </a:rPr>
              <a:t>Хомутовский</a:t>
            </a:r>
            <a:r>
              <a:rPr lang="ru-RU" sz="2400" dirty="0">
                <a:sym typeface="+mn-ea"/>
              </a:rPr>
              <a:t> РВК, Курская обл., </a:t>
            </a:r>
            <a:r>
              <a:rPr lang="ru-RU" sz="2400" dirty="0" err="1">
                <a:sym typeface="+mn-ea"/>
              </a:rPr>
              <a:t>Хомутовский</a:t>
            </a:r>
            <a:r>
              <a:rPr lang="ru-RU" sz="2400" dirty="0">
                <a:sym typeface="+mn-ea"/>
              </a:rPr>
              <a:t> р-н</a:t>
            </a:r>
            <a:endParaRPr lang="ru-RU" sz="2400" dirty="0"/>
          </a:p>
          <a:p>
            <a:r>
              <a:rPr lang="ru-RU" sz="2400" b="1" dirty="0">
                <a:sym typeface="+mn-ea"/>
              </a:rPr>
              <a:t>Воинское звание </a:t>
            </a:r>
            <a:r>
              <a:rPr lang="ru-RU" sz="2400" dirty="0">
                <a:sym typeface="+mn-ea"/>
              </a:rPr>
              <a:t>красноармеец</a:t>
            </a:r>
            <a:endParaRPr lang="ru-RU" sz="2400" dirty="0"/>
          </a:p>
          <a:p>
            <a:r>
              <a:rPr lang="ru-RU" sz="2400" b="1" dirty="0">
                <a:sym typeface="+mn-ea"/>
              </a:rPr>
              <a:t>Причина выбытия </a:t>
            </a:r>
            <a:r>
              <a:rPr lang="ru-RU" sz="2400" dirty="0">
                <a:sym typeface="+mn-ea"/>
              </a:rPr>
              <a:t>убит</a:t>
            </a:r>
            <a:endParaRPr lang="ru-RU" sz="2400" dirty="0"/>
          </a:p>
          <a:p>
            <a:r>
              <a:rPr lang="ru-RU" sz="2400" b="1" dirty="0">
                <a:sym typeface="+mn-ea"/>
              </a:rPr>
              <a:t>Дата выбытия </a:t>
            </a:r>
            <a:r>
              <a:rPr lang="ru-RU" sz="2400" dirty="0">
                <a:sym typeface="+mn-ea"/>
              </a:rPr>
              <a:t>23.09.1943</a:t>
            </a:r>
            <a:endParaRPr lang="ru-RU" sz="2400" dirty="0"/>
          </a:p>
          <a:p>
            <a:endParaRPr lang="ru-RU" sz="2400" dirty="0"/>
          </a:p>
          <a:p>
            <a:r>
              <a:rPr lang="ru-RU" sz="2400" b="1" dirty="0">
                <a:sym typeface="+mn-ea"/>
              </a:rPr>
              <a:t>Первичное место захоронения </a:t>
            </a:r>
            <a:r>
              <a:rPr lang="ru-RU" sz="2400" dirty="0">
                <a:sym typeface="+mn-ea"/>
              </a:rPr>
              <a:t>Белорусская ССР,  Могилевская обл., </a:t>
            </a:r>
            <a:r>
              <a:rPr lang="ru-RU" sz="2400" dirty="0" err="1">
                <a:sym typeface="+mn-ea"/>
              </a:rPr>
              <a:t>Мокряки</a:t>
            </a:r>
            <a:r>
              <a:rPr lang="ru-RU" sz="2400" dirty="0">
                <a:sym typeface="+mn-ea"/>
              </a:rPr>
              <a:t>, северо-западнее, 1 км</a:t>
            </a:r>
            <a:endParaRPr lang="ru-RU" altLang="en-US" sz="2400" dirty="0">
              <a:sym typeface="+mn-e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6" y="616712"/>
            <a:ext cx="4454817" cy="57834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t="7022" r="18546" b="26480"/>
          <a:stretch>
            <a:fillRect/>
          </a:stretch>
        </p:blipFill>
        <p:spPr>
          <a:xfrm>
            <a:off x="1073785" y="982416"/>
            <a:ext cx="3531279" cy="505205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128260" y="3844290"/>
            <a:ext cx="65233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Башканов </a:t>
            </a:r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Николай Алексеевич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128260" y="504444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__.__.1920 - __.__.1943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0" t="8007" r="8617" b="42593"/>
          <a:stretch>
            <a:fillRect/>
          </a:stretch>
        </p:blipFill>
        <p:spPr>
          <a:xfrm>
            <a:off x="643256" y="863600"/>
            <a:ext cx="6223000" cy="523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1" y="659257"/>
            <a:ext cx="4454817" cy="5783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5186" r="19094" b="30185"/>
          <a:stretch>
            <a:fillRect/>
          </a:stretch>
        </p:blipFill>
        <p:spPr>
          <a:xfrm>
            <a:off x="1069975" y="1049080"/>
            <a:ext cx="3517900" cy="50038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391785" y="3886835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Богомазов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Василий Иванович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391785" y="4963160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__.__.1915 - __.02.1945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  <a:p>
            <a:endParaRPr lang="ru-RU" altLang="en-US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21970" y="2179955"/>
            <a:ext cx="109696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dirty="0">
                <a:sym typeface="+mn-ea"/>
              </a:rPr>
              <a:t>Богомазов Василий Иванович (1915 года рождения, Курская область, </a:t>
            </a:r>
            <a:r>
              <a:rPr lang="ru-RU" sz="2400" dirty="0" err="1">
                <a:sym typeface="+mn-ea"/>
              </a:rPr>
              <a:t>Хомутовский</a:t>
            </a:r>
            <a:r>
              <a:rPr lang="ru-RU" sz="2400" dirty="0">
                <a:sym typeface="+mn-ea"/>
              </a:rPr>
              <a:t> район)</a:t>
            </a:r>
            <a:endParaRPr lang="ru-RU" sz="2400" dirty="0"/>
          </a:p>
          <a:p>
            <a:r>
              <a:rPr lang="ru-RU" sz="2400" dirty="0">
                <a:sym typeface="+mn-ea"/>
              </a:rPr>
              <a:t>23 июня 1941 года ушел добровольцем на фронт, оставив в тылу жену, Екатерину Алексеевну, с двумя детьми. На момент начала войны ему было 26 лет. </a:t>
            </a:r>
            <a:endParaRPr lang="ru-RU" altLang="en-US" sz="2400" dirty="0"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21970" y="3748405"/>
            <a:ext cx="110293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dirty="0">
                <a:sym typeface="+mn-ea"/>
              </a:rPr>
              <a:t>С 1938 года он служил в рядах Красной Армия и был участником Польской компании с сентября по октябрь 1939 года, финской компании с ноября 1939 по февраль 1940 года, 1-ого Украинского фронта с августа 1941 года по апрель 1944 года, 2-ого Белорусского фронта с 30 ноября 1944 года и по 23 февраля 1945 года.</a:t>
            </a:r>
            <a:endParaRPr lang="ru-RU" altLang="en-US" sz="2400" dirty="0">
              <a:sym typeface="+mn-e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75945" y="575310"/>
            <a:ext cx="632396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dirty="0">
                <a:sym typeface="+mn-ea"/>
              </a:rPr>
              <a:t>6 января 1944 года в боях за населенный пункт Сосновка Бердичевского района Житомирской области показал образ боевой выдержки и умелое управление своим взводом, который стремительным броском ворвался в населенный пункт и в уличных боях уничтожил два взвода пехоты противника. </a:t>
            </a:r>
            <a:endParaRPr lang="ru-RU" altLang="en-US" sz="2400" dirty="0"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315335" y="3361055"/>
            <a:ext cx="810069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dirty="0">
                <a:sym typeface="+mn-ea"/>
              </a:rPr>
              <a:t>Будучи легко раненным Василий не оставил боя и продолжил выполнять боевую задачу за что был удостоен правительственной награды - медаль «ЗА ОТВАГУ». На тот момент прапрадедушка был гвардии младшим лейтенантом, командиром 3-его стрелкового взвода 7-ой стрелковой роты 3-его стрелкового батальона 71 стрелкового полка 30-ой </a:t>
            </a:r>
            <a:r>
              <a:rPr lang="ru-RU" sz="2400" dirty="0" err="1">
                <a:sym typeface="+mn-ea"/>
              </a:rPr>
              <a:t>Киево</a:t>
            </a:r>
            <a:r>
              <a:rPr lang="ru-RU" sz="2400" dirty="0">
                <a:sym typeface="+mn-ea"/>
              </a:rPr>
              <a:t>-Житомирской стрелковой дивизии.</a:t>
            </a:r>
            <a:endParaRPr lang="ru-RU" altLang="en-US" sz="2400" dirty="0">
              <a:sym typeface="+mn-ea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69" y="3361008"/>
            <a:ext cx="1797819" cy="281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94055" y="428625"/>
            <a:ext cx="6096000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dirty="0">
                <a:sym typeface="+mn-ea"/>
              </a:rPr>
              <a:t>28 января 1945 года, действуя на участке 2 Белорусского фронта в составе 67 механизированной бригады 3 мотострелкового батальона на должности командира взвода автоматчиков он показал себя мужественным, храбрым командиром. </a:t>
            </a:r>
            <a:endParaRPr lang="ru-RU" sz="2400" dirty="0"/>
          </a:p>
          <a:p>
            <a:r>
              <a:rPr lang="ru-RU" sz="2400" dirty="0">
                <a:sym typeface="+mn-ea"/>
              </a:rPr>
              <a:t>В боях за населенный пункт </a:t>
            </a:r>
            <a:r>
              <a:rPr lang="ru-RU" sz="2400" dirty="0" err="1">
                <a:sym typeface="+mn-ea"/>
              </a:rPr>
              <a:t>Карнеево</a:t>
            </a:r>
            <a:r>
              <a:rPr lang="ru-RU" sz="2400" dirty="0">
                <a:sym typeface="+mn-ea"/>
              </a:rPr>
              <a:t>, борьбы с немецкими захватчиками он умелым командованием смог обеспечить продвижение стрелковых подразделений и овладение населенным пунктом </a:t>
            </a:r>
            <a:r>
              <a:rPr lang="ru-RU" sz="2400" dirty="0" err="1">
                <a:sym typeface="+mn-ea"/>
              </a:rPr>
              <a:t>Карнеево</a:t>
            </a:r>
            <a:r>
              <a:rPr lang="ru-RU" sz="2400" dirty="0">
                <a:sym typeface="+mn-ea"/>
              </a:rPr>
              <a:t>, что способствовало выполнению поставленной задачи перед батальоном, за что был удостоен награждения правительственной наградой - орден «КРАСНАЯ ЗВЕЗДА» </a:t>
            </a:r>
            <a:endParaRPr lang="ru-RU" altLang="en-US" sz="2400" dirty="0">
              <a:sym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950" y="2101808"/>
            <a:ext cx="2551759" cy="41567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5" y="675640"/>
            <a:ext cx="4255770" cy="5525770"/>
          </a:xfrm>
          <a:prstGeom prst="rect">
            <a:avLst/>
          </a:prstGeom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91" y="945515"/>
            <a:ext cx="3781210" cy="4966968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5325110" y="4378960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  <a:sym typeface="+mn-ea"/>
              </a:rPr>
              <a:t>Демьяновский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Константин Платонович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753100" y="561784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>
                <a:solidFill>
                  <a:srgbClr val="393837"/>
                </a:solidFill>
                <a:latin typeface="NT Somic" pitchFamily="50" charset="-52"/>
                <a:sym typeface="+mn-ea"/>
              </a:rPr>
              <a:t>1912-не известно</a:t>
            </a:r>
            <a:endParaRPr lang="ru-RU" altLang="en-US" sz="320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774700" y="3698240"/>
            <a:ext cx="104933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dirty="0">
                <a:sym typeface="+mn-ea"/>
              </a:rPr>
              <a:t>С 14 по 23 февраля 1945 года, в боях за город </a:t>
            </a:r>
            <a:r>
              <a:rPr lang="ru-RU" sz="2400" dirty="0" err="1">
                <a:sym typeface="+mn-ea"/>
              </a:rPr>
              <a:t>Конитц</a:t>
            </a:r>
            <a:r>
              <a:rPr lang="ru-RU" sz="2400" dirty="0">
                <a:sym typeface="+mn-ea"/>
              </a:rPr>
              <a:t> и за отметку 178.4 младший лейтенант Богомазов показал себя храбрым волевым командиром. При контратаке немцев на отметке 178.4 первый поднял свой взвод в атаку на контратакующего противника и снова ворвался на отметку 178.4 и истребил своим взводом до 35 человек немцев и при преследования противника был убит. Награжден орденом «Отечественная война I степени». Посмертно. </a:t>
            </a:r>
            <a:endParaRPr lang="ru-RU" altLang="en-US" sz="2400" dirty="0">
              <a:sym typeface="+mn-ea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699493"/>
            <a:ext cx="2590800" cy="290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31495" y="2489835"/>
            <a:ext cx="1095057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dirty="0">
                <a:sym typeface="+mn-ea"/>
              </a:rPr>
              <a:t>На одном сайте сохранена выписку из журнала госпиталя, где умер Василий Иванович, с описанием ранения: « ... сквозное пулевое ранение живота с массивным разрушением печени и повреждением толстого кишечника. Внутреннее кровоизлияние».</a:t>
            </a:r>
            <a:endParaRPr lang="ru-RU" sz="2400" dirty="0"/>
          </a:p>
          <a:p>
            <a:r>
              <a:rPr lang="ru-RU" sz="2400" dirty="0">
                <a:sym typeface="+mn-ea"/>
              </a:rPr>
              <a:t>	Так же есть информация из донесения о безвозвратны потерях, что захоронен Василий Иванович в Польше «</a:t>
            </a:r>
            <a:r>
              <a:rPr lang="ru-RU" sz="2400" dirty="0" err="1">
                <a:sym typeface="+mn-ea"/>
              </a:rPr>
              <a:t>Быдгощское</a:t>
            </a:r>
            <a:r>
              <a:rPr lang="ru-RU" sz="2400" dirty="0">
                <a:sym typeface="+mn-ea"/>
              </a:rPr>
              <a:t> воеводство </a:t>
            </a:r>
            <a:r>
              <a:rPr lang="ru-RU" sz="2400" dirty="0" err="1">
                <a:sym typeface="+mn-ea"/>
              </a:rPr>
              <a:t>пов.Койницкий</a:t>
            </a:r>
            <a:r>
              <a:rPr lang="ru-RU" sz="2400" dirty="0">
                <a:sym typeface="+mn-ea"/>
              </a:rPr>
              <a:t>, г. </a:t>
            </a:r>
            <a:r>
              <a:rPr lang="ru-RU" sz="2400" dirty="0" err="1">
                <a:sym typeface="+mn-ea"/>
              </a:rPr>
              <a:t>Конитц</a:t>
            </a:r>
            <a:r>
              <a:rPr lang="ru-RU" sz="2400" dirty="0">
                <a:sym typeface="+mn-ea"/>
              </a:rPr>
              <a:t>, севернее, 1 км», на этом информация обрывается. В начале 90-х был установлен мемориал, но подробности неизвестны. </a:t>
            </a:r>
            <a:endParaRPr lang="ru-RU" altLang="en-US" sz="2400" dirty="0">
              <a:sym typeface="+mn-e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102860" y="4072255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Богомазов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Петр Иванович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043170" y="5148580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__.__.1921 - 14.12.1941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  <a:p>
            <a:endParaRPr lang="ru-RU" altLang="en-US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" y="650367"/>
            <a:ext cx="4454817" cy="5783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5369" r="8725" b="23149"/>
          <a:stretch>
            <a:fillRect/>
          </a:stretch>
        </p:blipFill>
        <p:spPr>
          <a:xfrm>
            <a:off x="964608" y="1016945"/>
            <a:ext cx="3822701" cy="5050583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734695" y="623570"/>
            <a:ext cx="661162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dirty="0">
                <a:sym typeface="+mn-ea"/>
              </a:rPr>
              <a:t>Родился в 1921 году в Курской области </a:t>
            </a:r>
            <a:r>
              <a:rPr lang="ru-RU" sz="2400" dirty="0" err="1">
                <a:sym typeface="+mn-ea"/>
              </a:rPr>
              <a:t>Хомутовского</a:t>
            </a:r>
            <a:r>
              <a:rPr lang="ru-RU" sz="2400" dirty="0">
                <a:sym typeface="+mn-ea"/>
              </a:rPr>
              <a:t> района. </a:t>
            </a:r>
            <a:endParaRPr lang="ru-RU" sz="2400" dirty="0"/>
          </a:p>
          <a:p>
            <a:r>
              <a:rPr lang="ru-RU" sz="2400" dirty="0">
                <a:sym typeface="+mn-ea"/>
              </a:rPr>
              <a:t>Ушёл на войну молодым военным кадетом. Артиллерист. Лейтенант. Воевал и погиб 14 декабря 1941 под Москвой в наступательных боях. Первичное место захоронения Московская обл., </a:t>
            </a:r>
            <a:r>
              <a:rPr lang="ru-RU" sz="2400" dirty="0" err="1">
                <a:sym typeface="+mn-ea"/>
              </a:rPr>
              <a:t>Рузсткий</a:t>
            </a:r>
            <a:r>
              <a:rPr lang="ru-RU" sz="2400" dirty="0">
                <a:sym typeface="+mn-ea"/>
              </a:rPr>
              <a:t> р-н, </a:t>
            </a:r>
            <a:r>
              <a:rPr lang="ru-RU" sz="2400" dirty="0" err="1">
                <a:sym typeface="+mn-ea"/>
              </a:rPr>
              <a:t>Пановский</a:t>
            </a:r>
            <a:r>
              <a:rPr lang="ru-RU" sz="2400" dirty="0">
                <a:sym typeface="+mn-ea"/>
              </a:rPr>
              <a:t> с/с, д. </a:t>
            </a:r>
            <a:r>
              <a:rPr lang="ru-RU" sz="2400" dirty="0" err="1">
                <a:sym typeface="+mn-ea"/>
              </a:rPr>
              <a:t>Паново</a:t>
            </a:r>
            <a:r>
              <a:rPr lang="ru-RU" sz="2400" dirty="0">
                <a:sym typeface="+mn-ea"/>
              </a:rPr>
              <a:t> </a:t>
            </a:r>
            <a:endParaRPr lang="ru-RU" altLang="en-US" sz="2400" dirty="0">
              <a:sym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/>
          <a:stretch>
            <a:fillRect/>
          </a:stretch>
        </p:blipFill>
        <p:spPr>
          <a:xfrm>
            <a:off x="914400" y="3733666"/>
            <a:ext cx="6173787" cy="2409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735" y="3683000"/>
            <a:ext cx="3352165" cy="245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1" y="698627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0" t="31852" r="25161" b="37407"/>
          <a:stretch>
            <a:fillRect/>
          </a:stretch>
        </p:blipFill>
        <p:spPr>
          <a:xfrm>
            <a:off x="1244599" y="1094740"/>
            <a:ext cx="3519735" cy="49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5639435" y="3966845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Филон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Афанасий Тимофеевич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639435" y="534035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  <a:sym typeface="+mn-ea"/>
              </a:rPr>
              <a:t>__.__.1918 - 03.12.1944</a:t>
            </a:r>
            <a:endParaRPr lang="ru-RU" altLang="en-US" sz="3200" dirty="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232400" y="1874520"/>
            <a:ext cx="6096000" cy="4292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lfgang Amadeus Mozart" panose="02000400000000000000" pitchFamily="2" charset="0"/>
                <a:sym typeface="+mn-ea"/>
              </a:rPr>
              <a:t>На долгую память дорогой жене Вере, в день моих именин и </a:t>
            </a:r>
            <a:r>
              <a:rPr lang="en-US" sz="3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sym typeface="+mn-ea"/>
              </a:rPr>
              <a:t>XXIII</a:t>
            </a:r>
            <a:r>
              <a:rPr 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sym typeface="+mn-ea"/>
              </a:rPr>
              <a:t> </a:t>
            </a:r>
            <a:r>
              <a:rPr lang="ru-RU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lfgang Amadeus Mozart" panose="02000400000000000000" pitchFamily="2" charset="0"/>
                <a:sym typeface="+mn-ea"/>
              </a:rPr>
              <a:t>годовщины Великой Социалистической Октябрьской Революции – 8 ноября 1940 года.</a:t>
            </a:r>
            <a:endParaRPr lang="ru-RU" altLang="en-US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olfgang Amadeus Mozart" panose="02000400000000000000" pitchFamily="2" charset="0"/>
              <a:sym typeface="+mn-ea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86" y="1177768"/>
            <a:ext cx="3198873" cy="4092732"/>
          </a:xfrm>
          <a:prstGeom prst="rect">
            <a:avLst/>
          </a:prstGeom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5" y="3935969"/>
            <a:ext cx="1651521" cy="2340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45465" y="579120"/>
            <a:ext cx="4954270" cy="56889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NT"/>
                <a:sym typeface="+mn-ea"/>
              </a:rPr>
              <a:t>Место рождения 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Украинская ССР, Черниговская обл., Дмитриевский р-н, с. </a:t>
            </a:r>
            <a:r>
              <a:rPr lang="ru-RU" dirty="0" err="1">
                <a:solidFill>
                  <a:srgbClr val="000000"/>
                </a:solidFill>
                <a:latin typeface="NT"/>
                <a:sym typeface="+mn-ea"/>
              </a:rPr>
              <a:t>Коронецкое</a:t>
            </a:r>
            <a:endParaRPr lang="ru-RU" dirty="0">
              <a:solidFill>
                <a:srgbClr val="000000"/>
              </a:solidFill>
              <a:latin typeface="NT"/>
            </a:endParaRPr>
          </a:p>
          <a:p>
            <a:r>
              <a:rPr lang="ru-RU" b="1" dirty="0">
                <a:solidFill>
                  <a:srgbClr val="000000"/>
                </a:solidFill>
                <a:latin typeface="NT"/>
                <a:sym typeface="+mn-ea"/>
              </a:rPr>
              <a:t>Дата призыва 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13.09.1943</a:t>
            </a:r>
            <a:endParaRPr lang="ru-RU" dirty="0">
              <a:solidFill>
                <a:srgbClr val="000000"/>
              </a:solidFill>
              <a:latin typeface="NT"/>
            </a:endParaRPr>
          </a:p>
          <a:p>
            <a:r>
              <a:rPr lang="ru-RU" b="1" dirty="0">
                <a:solidFill>
                  <a:srgbClr val="000000"/>
                </a:solidFill>
                <a:latin typeface="NT"/>
                <a:sym typeface="+mn-ea"/>
              </a:rPr>
              <a:t>Воинское звание 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красноармеец; б/</a:t>
            </a:r>
            <a:r>
              <a:rPr lang="ru-RU" dirty="0" err="1">
                <a:solidFill>
                  <a:srgbClr val="000000"/>
                </a:solidFill>
                <a:latin typeface="NT"/>
                <a:sym typeface="+mn-ea"/>
              </a:rPr>
              <a:t>зв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.; Фельдшер </a:t>
            </a:r>
            <a:endParaRPr lang="ru-RU" dirty="0">
              <a:solidFill>
                <a:srgbClr val="000000"/>
              </a:solidFill>
              <a:latin typeface="NT"/>
            </a:endParaRPr>
          </a:p>
          <a:p>
            <a:r>
              <a:rPr lang="ru-RU" b="1" dirty="0">
                <a:solidFill>
                  <a:srgbClr val="000000"/>
                </a:solidFill>
                <a:latin typeface="NT"/>
                <a:sym typeface="+mn-ea"/>
              </a:rPr>
              <a:t>Последнее место службы 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100 стрелковая дивизия</a:t>
            </a:r>
            <a:endParaRPr lang="ru-RU" dirty="0">
              <a:solidFill>
                <a:srgbClr val="000000"/>
              </a:solidFill>
              <a:latin typeface="NT"/>
            </a:endParaRPr>
          </a:p>
          <a:p>
            <a:r>
              <a:rPr lang="ru-RU" b="1" dirty="0">
                <a:solidFill>
                  <a:srgbClr val="000000"/>
                </a:solidFill>
                <a:latin typeface="NT"/>
                <a:sym typeface="+mn-ea"/>
              </a:rPr>
              <a:t>Дата выбытия 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03.12.1944</a:t>
            </a:r>
            <a:endParaRPr lang="ru-RU" dirty="0">
              <a:solidFill>
                <a:srgbClr val="000000"/>
              </a:solidFill>
              <a:latin typeface="NT"/>
            </a:endParaRPr>
          </a:p>
          <a:p>
            <a:r>
              <a:rPr lang="ru-RU" b="1" dirty="0">
                <a:solidFill>
                  <a:srgbClr val="000000"/>
                </a:solidFill>
                <a:latin typeface="NT"/>
                <a:sym typeface="+mn-ea"/>
              </a:rPr>
              <a:t>Причина выбытия 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иная причина смерти</a:t>
            </a:r>
            <a:endParaRPr lang="ru-RU" dirty="0">
              <a:solidFill>
                <a:srgbClr val="000000"/>
              </a:solidFill>
              <a:latin typeface="NT"/>
            </a:endParaRPr>
          </a:p>
          <a:p>
            <a:r>
              <a:rPr lang="ru-RU" b="1" dirty="0">
                <a:solidFill>
                  <a:srgbClr val="000000"/>
                </a:solidFill>
                <a:latin typeface="NT"/>
                <a:sym typeface="+mn-ea"/>
              </a:rPr>
              <a:t>Первичное место захоронения</a:t>
            </a:r>
            <a:endParaRPr lang="ru-RU" b="1" dirty="0">
              <a:solidFill>
                <a:srgbClr val="000000"/>
              </a:solidFill>
              <a:latin typeface="NT"/>
            </a:endParaRPr>
          </a:p>
          <a:p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Польша, </a:t>
            </a:r>
            <a:r>
              <a:rPr lang="ru-RU" dirty="0" err="1">
                <a:solidFill>
                  <a:srgbClr val="000000"/>
                </a:solidFill>
                <a:latin typeface="NT"/>
                <a:sym typeface="+mn-ea"/>
              </a:rPr>
              <a:t>Жешувское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 воев., </a:t>
            </a:r>
            <a:r>
              <a:rPr lang="ru-RU" dirty="0" err="1">
                <a:solidFill>
                  <a:srgbClr val="000000"/>
                </a:solidFill>
                <a:latin typeface="NT"/>
                <a:sym typeface="+mn-ea"/>
              </a:rPr>
              <a:t>пов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NT"/>
                <a:sym typeface="+mn-ea"/>
              </a:rPr>
              <a:t>Пильзненский</a:t>
            </a:r>
            <a:r>
              <a:rPr lang="ru-RU" dirty="0">
                <a:solidFill>
                  <a:srgbClr val="000000"/>
                </a:solidFill>
                <a:latin typeface="NT"/>
                <a:sym typeface="+mn-ea"/>
              </a:rPr>
              <a:t>, с.  Лачки </a:t>
            </a:r>
            <a:r>
              <a:rPr lang="ru-RU" dirty="0" err="1">
                <a:solidFill>
                  <a:srgbClr val="000000"/>
                </a:solidFill>
                <a:latin typeface="NT"/>
                <a:sym typeface="+mn-ea"/>
              </a:rPr>
              <a:t>Кухарские</a:t>
            </a:r>
            <a:endParaRPr lang="ru-RU" altLang="en-US" dirty="0" err="1">
              <a:solidFill>
                <a:srgbClr val="000000"/>
              </a:solidFill>
              <a:latin typeface="NT"/>
              <a:sym typeface="+mn-e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90" y="2195830"/>
            <a:ext cx="6803390" cy="352171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830695" y="2152015"/>
            <a:ext cx="547116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000" b="1" dirty="0">
                <a:latin typeface="NT"/>
                <a:sym typeface="+mn-ea"/>
              </a:rPr>
              <a:t>Награжден:</a:t>
            </a:r>
            <a:r>
              <a:rPr lang="ru-RU" sz="2000" dirty="0">
                <a:latin typeface="NT"/>
                <a:sym typeface="+mn-ea"/>
              </a:rPr>
              <a:t> Медаль «За боевые заслуги»</a:t>
            </a:r>
            <a:endParaRPr lang="ru-RU" sz="2000" dirty="0">
              <a:latin typeface="NT"/>
            </a:endParaRPr>
          </a:p>
          <a:p>
            <a:r>
              <a:rPr lang="ru-RU" sz="2000" b="1" dirty="0">
                <a:latin typeface="NT"/>
                <a:sym typeface="+mn-ea"/>
              </a:rPr>
              <a:t>Кто наградил </a:t>
            </a:r>
            <a:r>
              <a:rPr lang="ru-RU" sz="2000" dirty="0">
                <a:latin typeface="NT"/>
                <a:sym typeface="+mn-ea"/>
              </a:rPr>
              <a:t>472 стрелковый полк 100 стрелковой дивизии (II)</a:t>
            </a:r>
            <a:endParaRPr lang="ru-RU" sz="2000" dirty="0">
              <a:latin typeface="NT"/>
            </a:endParaRPr>
          </a:p>
          <a:p>
            <a:r>
              <a:rPr lang="ru-RU" sz="2000" b="1" dirty="0">
                <a:latin typeface="NT"/>
                <a:sym typeface="+mn-ea"/>
              </a:rPr>
              <a:t>Дата документа </a:t>
            </a:r>
            <a:r>
              <a:rPr lang="ru-RU" sz="2000" dirty="0">
                <a:latin typeface="NT"/>
                <a:sym typeface="+mn-ea"/>
              </a:rPr>
              <a:t>26.06.1944</a:t>
            </a:r>
            <a:endParaRPr lang="ru-RU" altLang="en-US" sz="2000" dirty="0">
              <a:latin typeface="NT"/>
              <a:sym typeface="+mn-e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6800" r="16343" b="9739"/>
          <a:stretch>
            <a:fillRect/>
          </a:stretch>
        </p:blipFill>
        <p:spPr>
          <a:xfrm>
            <a:off x="9682820" y="3782042"/>
            <a:ext cx="1632880" cy="269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07"/>
          <a:stretch>
            <a:fillRect/>
          </a:stretch>
        </p:blipFill>
        <p:spPr>
          <a:xfrm>
            <a:off x="626813" y="4020185"/>
            <a:ext cx="8872788" cy="2221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37"/>
          <a:stretch>
            <a:fillRect/>
          </a:stretch>
        </p:blipFill>
        <p:spPr>
          <a:xfrm>
            <a:off x="622367" y="1158499"/>
            <a:ext cx="6208230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6" y="537337"/>
            <a:ext cx="4454817" cy="5783447"/>
          </a:xfrm>
          <a:prstGeom prst="rect">
            <a:avLst/>
          </a:prstGeom>
        </p:spPr>
      </p:pic>
      <p:pic>
        <p:nvPicPr>
          <p:cNvPr id="2" name="Изображение 1" descr="Shirshov_Boris_Sergeevi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30" y="993140"/>
            <a:ext cx="3395980" cy="500062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196205" y="3079115"/>
            <a:ext cx="655256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3500">
                <a:latin typeface="NT" charset="0"/>
                <a:cs typeface="NT" charset="0"/>
              </a:rPr>
              <a:t>Ширшов Борис Сергеевич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659120" y="3729355"/>
            <a:ext cx="706945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3500">
                <a:latin typeface="NT" charset="0"/>
                <a:cs typeface="NT" charset="0"/>
              </a:rPr>
              <a:t>14.11.1924</a:t>
            </a:r>
            <a:endParaRPr lang="en-US" altLang="ru-RU" sz="3500">
              <a:latin typeface="NT" charset="0"/>
              <a:cs typeface="NT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196205" y="4359275"/>
            <a:ext cx="60960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>
                <a:latin typeface="NT" charset="0"/>
                <a:cs typeface="NT" charset="0"/>
                <a:sym typeface="+mn-ea"/>
              </a:rPr>
              <a:t>Место рождения</a:t>
            </a:r>
            <a:endParaRPr lang="ru-RU" altLang="en-US">
              <a:latin typeface="NT" charset="0"/>
              <a:cs typeface="NT" charset="0"/>
            </a:endParaRPr>
          </a:p>
          <a:p>
            <a:endParaRPr lang="ru-RU" altLang="en-US">
              <a:latin typeface="NT" charset="0"/>
              <a:cs typeface="NT" charset="0"/>
            </a:endParaRPr>
          </a:p>
          <a:p>
            <a:r>
              <a:rPr lang="ru-RU" altLang="en-US">
                <a:latin typeface="NT" charset="0"/>
                <a:cs typeface="NT" charset="0"/>
                <a:sym typeface="+mn-ea"/>
              </a:rPr>
              <a:t>Хабаровский край, Нижне-Амурская обл., г. Николаевск;Нижне-Амурская обл., </a:t>
            </a:r>
            <a:endParaRPr lang="ru-RU" altLang="en-US">
              <a:latin typeface="NT" charset="0"/>
              <a:cs typeface="NT" charset="0"/>
            </a:endParaRPr>
          </a:p>
          <a:p>
            <a:r>
              <a:rPr lang="ru-RU" altLang="en-US">
                <a:latin typeface="NT" charset="0"/>
                <a:cs typeface="NT" charset="0"/>
                <a:sym typeface="+mn-ea"/>
              </a:rPr>
              <a:t>Нижне-Амурский р-н, г. Николаевск-на-Амуре;Пензенская обл., Пензенский р-н, </a:t>
            </a:r>
            <a:endParaRPr lang="ru-RU" altLang="en-US">
              <a:latin typeface="NT" charset="0"/>
              <a:cs typeface="NT" charset="0"/>
            </a:endParaRPr>
          </a:p>
          <a:p>
            <a:r>
              <a:rPr lang="ru-RU" altLang="en-US">
                <a:latin typeface="NT" charset="0"/>
                <a:cs typeface="NT" charset="0"/>
                <a:sym typeface="+mn-ea"/>
              </a:rPr>
              <a:t>д. Любятино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е поле 4"/>
          <p:cNvSpPr txBox="1"/>
          <p:nvPr/>
        </p:nvSpPr>
        <p:spPr>
          <a:xfrm>
            <a:off x="467360" y="3508375"/>
            <a:ext cx="10027285" cy="2495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ru-RU" altLang="en-US"/>
          </a:p>
          <a:p>
            <a:r>
              <a:rPr lang="ru-RU" altLang="en-US"/>
              <a:t>Награды</a:t>
            </a:r>
            <a:r>
              <a:rPr lang="en-US" altLang="ru-RU"/>
              <a:t>: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Медаль «За боевые заслуги» (2)</a:t>
            </a:r>
          </a:p>
          <a:p>
            <a:r>
              <a:rPr lang="ru-RU" altLang="en-US"/>
              <a:t>Орден Красной Звезды (3)</a:t>
            </a:r>
          </a:p>
          <a:p>
            <a:r>
              <a:rPr lang="ru-RU" altLang="en-US"/>
              <a:t>Медаль «За взятие Будапешта»</a:t>
            </a:r>
          </a:p>
          <a:p>
            <a:r>
              <a:rPr lang="ru-RU" altLang="en-US"/>
              <a:t>Медаль «За победу над Германией в Великой Отечественной войне 1941–1945 гг.»</a:t>
            </a:r>
          </a:p>
          <a:p>
            <a:r>
              <a:rPr lang="ru-RU" altLang="en-US"/>
              <a:t>Орден Отечественной войны II степени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67360" y="29578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Воинская часть</a:t>
            </a:r>
            <a:r>
              <a:rPr lang="en-US" altLang="ru-RU"/>
              <a:t>:</a:t>
            </a:r>
            <a:endParaRPr lang="ru-RU" altLang="en-US"/>
          </a:p>
          <a:p>
            <a:r>
              <a:rPr lang="ru-RU" altLang="en-US"/>
              <a:t>66 гвардейский минометный полк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67360" y="1593215"/>
            <a:ext cx="69392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Воинское звание</a:t>
            </a:r>
            <a:r>
              <a:rPr lang="en-US" altLang="en-US"/>
              <a:t>: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лейтенант медслужбы;ст. лейтенант медслужбы;гв. мл. лейтенант </a:t>
            </a:r>
          </a:p>
          <a:p>
            <a:r>
              <a:rPr lang="ru-RU" altLang="en-US"/>
              <a:t>медслужбы;капитан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46735" y="50546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Дата призыва</a:t>
            </a:r>
            <a:r>
              <a:rPr lang="en-US" altLang="ru-RU"/>
              <a:t>: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30.05.1942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963795" y="281940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Место призыва</a:t>
            </a:r>
            <a:r>
              <a:rPr lang="en-US" altLang="ru-RU"/>
              <a:t>: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Ленинский РВК, Омская обл., г. Омск, Ленинский р-н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" y="586740"/>
            <a:ext cx="4278630" cy="5555615"/>
          </a:xfrm>
          <a:prstGeom prst="rect">
            <a:avLst/>
          </a:prstGeom>
        </p:spPr>
      </p:pic>
      <p:pic>
        <p:nvPicPr>
          <p:cNvPr id="10" name="Рисунок 9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b="2080"/>
          <a:stretch>
            <a:fillRect/>
          </a:stretch>
        </p:blipFill>
        <p:spPr>
          <a:xfrm>
            <a:off x="1059815" y="1035050"/>
            <a:ext cx="3495675" cy="47879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370830" y="2296795"/>
            <a:ext cx="609600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sym typeface="+mn-ea"/>
              </a:rPr>
              <a:t>Константин Платонович родился в </a:t>
            </a:r>
            <a:r>
              <a:rPr lang="ru-RU" dirty="0" err="1">
                <a:sym typeface="+mn-ea"/>
              </a:rPr>
              <a:t>с.Синенькие</a:t>
            </a:r>
            <a:r>
              <a:rPr lang="ru-RU" dirty="0">
                <a:sym typeface="+mn-ea"/>
              </a:rPr>
              <a:t>, Саратовский р-н, Саратовская обл. Имел образование 2 класса. По специальности был трактористом, работал </a:t>
            </a:r>
            <a:r>
              <a:rPr lang="ru-RU" dirty="0" err="1">
                <a:sym typeface="+mn-ea"/>
              </a:rPr>
              <a:t>чобаном</a:t>
            </a:r>
            <a:r>
              <a:rPr lang="ru-RU" dirty="0">
                <a:sym typeface="+mn-ea"/>
              </a:rPr>
              <a:t>. У него была жена и 4 сына. </a:t>
            </a:r>
            <a:endParaRPr lang="ru-RU" dirty="0"/>
          </a:p>
          <a:p>
            <a:r>
              <a:rPr lang="ru-RU" dirty="0">
                <a:sym typeface="+mn-ea"/>
              </a:rPr>
              <a:t>Константин Платонович был призван 15.02.1943г. западным РВК, Калмыцкой АССР вместе со своим старшим братом </a:t>
            </a:r>
            <a:r>
              <a:rPr lang="ru-RU" dirty="0" err="1">
                <a:sym typeface="+mn-ea"/>
              </a:rPr>
              <a:t>Демьяновским</a:t>
            </a:r>
            <a:r>
              <a:rPr lang="ru-RU" dirty="0">
                <a:sym typeface="+mn-ea"/>
              </a:rPr>
              <a:t> Ильей Платоновичем.</a:t>
            </a:r>
            <a:endParaRPr lang="ru-RU" dirty="0"/>
          </a:p>
          <a:p>
            <a:r>
              <a:rPr lang="ru-RU" dirty="0">
                <a:sym typeface="+mn-ea"/>
              </a:rPr>
              <a:t>Имел звание  Младший Сержант. Был пулеметчиком пулеметной роты 2 Стрелкового батальона Гвардии. </a:t>
            </a:r>
            <a:endParaRPr lang="ru-RU" dirty="0"/>
          </a:p>
          <a:p>
            <a:r>
              <a:rPr lang="ru-RU" dirty="0">
                <a:sym typeface="+mn-ea"/>
              </a:rPr>
              <a:t>Награжден Орденом Отечественной войны </a:t>
            </a:r>
            <a:r>
              <a:rPr lang="en-US" dirty="0">
                <a:sym typeface="+mn-ea"/>
              </a:rPr>
              <a:t>II</a:t>
            </a:r>
            <a:r>
              <a:rPr lang="ru-RU" dirty="0">
                <a:sym typeface="+mn-ea"/>
              </a:rPr>
              <a:t> степени и </a:t>
            </a:r>
            <a:r>
              <a:rPr lang="ru-RU" dirty="0" err="1">
                <a:sym typeface="+mn-ea"/>
              </a:rPr>
              <a:t>мезалью</a:t>
            </a:r>
            <a:r>
              <a:rPr lang="ru-RU" dirty="0">
                <a:sym typeface="+mn-ea"/>
              </a:rPr>
              <a:t> «За отвагу». </a:t>
            </a:r>
            <a:endParaRPr lang="ru-RU" altLang="en-US" dirty="0">
              <a:sym typeface="+mn-e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5883" y="2005122"/>
            <a:ext cx="5576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Бондарь Макар Иванович,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5883" y="2589897"/>
            <a:ext cx="2503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1921г.-1944г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6" y="61798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166" r="7609"/>
          <a:stretch>
            <a:fillRect/>
          </a:stretch>
        </p:blipFill>
        <p:spPr>
          <a:xfrm>
            <a:off x="875756" y="931053"/>
            <a:ext cx="3487783" cy="50386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26274" y="3174672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Место рождения: с. </a:t>
            </a:r>
            <a:r>
              <a:rPr lang="ru-RU" sz="2000" dirty="0" err="1"/>
              <a:t>Женишковцы</a:t>
            </a:r>
            <a:r>
              <a:rPr lang="ru-RU" sz="2000" dirty="0"/>
              <a:t> Хмельницкой области</a:t>
            </a:r>
          </a:p>
          <a:p>
            <a:r>
              <a:rPr lang="ru-RU" sz="2000" dirty="0"/>
              <a:t>С начала войны и до 1944 года состоял в партизанском отряде. В 1944 году с. </a:t>
            </a:r>
            <a:r>
              <a:rPr lang="ru-RU" sz="2000" dirty="0" err="1"/>
              <a:t>Женишковцы</a:t>
            </a:r>
            <a:r>
              <a:rPr lang="ru-RU" sz="2000" dirty="0"/>
              <a:t> было освобождено от фашистских захватчиков, что послужило причиной официального вступления в ряды Советской Армии. Служил  в 726 стрелковом полку 395 стрелковой дивизии в звании сержанта. Дошёл до Берлина. </a:t>
            </a:r>
          </a:p>
          <a:p>
            <a:r>
              <a:rPr lang="ru-RU" sz="2000" dirty="0"/>
              <a:t>Награды: Медаль "За отвагу". Орден Славы III степени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3823" y="2203390"/>
            <a:ext cx="469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Инжиев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 err="1">
                <a:solidFill>
                  <a:srgbClr val="393837"/>
                </a:solidFill>
                <a:latin typeface="NT"/>
              </a:rPr>
              <a:t>Эриджеп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6560" y="2837300"/>
            <a:ext cx="2681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1919г.- 2009г.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786" t="21566" r="13504" b="34407"/>
          <a:stretch>
            <a:fillRect/>
          </a:stretch>
        </p:blipFill>
        <p:spPr>
          <a:xfrm>
            <a:off x="1083584" y="914400"/>
            <a:ext cx="3731314" cy="50207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86560" y="368836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NT"/>
              </a:rPr>
              <a:t>Старший сержант </a:t>
            </a:r>
            <a:r>
              <a:rPr lang="ru-RU" sz="2000" dirty="0" err="1">
                <a:latin typeface="NT"/>
              </a:rPr>
              <a:t>Инжиев</a:t>
            </a:r>
            <a:r>
              <a:rPr lang="ru-RU" sz="2000" dirty="0">
                <a:latin typeface="NT"/>
              </a:rPr>
              <a:t> </a:t>
            </a:r>
            <a:r>
              <a:rPr lang="ru-RU" sz="2000" dirty="0" err="1">
                <a:latin typeface="NT"/>
              </a:rPr>
              <a:t>Эриджеп</a:t>
            </a:r>
            <a:r>
              <a:rPr lang="ru-RU" sz="2000" dirty="0">
                <a:latin typeface="NT"/>
              </a:rPr>
              <a:t>.</a:t>
            </a:r>
          </a:p>
          <a:p>
            <a:r>
              <a:rPr lang="ru-RU" sz="2000" dirty="0">
                <a:latin typeface="NT"/>
              </a:rPr>
              <a:t>Был призван в армию на службу. Был участником Финской войны, после призван на Великую отечественную (Вторую мировую).</a:t>
            </a:r>
          </a:p>
          <a:p>
            <a:r>
              <a:rPr lang="ru-RU" sz="2000" dirty="0">
                <a:latin typeface="NT"/>
              </a:rPr>
              <a:t>Форсировал Днепр. Участвовал в освобождении Польши, Молдавии, дошел до Берлина.</a:t>
            </a:r>
          </a:p>
          <a:p>
            <a:r>
              <a:rPr lang="ru-RU" sz="2000" dirty="0">
                <a:latin typeface="NT"/>
              </a:rPr>
              <a:t>Получил ранение под г. Умань 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4658" y="2862361"/>
            <a:ext cx="4697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Халилов Мустафа </a:t>
            </a:r>
            <a:r>
              <a:rPr lang="ru-RU" sz="3200" b="1" dirty="0" err="1">
                <a:solidFill>
                  <a:srgbClr val="393837"/>
                </a:solidFill>
                <a:latin typeface="NT"/>
              </a:rPr>
              <a:t>Халилович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7" y="3939579"/>
            <a:ext cx="4645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13.01.1918 - 30.12.1988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45" t="2272" r="2837" b="3073"/>
          <a:stretch>
            <a:fillRect/>
          </a:stretch>
        </p:blipFill>
        <p:spPr>
          <a:xfrm>
            <a:off x="1181100" y="843533"/>
            <a:ext cx="3594100" cy="50619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44658" y="466285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NT"/>
              </a:rPr>
              <a:t>Капитан,  командир батареи 750 полка юго-западного фронта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8847" y="3443612"/>
            <a:ext cx="4697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Дерипас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Владимир Степанович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2567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1922г.-1941г.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457" t="5082" r="13256" b="22775"/>
          <a:stretch>
            <a:fillRect/>
          </a:stretch>
        </p:blipFill>
        <p:spPr>
          <a:xfrm>
            <a:off x="1054497" y="925787"/>
            <a:ext cx="3682604" cy="503565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0716" y="1983112"/>
            <a:ext cx="469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Инжиева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 err="1">
                <a:solidFill>
                  <a:srgbClr val="393837"/>
                </a:solidFill>
                <a:latin typeface="NT"/>
              </a:rPr>
              <a:t>Анифе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5299" y="2539312"/>
            <a:ext cx="3114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1936 г. – 2010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4377" r="14706" b="18436"/>
          <a:stretch>
            <a:fillRect/>
          </a:stretch>
        </p:blipFill>
        <p:spPr>
          <a:xfrm rot="10800000">
            <a:off x="1212111" y="901125"/>
            <a:ext cx="3673136" cy="5041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2778" r="5766" b="2036"/>
          <a:stretch>
            <a:fillRect/>
          </a:stretch>
        </p:blipFill>
        <p:spPr>
          <a:xfrm rot="16200000">
            <a:off x="7097053" y="2380133"/>
            <a:ext cx="3296784" cy="478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5459" y="2009067"/>
            <a:ext cx="6251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Косенок Андрей Иванович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027" name="Picture 3" descr="C:\Users\Vova\Desktop\Андре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7" y="773717"/>
            <a:ext cx="3891464" cy="52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4777" y="2593842"/>
            <a:ext cx="4598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1910-1981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76088" y="3174274"/>
            <a:ext cx="6121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Звание: красноармеец/</a:t>
            </a:r>
            <a:r>
              <a:rPr lang="ru-RU" dirty="0" err="1"/>
              <a:t>Артерилист</a:t>
            </a:r>
            <a:br>
              <a:rPr lang="ru-RU" dirty="0"/>
            </a:br>
            <a:r>
              <a:rPr lang="ru-RU" dirty="0"/>
              <a:t>в РККА с 1941 года Место призыва: </a:t>
            </a:r>
            <a:r>
              <a:rPr lang="ru-RU" dirty="0" err="1"/>
              <a:t>Мглинский</a:t>
            </a:r>
            <a:r>
              <a:rPr lang="ru-RU" dirty="0"/>
              <a:t> РВК, Брянская обл., </a:t>
            </a:r>
            <a:r>
              <a:rPr lang="ru-RU" dirty="0" err="1"/>
              <a:t>Мглинский</a:t>
            </a:r>
            <a:r>
              <a:rPr lang="ru-RU" dirty="0"/>
              <a:t> р-н</a:t>
            </a:r>
          </a:p>
          <a:p>
            <a:r>
              <a:rPr lang="ru-RU" dirty="0"/>
              <a:t>Место службы: 329 </a:t>
            </a:r>
            <a:r>
              <a:rPr lang="ru-RU" dirty="0" err="1"/>
              <a:t>оадн</a:t>
            </a:r>
            <a:r>
              <a:rPr lang="ru-RU" dirty="0"/>
              <a:t> </a:t>
            </a:r>
            <a:r>
              <a:rPr lang="ru-RU" dirty="0" err="1"/>
              <a:t>ЗапФ</a:t>
            </a:r>
            <a:endParaRPr lang="ru-RU" dirty="0"/>
          </a:p>
          <a:p>
            <a:r>
              <a:rPr lang="ru-RU" dirty="0"/>
              <a:t>Дата подвига: 22.07.1943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4931" y="3224089"/>
            <a:ext cx="6321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latin typeface="N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5807" y="2131032"/>
            <a:ext cx="3957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Документы  Косенок А.И.</a:t>
            </a:r>
          </a:p>
          <a:p>
            <a:r>
              <a:rPr lang="ru-RU" dirty="0" err="1"/>
              <a:t>Награды:Орден</a:t>
            </a:r>
            <a:r>
              <a:rPr lang="ru-RU" dirty="0"/>
              <a:t> Отечественной войны</a:t>
            </a:r>
          </a:p>
          <a:p>
            <a:r>
              <a:rPr lang="en-US" dirty="0"/>
              <a:t>II </a:t>
            </a:r>
            <a:r>
              <a:rPr lang="ru-RU" dirty="0"/>
              <a:t>степени</a:t>
            </a:r>
          </a:p>
        </p:txBody>
      </p:sp>
      <p:pic>
        <p:nvPicPr>
          <p:cNvPr id="2050" name="Picture 2" descr="C:\Users\Vova\Desktop\filter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694" y="2129113"/>
            <a:ext cx="3032879" cy="418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ova\Desktop\filterimag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55" y="843790"/>
            <a:ext cx="3830052" cy="52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ova\Desktop\Orden_Otechestvennoj_vojny_2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79" y="3590367"/>
            <a:ext cx="2278561" cy="246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1" y="709422"/>
            <a:ext cx="4454817" cy="5783447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5266055" y="4670425"/>
            <a:ext cx="611251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500" b="1">
                <a:latin typeface="NT" charset="0"/>
                <a:ea typeface="SimSun" panose="02010600030101010101" pitchFamily="2" charset="-122"/>
                <a:cs typeface="NT" charset="0"/>
              </a:rPr>
              <a:t>Гуцалов Владимир Тимофеевич</a:t>
            </a:r>
            <a:br>
              <a:rPr lang="en-US" sz="2500" b="1">
                <a:latin typeface="NT" charset="0"/>
                <a:ea typeface="SimSun" panose="02010600030101010101" pitchFamily="2" charset="-122"/>
                <a:cs typeface="NT" charset="0"/>
              </a:rPr>
            </a:br>
            <a:endParaRPr lang="en-US" sz="2500" b="1">
              <a:latin typeface="NT" charset="0"/>
              <a:ea typeface="SimSun" panose="02010600030101010101" pitchFamily="2" charset="-122"/>
              <a:cs typeface="NT" charset="0"/>
            </a:endParaRPr>
          </a:p>
          <a:p>
            <a:pPr indent="0"/>
            <a:r>
              <a:rPr lang="en-US" sz="2500" b="1">
                <a:latin typeface="NT" charset="0"/>
                <a:ea typeface="SimSun" panose="02010600030101010101" pitchFamily="2" charset="-122"/>
                <a:cs typeface="NT" charset="0"/>
              </a:rPr>
              <a:t>12.12.1917-12.1998</a:t>
            </a:r>
          </a:p>
          <a:p>
            <a:endParaRPr lang="en-US" altLang="en-US" sz="2500" b="1">
              <a:latin typeface="NT" charset="0"/>
              <a:ea typeface="SimSun" panose="02010600030101010101" pitchFamily="2" charset="-122"/>
              <a:cs typeface="NT" charset="0"/>
            </a:endParaRPr>
          </a:p>
        </p:txBody>
      </p:sp>
      <p:pic>
        <p:nvPicPr>
          <p:cNvPr id="2" name="Рисунок 1" descr="C:\Users\Олег\Desktop\IMG-20240417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0130" y="1091565"/>
            <a:ext cx="3771900" cy="482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508000" y="159702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1">
                <a:latin typeface="Calibri" panose="020F0502020204030204" pitchFamily="34" charset="0"/>
                <a:ea typeface="SimSun" panose="02010600030101010101" pitchFamily="2" charset="-122"/>
              </a:rPr>
              <a:t>История солдата.</a:t>
            </a:r>
            <a:endParaRPr lang="en-US" altLang="en-US" b="1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08000" y="2025015"/>
            <a:ext cx="10857865" cy="393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500" b="0">
                <a:latin typeface="Calibri" panose="020F0502020204030204" pitchFamily="34" charset="0"/>
                <a:ea typeface="SimSun" panose="02010600030101010101" pitchFamily="2" charset="-122"/>
              </a:rPr>
              <a:t>Родился 12 декабря 1917года в селе Николаевка Тобольского района Костанайской  области. Окончил 4 класса образования. До войны работал осмотрщиком вагонов в поселке Тобол Тарановского района. С октября 1938 года по январь 1943года служил 448 отдельной роте связи. С января 1943года по июнь 1943года воевал в составе 391-го стрелкового батальона. С июня 1943 по январь 1946года служил в 130-м линейном батальоне связи. С января 1946 по июнь 1946года служил в  530-м отдельном линейном батальоне. На войне был ранен в левую ногу. После войны работал осмотрщиком вагонов в ПТО поселка Тобол Тарановского района. Вместе с  супругой воспитал 3 детей. Умер в декабре 1998года.</a:t>
            </a:r>
            <a:endParaRPr lang="en-US" altLang="en-US" sz="2500" b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C:\Users\Олег\Desktop\IMG-20240417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94425" y="2023428"/>
            <a:ext cx="37338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3" descr="C:\Users\Олег\Desktop\IMG-20240417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9220" y="1370330"/>
            <a:ext cx="3608705" cy="481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4896" r="6528" b="4869"/>
          <a:stretch>
            <a:fillRect/>
          </a:stretch>
        </p:blipFill>
        <p:spPr>
          <a:xfrm>
            <a:off x="1039833" y="904240"/>
            <a:ext cx="3562597" cy="5035138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400675" y="462597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 b="1" dirty="0">
                <a:solidFill>
                  <a:srgbClr val="393837"/>
                </a:solidFill>
                <a:latin typeface="NT"/>
                <a:sym typeface="+mn-ea"/>
              </a:rPr>
              <a:t>Морозов Матвей Петрович</a:t>
            </a:r>
            <a:endParaRPr lang="ru-RU" altLang="en-US" sz="32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509895" y="535559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200">
                <a:solidFill>
                  <a:srgbClr val="393837"/>
                </a:solidFill>
                <a:latin typeface="NT Somic" pitchFamily="50" charset="-52"/>
                <a:sym typeface="+mn-ea"/>
              </a:rPr>
              <a:t>20.04.1914- …1944</a:t>
            </a:r>
            <a:endParaRPr lang="ru-RU" altLang="en-US" sz="3200">
              <a:solidFill>
                <a:srgbClr val="393837"/>
              </a:solidFill>
              <a:latin typeface="NT Somic" pitchFamily="50" charset="-52"/>
              <a:sym typeface="+mn-e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" y="402590"/>
            <a:ext cx="3343910" cy="4794250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497840" y="5196840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0">
                <a:latin typeface="Calibri" panose="020F0502020204030204" pitchFamily="34" charset="0"/>
              </a:rPr>
              <a:t>Топуз Ибраим Эмирович,</a:t>
            </a:r>
          </a:p>
          <a:p>
            <a:pPr indent="0"/>
            <a:r>
              <a:rPr lang="en-US" b="0">
                <a:latin typeface="Calibri" panose="020F0502020204030204" pitchFamily="34" charset="0"/>
              </a:rPr>
              <a:t>Крымская АССР, город Ялта.</a:t>
            </a:r>
          </a:p>
          <a:p>
            <a:pPr indent="0"/>
            <a:r>
              <a:rPr lang="en-US" b="0">
                <a:latin typeface="Calibri" panose="020F0502020204030204" pitchFamily="34" charset="0"/>
              </a:rPr>
              <a:t>Краснфлотец, моторист Гвардейского Крейсера "Красный Крым" , Черноморский флот СССР.</a:t>
            </a:r>
            <a:endParaRPr lang="en-US" altLang="en-US" b="0">
              <a:latin typeface="Calibri" panose="020F0502020204030204" pitchFamily="3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10" y="470535"/>
            <a:ext cx="3181985" cy="444881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363210" y="4919028"/>
            <a:ext cx="508000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0">
                <a:latin typeface="Calibri" panose="020F0502020204030204" pitchFamily="34" charset="0"/>
              </a:rPr>
              <a:t>Абдулаев Мевлюд, </a:t>
            </a:r>
          </a:p>
          <a:p>
            <a:pPr indent="0"/>
            <a:r>
              <a:rPr lang="en-US" b="0">
                <a:latin typeface="Calibri" panose="020F0502020204030204" pitchFamily="34" charset="0"/>
              </a:rPr>
              <a:t>Крымская АССР, Балаклавский р-он, д. Кучюк Мускомия.</a:t>
            </a:r>
          </a:p>
          <a:p>
            <a:pPr indent="0"/>
            <a:r>
              <a:rPr lang="en-US" b="0">
                <a:latin typeface="Calibri" panose="020F0502020204030204" pitchFamily="34" charset="0"/>
              </a:rPr>
              <a:t>Краснофлотец, шофер-связист, Черноморский флот СССР.</a:t>
            </a:r>
            <a:endParaRPr lang="en-US" altLang="en-US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4394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Кучерова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 err="1">
                <a:solidFill>
                  <a:srgbClr val="393837"/>
                </a:solidFill>
                <a:latin typeface="NT"/>
              </a:rPr>
              <a:t>Мунере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 err="1">
                <a:solidFill>
                  <a:srgbClr val="393837"/>
                </a:solidFill>
                <a:latin typeface="NT"/>
              </a:rPr>
              <a:t>Нафе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3018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1921-12.02.1943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016" y="855057"/>
            <a:ext cx="4046571" cy="535732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69" y="724715"/>
            <a:ext cx="5555461" cy="5159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730" y="2604654"/>
            <a:ext cx="4826743" cy="2507673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70448" y="4059936"/>
            <a:ext cx="44154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Шегусов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</a:p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Афонасий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Иванович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01.05.1906-05.12.1987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84" y="938006"/>
            <a:ext cx="3490347" cy="49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1" y="799380"/>
            <a:ext cx="5033177" cy="542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343" y="2041667"/>
            <a:ext cx="3450865" cy="421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89" y="2011680"/>
            <a:ext cx="3573854" cy="428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08" y="966387"/>
            <a:ext cx="5085052" cy="510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5" y="940579"/>
            <a:ext cx="5398938" cy="52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03" y="1994914"/>
            <a:ext cx="3956831" cy="435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52" y="1987826"/>
            <a:ext cx="7776376" cy="435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09" y="1954085"/>
            <a:ext cx="7879810" cy="433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2" y="564542"/>
            <a:ext cx="6648543" cy="560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833755" y="2019935"/>
            <a:ext cx="7595235" cy="276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endParaRPr lang="ru-RU" altLang="en-US" sz="28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33755" y="2019935"/>
            <a:ext cx="10027285" cy="4178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l">
              <a:buNone/>
            </a:pPr>
            <a:r>
              <a:rPr lang="ru-RU" sz="2500" b="1" dirty="0">
                <a:solidFill>
                  <a:srgbClr val="393837"/>
                </a:solidFill>
                <a:latin typeface="NT"/>
                <a:sym typeface="+mn-ea"/>
              </a:rPr>
              <a:t>Морозов Матвей Петрович вырос в многодетной семье в Орловской области.</a:t>
            </a:r>
            <a:endParaRPr lang="ru-RU" sz="2500" b="1" dirty="0">
              <a:solidFill>
                <a:srgbClr val="393837"/>
              </a:solidFill>
              <a:latin typeface="NT"/>
            </a:endParaRPr>
          </a:p>
          <a:p>
            <a:pPr marL="0" indent="0" algn="l">
              <a:buNone/>
            </a:pPr>
            <a:r>
              <a:rPr lang="ru-RU" sz="2500" b="1" dirty="0">
                <a:solidFill>
                  <a:srgbClr val="393837"/>
                </a:solidFill>
                <a:latin typeface="NT"/>
                <a:sym typeface="+mn-ea"/>
              </a:rPr>
              <a:t>В 25 лет познакомился со своей будущей женой – </a:t>
            </a:r>
            <a:r>
              <a:rPr lang="ru-RU" sz="2500" b="1" dirty="0" err="1">
                <a:solidFill>
                  <a:srgbClr val="393837"/>
                </a:solidFill>
                <a:latin typeface="NT"/>
                <a:sym typeface="+mn-ea"/>
              </a:rPr>
              <a:t>Коршаковой</a:t>
            </a:r>
            <a:r>
              <a:rPr lang="ru-RU" sz="2500" b="1" dirty="0">
                <a:solidFill>
                  <a:srgbClr val="393837"/>
                </a:solidFill>
                <a:latin typeface="NT"/>
                <a:sym typeface="+mn-ea"/>
              </a:rPr>
              <a:t> Светланой Алексеевной , и в 1941 у них родился сын -  Морозов Александр Матвеевич.</a:t>
            </a:r>
            <a:endParaRPr lang="ru-RU" sz="2500" dirty="0"/>
          </a:p>
          <a:p>
            <a:pPr marL="0" indent="0" algn="l">
              <a:buNone/>
            </a:pPr>
            <a:r>
              <a:rPr lang="ru-RU" sz="2500" b="1" dirty="0">
                <a:solidFill>
                  <a:srgbClr val="393837"/>
                </a:solidFill>
                <a:latin typeface="NT"/>
                <a:sym typeface="+mn-ea"/>
              </a:rPr>
              <a:t>16 октября 1942 была проведена эвакуация армии в деревне </a:t>
            </a:r>
            <a:r>
              <a:rPr lang="ru-RU" sz="2500" b="1" dirty="0" err="1">
                <a:solidFill>
                  <a:srgbClr val="393837"/>
                </a:solidFill>
                <a:latin typeface="NT"/>
                <a:sym typeface="+mn-ea"/>
              </a:rPr>
              <a:t>Котылево</a:t>
            </a:r>
            <a:r>
              <a:rPr lang="ru-RU" sz="2500" b="1" dirty="0">
                <a:solidFill>
                  <a:srgbClr val="393837"/>
                </a:solidFill>
                <a:latin typeface="NT"/>
                <a:sym typeface="+mn-ea"/>
              </a:rPr>
              <a:t> , где Матвей Петрович был русским рядовым , вместе со своим братом Морозовым Сергеем Петровичем (род. в 1922 )</a:t>
            </a:r>
            <a:endParaRPr lang="ru-RU" sz="2500" b="1" dirty="0">
              <a:solidFill>
                <a:srgbClr val="393837"/>
              </a:solidFill>
              <a:latin typeface="NT"/>
            </a:endParaRPr>
          </a:p>
          <a:p>
            <a:pPr marL="0" indent="0" algn="l">
              <a:buNone/>
            </a:pPr>
            <a:r>
              <a:rPr lang="ru-RU" sz="2500" b="1" dirty="0">
                <a:solidFill>
                  <a:srgbClr val="393837"/>
                </a:solidFill>
                <a:latin typeface="NT"/>
                <a:sym typeface="+mn-ea"/>
              </a:rPr>
              <a:t>Матвей и Сергей Петровичи пропали без вести в 1944 году.</a:t>
            </a:r>
            <a:endParaRPr lang="ru-RU" altLang="en-US" sz="2500" b="1" dirty="0">
              <a:solidFill>
                <a:srgbClr val="393837"/>
              </a:solidFill>
              <a:latin typeface="NT"/>
              <a:sym typeface="+mn-e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38" y="1993995"/>
            <a:ext cx="4754880" cy="43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0" y="498599"/>
            <a:ext cx="4788659" cy="576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23" y="2011679"/>
            <a:ext cx="4313513" cy="436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2" y="494910"/>
            <a:ext cx="4904974" cy="59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59" y="2055811"/>
            <a:ext cx="4063116" cy="417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2" y="524786"/>
            <a:ext cx="5382011" cy="585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84" y="2068497"/>
            <a:ext cx="4394354" cy="431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5" y="626440"/>
            <a:ext cx="5359524" cy="576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23" y="2170706"/>
            <a:ext cx="4749155" cy="405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5" y="500930"/>
            <a:ext cx="4641007" cy="587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22481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Джелялов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Юсуп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2909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1912 г. -1944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45" y="926123"/>
            <a:ext cx="3493477" cy="500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584" y="1981199"/>
            <a:ext cx="10591801" cy="4220309"/>
          </a:xfrm>
        </p:spPr>
        <p:txBody>
          <a:bodyPr>
            <a:no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Юсуп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Джелялов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с.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(с. Яркое поле)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Ислям-терекского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(Кировского) района в 1912 году.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Воспитывался в многодетной семье. Родители работали в сельском хозяйстве.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29 лет (в 1941 году) призван в ряды Красной Армии рядовым.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письмо от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Юсупа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было получено родными из-под с. Батальное Ленинского района.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мирное время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Юсуп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занимался разведением голубей. При призыве в армию просил семью смотреть за птицами и сказал, что если они улетят, то меня уже нет в живых. Голуби разлетелись в 1944 году.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1966 году после запроса в архив МО СССР г. Подольск получен ответ, что пропал без вести в 1944 г.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овое поле 6"/>
          <p:cNvSpPr txBox="1"/>
          <p:nvPr/>
        </p:nvSpPr>
        <p:spPr>
          <a:xfrm>
            <a:off x="5670232" y="2516928"/>
            <a:ext cx="60960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600" dirty="0">
                <a:latin typeface="NT" charset="0"/>
                <a:cs typeface="NT" charset="0"/>
              </a:rPr>
              <a:t>Даниил Применко Максимович</a:t>
            </a: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" y="537337"/>
            <a:ext cx="4454817" cy="5783447"/>
          </a:xfrm>
          <a:prstGeom prst="rect">
            <a:avLst/>
          </a:prstGeom>
        </p:spPr>
      </p:pic>
      <p:pic>
        <p:nvPicPr>
          <p:cNvPr id="9" name="Изображение 8" descr="Снимок экрана 2024-04-18 010634"/>
          <p:cNvPicPr>
            <a:picLocks noChangeAspect="1"/>
          </p:cNvPicPr>
          <p:nvPr/>
        </p:nvPicPr>
        <p:blipFill>
          <a:blip r:embed="rId3"/>
          <a:srcRect t="1022" r="-54"/>
          <a:stretch>
            <a:fillRect/>
          </a:stretch>
        </p:blipFill>
        <p:spPr>
          <a:xfrm>
            <a:off x="865505" y="960120"/>
            <a:ext cx="3635375" cy="496189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6734246" y="2966508"/>
            <a:ext cx="426148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600" dirty="0">
                <a:latin typeface="NT" charset="0"/>
                <a:cs typeface="NT" charset="0"/>
              </a:rPr>
              <a:t>1908-1942 </a:t>
            </a:r>
            <a:r>
              <a:rPr lang="ru-RU" altLang="en-US" sz="2600" dirty="0" err="1">
                <a:latin typeface="NT" charset="0"/>
                <a:cs typeface="NT" charset="0"/>
              </a:rPr>
              <a:t>гг</a:t>
            </a:r>
            <a:r>
              <a:rPr lang="en-US" altLang="en-US" sz="2600" dirty="0">
                <a:latin typeface="NT" charset="0"/>
                <a:cs typeface="NT" charset="0"/>
              </a:rPr>
              <a:t>.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5604929" y="4171244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>
                <a:latin typeface="NT" charset="0"/>
                <a:cs typeface="NT" charset="0"/>
              </a:rPr>
              <a:t>Награжден орденом красной звезды</a:t>
            </a:r>
          </a:p>
          <a:p>
            <a:r>
              <a:rPr lang="ru-RU" altLang="en-US">
                <a:latin typeface="NT" charset="0"/>
                <a:cs typeface="NT" charset="0"/>
              </a:rPr>
              <a:t>Разведчик 347-го артиллерийского полка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0" y="4917440"/>
            <a:ext cx="881380" cy="100457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rimenko_Podvig_2_slay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68" y="410033"/>
            <a:ext cx="5189220" cy="1992630"/>
          </a:xfrm>
          <a:prstGeom prst="rect">
            <a:avLst/>
          </a:prstGeom>
        </p:spPr>
      </p:pic>
      <p:pic>
        <p:nvPicPr>
          <p:cNvPr id="3" name="Изображение 2" descr="Primenko_Nagradnoy_list_2_slay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064" y="2140623"/>
            <a:ext cx="3054280" cy="4374842"/>
          </a:xfrm>
          <a:prstGeom prst="rect">
            <a:avLst/>
          </a:prstGeom>
        </p:spPr>
      </p:pic>
      <p:pic>
        <p:nvPicPr>
          <p:cNvPr id="4" name="Изображение 3" descr="Primenko_Nagrada_2_slay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768" y="2402664"/>
            <a:ext cx="2429370" cy="4336804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9406" y="4388549"/>
            <a:ext cx="727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393837"/>
                </a:solidFill>
                <a:latin typeface="NT"/>
              </a:rPr>
              <a:t>Терлецкий</a:t>
            </a:r>
            <a:r>
              <a:rPr lang="ru-RU" sz="2800" b="1" dirty="0">
                <a:solidFill>
                  <a:srgbClr val="393837"/>
                </a:solidFill>
                <a:latin typeface="NT"/>
              </a:rPr>
              <a:t> Афанасий </a:t>
            </a:r>
            <a:r>
              <a:rPr lang="ru-RU" sz="2800" b="1" dirty="0" err="1">
                <a:solidFill>
                  <a:srgbClr val="393837"/>
                </a:solidFill>
                <a:latin typeface="NT"/>
              </a:rPr>
              <a:t>Демьянович</a:t>
            </a:r>
            <a:endParaRPr lang="ru-RU" sz="28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532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01.05.1917- 18.09.2001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4" y="927463"/>
            <a:ext cx="3526690" cy="519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3835</Words>
  <Application>Microsoft Office PowerPoint</Application>
  <PresentationFormat>Широкоэкранный</PresentationFormat>
  <Paragraphs>396</Paragraphs>
  <Slides>100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100</vt:i4>
      </vt:variant>
    </vt:vector>
  </HeadingPairs>
  <TitlesOfParts>
    <vt:vector size="113" baseType="lpstr">
      <vt:lpstr>SimSun</vt:lpstr>
      <vt:lpstr>Arial</vt:lpstr>
      <vt:lpstr>Bradley Hand ITC</vt:lpstr>
      <vt:lpstr>Calibri</vt:lpstr>
      <vt:lpstr>Calibri Light</vt:lpstr>
      <vt:lpstr>Cascadia Mono SemiBold</vt:lpstr>
      <vt:lpstr>Nirmala UI</vt:lpstr>
      <vt:lpstr>NT</vt:lpstr>
      <vt:lpstr>NT Somic</vt:lpstr>
      <vt:lpstr>Times New Roman</vt:lpstr>
      <vt:lpstr>Wolfgang Amadeus Mozart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Юсуп Джелялов родился в с. Ортай (с. Яркое поле) Ислям-терекского (Кировского) района в 1912 году.  Воспитывался в многодетной семье. Родители работали в сельском хозяйстве.  В 29 лет (в 1941 году) призван в ряды Красной Армии рядовым. Последнее письмо от Юсупа было получено родными из-под с. Батальное Ленинского района.  В мирное время Юсуп занимался разведением голубей. При призыве в армию просил семью смотреть за птицами и сказал, что если они улетят, то меня уже нет в живых. Голуби разлетелись в 1944 году.  В 1966 году после запроса в архив МО СССР г. Подольск получен ответ, что пропал без вести в 1944 г.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21</cp:revision>
  <dcterms:created xsi:type="dcterms:W3CDTF">2024-04-17T05:52:00Z</dcterms:created>
  <dcterms:modified xsi:type="dcterms:W3CDTF">2024-04-23T09:50:05Z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1E5DDBF556524AC7A67C5EBFDB6B068D_12</vt:lpwstr>
  </property>
  <property fmtid="{D5CDD505-2E9C-101B-9397-08002B2CF9AE}" pid="3" name="KSOProductBuildVer">
    <vt:lpwstr>1049-12.2.0.16731</vt:lpwstr>
  </property>
</Properties>
</file>