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73" r:id="rId3"/>
    <p:sldId id="259" r:id="rId4"/>
    <p:sldId id="260" r:id="rId5"/>
    <p:sldId id="261" r:id="rId6"/>
    <p:sldId id="262" r:id="rId7"/>
    <p:sldId id="265" r:id="rId8"/>
    <p:sldId id="274" r:id="rId9"/>
    <p:sldId id="275" r:id="rId10"/>
    <p:sldId id="270" r:id="rId11"/>
    <p:sldId id="268" r:id="rId12"/>
    <p:sldId id="271" r:id="rId13"/>
    <p:sldId id="272" r:id="rId14"/>
  </p:sldIdLst>
  <p:sldSz cx="12192000" cy="6858000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37C9"/>
    <a:srgbClr val="DEEBF7"/>
    <a:srgbClr val="00E49B"/>
    <a:srgbClr val="3E3B3C"/>
    <a:srgbClr val="0AA624"/>
    <a:srgbClr val="D71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256" autoAdjust="0"/>
  </p:normalViewPr>
  <p:slideViewPr>
    <p:cSldViewPr snapToGrid="0">
      <p:cViewPr varScale="1">
        <p:scale>
          <a:sx n="85" d="100"/>
          <a:sy n="85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851" tIns="45926" rIns="91851" bIns="4592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99012"/>
          </a:xfrm>
          <a:prstGeom prst="rect">
            <a:avLst/>
          </a:prstGeom>
        </p:spPr>
        <p:txBody>
          <a:bodyPr vert="horz" lIns="91851" tIns="45926" rIns="91851" bIns="45926" rtlCol="0"/>
          <a:lstStyle>
            <a:lvl1pPr algn="r">
              <a:defRPr sz="1200"/>
            </a:lvl1pPr>
          </a:lstStyle>
          <a:p>
            <a:fld id="{7C02F93D-D81D-42B2-8ACB-CA0E9C2C1F51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51" tIns="45926" rIns="91851" bIns="4592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786362"/>
            <a:ext cx="5486400" cy="3916115"/>
          </a:xfrm>
          <a:prstGeom prst="rect">
            <a:avLst/>
          </a:prstGeom>
        </p:spPr>
        <p:txBody>
          <a:bodyPr vert="horz" lIns="91851" tIns="45926" rIns="91851" bIns="45926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851" tIns="45926" rIns="91851" bIns="4592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4" y="9446678"/>
            <a:ext cx="2971800" cy="499011"/>
          </a:xfrm>
          <a:prstGeom prst="rect">
            <a:avLst/>
          </a:prstGeom>
        </p:spPr>
        <p:txBody>
          <a:bodyPr vert="horz" lIns="91851" tIns="45926" rIns="91851" bIns="45926" rtlCol="0" anchor="b"/>
          <a:lstStyle>
            <a:lvl1pPr algn="r">
              <a:defRPr sz="1200"/>
            </a:lvl1pPr>
          </a:lstStyle>
          <a:p>
            <a:fld id="{7EAA2973-A7E8-4675-9430-6853354574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32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F49CD5-EB1C-A921-AF9C-D4ADF4E5FB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08C0F59-138F-332F-462E-D0EB63B1D1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130E92D-5F96-1D9C-054F-88F1FFB26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F6E70-13BF-4C5D-B9FD-31C025B38749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E79AA93-9BD6-AF0B-9C1C-C000D4028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6D32016-0ACE-0E9C-EFA0-DF691BF57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12D2-71E1-4A43-B4FB-568CDF13A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988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0CB2C2-62BA-C392-0FE1-3A82614BC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3156C59-D337-C187-1835-6C5F42F78F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9D5FA24-2856-3062-ACBA-0DB01A9E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F6E70-13BF-4C5D-B9FD-31C025B38749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A64F233-243D-E6F7-155B-8971D9B6C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3AAAF58-B6CF-9CF3-8F24-925BBCA13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12D2-71E1-4A43-B4FB-568CDF13A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960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8F8B3237-4B97-7BCE-A1BE-695C69E21C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12B1C54-37FC-8D30-B2BE-A71605AAE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EF273E2-5187-0F01-328D-EB9897288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F6E70-13BF-4C5D-B9FD-31C025B38749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4C71829-F3B3-3E9E-2993-D0F3EB718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66531A3-F63B-0279-E5F6-B06E2548D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12D2-71E1-4A43-B4FB-568CDF13A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719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0F2AAD-5D52-F70B-393E-AA12042BC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6E33D9A-2CEF-8687-D80B-5A888A5C5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CF9FBB-3EE6-DA6C-43C9-B39211724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F6E70-13BF-4C5D-B9FD-31C025B38749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CC1AAFD-BBC4-4748-F654-EEE5DA637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4BD65A7-2259-D14F-3485-988310CFF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12D2-71E1-4A43-B4FB-568CDF13A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834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A18D19-2973-3B40-A8A0-CEF3C45F5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00955B7-A0EB-B0C4-1A49-636CC52A3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A24C5AA-FF18-EED8-C0E9-8BFF87A4F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F6E70-13BF-4C5D-B9FD-31C025B38749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6239A5D-FF22-62FE-58EF-E0211B5FC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900F2E4-222D-4317-EC7A-69CCDBBA0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12D2-71E1-4A43-B4FB-568CDF13A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73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44CE0E-AE0A-3BC6-9BD6-915A8E0A9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F671389-2403-3C3C-130C-649F2E04F9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1D5FCCE-EEC3-2A32-15FA-8807526A13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6F4255A-E30A-5937-4B3B-B28A64FD3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F6E70-13BF-4C5D-B9FD-31C025B38749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8066B56-F0BA-28E9-B85B-7AD3340E8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837DBFC-437E-1942-D6C0-E7C54E079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12D2-71E1-4A43-B4FB-568CDF13A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495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0392AF-1308-982F-1657-E8EAC83B5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76DF26E-6137-C6E0-91E5-6B722517B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874E4FF-3D94-BC6C-C291-D3CE619FEA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6FA70D4-7EDE-E534-7D7D-7B6518C0AB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1C5F03EC-C021-9618-90A2-4B43BB22C1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B2AFFE6F-1645-68A2-4EDD-1B94AE99F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F6E70-13BF-4C5D-B9FD-31C025B38749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FD4DC15-D4DB-6C32-EA2E-59C7889EF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990B25FE-30BD-7563-9727-BF7807B2A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12D2-71E1-4A43-B4FB-568CDF13A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927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E2FF2C-ABF4-95C0-5A94-9AD143586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A5AFE3C-8167-4186-C302-4684090D3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F6E70-13BF-4C5D-B9FD-31C025B38749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E3901DF-AE46-6ABF-1C57-A334C6716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4F2E342-E8FA-0AE0-C4D0-4216B88AE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12D2-71E1-4A43-B4FB-568CDF13A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447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40407E4-5AE9-E913-8CC1-6243A145C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F6E70-13BF-4C5D-B9FD-31C025B38749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500D5250-2FA2-2C0A-DE33-EE6B01597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42DF5FF-2C92-F788-DF3F-2E310F5BA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12D2-71E1-4A43-B4FB-568CDF13A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097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AAE4DE-F2B8-B01A-353E-E0A7AAB45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1F77B12-B522-D908-AF2B-F8A1D7DE1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EFBBEB3-BF8C-09DC-2DE3-843D0E13BC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67B0DA4-7B88-9E30-F3C2-68A7685DB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F6E70-13BF-4C5D-B9FD-31C025B38749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AE6C89E-F10F-9585-03C2-278CA4360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7B5D820-4AEE-B097-A2D2-A76EEBC68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12D2-71E1-4A43-B4FB-568CDF13A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141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7A83966-CA34-E428-83FA-5B1CF9DDE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9DB1827D-0A3C-B893-277A-2EBF17D84A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D2776D1-E390-8F2B-1366-CC26BDB33A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047F496-6C84-42C3-78E2-1F96F0300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F6E70-13BF-4C5D-B9FD-31C025B38749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9612411-DE4C-D9A0-6E22-43136710B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003E0CD-63E4-0D73-40B7-E30ABCB1A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12D2-71E1-4A43-B4FB-568CDF13A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312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462A96A-DBE1-957A-F85B-121053FCA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EC238DD-DDEF-7060-F744-BDB0D4ED6E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7F58014-B7B6-CA6E-2F57-05AB6D698F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F6E70-13BF-4C5D-B9FD-31C025B38749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7D50989-6CB4-85CD-F43B-1C6BD2513C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DB778D4-AAB2-0DF5-44A8-7F2B699A47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812D2-71E1-4A43-B4FB-568CDF13A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375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Объект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C7D1E12F-F3A8-EE76-E8E5-BE5EB5143A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67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DB4AD412-777B-328C-EEAB-3B6F6EE30B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73369"/>
      </p:ext>
    </p:extLst>
  </p:cSld>
  <p:clrMapOvr>
    <a:masterClrMapping/>
  </p:clrMapOvr>
  <p:transition spd="slow">
    <p:push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36C2F10-0E76-E1D2-CCBD-3118DAE29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-49855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1083E86-38B6-4954-91FF-EFD44E9B5483}"/>
              </a:ext>
            </a:extLst>
          </p:cNvPr>
          <p:cNvSpPr txBox="1"/>
          <p:nvPr/>
        </p:nvSpPr>
        <p:spPr>
          <a:xfrm>
            <a:off x="9935422" y="2869953"/>
            <a:ext cx="19272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1800" dirty="0">
                <a:solidFill>
                  <a:schemeClr val="bg1">
                    <a:lumMod val="95000"/>
                  </a:schemeClr>
                </a:solidFill>
                <a:latin typeface="a_Futurica" panose="020B0802020204020304" pitchFamily="34" charset="-52"/>
              </a:rPr>
              <a:t>проводная </a:t>
            </a:r>
            <a:br>
              <a:rPr lang="ru-RU" altLang="ru-RU" sz="1800" dirty="0">
                <a:solidFill>
                  <a:schemeClr val="bg1">
                    <a:lumMod val="95000"/>
                  </a:schemeClr>
                </a:solidFill>
                <a:latin typeface="a_Futurica" panose="020B0802020204020304" pitchFamily="34" charset="-52"/>
              </a:rPr>
            </a:br>
            <a:r>
              <a:rPr lang="ru-RU" altLang="ru-RU" sz="1800" dirty="0">
                <a:solidFill>
                  <a:schemeClr val="bg1">
                    <a:lumMod val="95000"/>
                  </a:schemeClr>
                </a:solidFill>
                <a:latin typeface="a_Futurica" panose="020B0802020204020304" pitchFamily="34" charset="-52"/>
              </a:rPr>
              <a:t>электросвязь</a:t>
            </a:r>
            <a:endParaRPr lang="ru-RU" dirty="0">
              <a:solidFill>
                <a:schemeClr val="bg1">
                  <a:lumMod val="95000"/>
                </a:schemeClr>
              </a:solidFill>
              <a:latin typeface="a_Futurica" panose="020B08020202040203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59768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7FF307B6-2BE3-9E14-5E5A-43D8037DEE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12840"/>
      </p:ext>
    </p:extLst>
  </p:cSld>
  <p:clrMapOvr>
    <a:masterClrMapping/>
  </p:clrMapOvr>
  <p:transition spd="slow">
    <p:push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Объект 5" descr="Изображение выглядит как текст, электрони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0C098F9A-A1FF-6261-8C1E-B9FFC5FD2E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98356" y="5079173"/>
            <a:ext cx="268791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500" b="1" dirty="0">
                <a:solidFill>
                  <a:srgbClr val="FFFF00"/>
                </a:solidFill>
              </a:rPr>
              <a:t> </a:t>
            </a:r>
            <a:r>
              <a:rPr lang="en-US" altLang="ru-RU" sz="2500" b="1" dirty="0" smtClean="0">
                <a:solidFill>
                  <a:srgbClr val="00E49B"/>
                </a:solidFill>
              </a:rPr>
              <a:t>8(9</a:t>
            </a:r>
            <a:r>
              <a:rPr lang="ru-RU" altLang="ru-RU" sz="2500" b="1" dirty="0" smtClean="0">
                <a:solidFill>
                  <a:srgbClr val="00E49B"/>
                </a:solidFill>
              </a:rPr>
              <a:t>05</a:t>
            </a:r>
            <a:r>
              <a:rPr lang="en-US" altLang="ru-RU" sz="2500" b="1" dirty="0" smtClean="0">
                <a:solidFill>
                  <a:srgbClr val="00E49B"/>
                </a:solidFill>
              </a:rPr>
              <a:t>)</a:t>
            </a:r>
            <a:r>
              <a:rPr lang="ru-RU" altLang="ru-RU" sz="2500" b="1" dirty="0" smtClean="0">
                <a:solidFill>
                  <a:srgbClr val="00E49B"/>
                </a:solidFill>
              </a:rPr>
              <a:t> 451</a:t>
            </a:r>
            <a:r>
              <a:rPr lang="en-US" altLang="ru-RU" sz="2500" b="1" dirty="0" smtClean="0">
                <a:solidFill>
                  <a:srgbClr val="00E49B"/>
                </a:solidFill>
              </a:rPr>
              <a:t>-</a:t>
            </a:r>
            <a:r>
              <a:rPr lang="ru-RU" altLang="ru-RU" sz="2500" b="1" dirty="0" smtClean="0">
                <a:solidFill>
                  <a:srgbClr val="00E49B"/>
                </a:solidFill>
              </a:rPr>
              <a:t>45</a:t>
            </a:r>
            <a:r>
              <a:rPr lang="en-US" altLang="ru-RU" sz="2500" b="1" dirty="0" smtClean="0">
                <a:solidFill>
                  <a:srgbClr val="00E49B"/>
                </a:solidFill>
              </a:rPr>
              <a:t>-</a:t>
            </a:r>
            <a:r>
              <a:rPr lang="ru-RU" altLang="ru-RU" sz="2500" b="1" dirty="0" smtClean="0">
                <a:solidFill>
                  <a:srgbClr val="00E49B"/>
                </a:solidFill>
              </a:rPr>
              <a:t>24</a:t>
            </a:r>
            <a:endParaRPr lang="ru-RU" sz="2500" dirty="0">
              <a:solidFill>
                <a:srgbClr val="00E49B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E73E32F-2DB0-4986-BB20-FCE17B92A8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708" y="2654482"/>
            <a:ext cx="1747796" cy="177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3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1767" y="476672"/>
            <a:ext cx="1107255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Южный федеральный университет - крупнейший научно-образовательный центр Юга России</a:t>
            </a:r>
            <a:r>
              <a:rPr lang="ru-RU" sz="2800" dirty="0">
                <a:solidFill>
                  <a:schemeClr val="bg1"/>
                </a:solidFill>
              </a:rPr>
              <a:t>. Университет ведёт свою историю с 1915 г., когда в г. Ростов-на-Дону переехал Императорский Варшавский университет. ЮФУ расположен в городах Ростове-на-Дону и Таганроге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37282" y="2770184"/>
            <a:ext cx="80615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</a:rPr>
              <a:t>82 направления бакалавриата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</a:rPr>
              <a:t>19 направлений </a:t>
            </a:r>
            <a:r>
              <a:rPr lang="ru-RU" sz="3200" b="1" dirty="0" err="1">
                <a:solidFill>
                  <a:schemeClr val="bg1"/>
                </a:solidFill>
                <a:latin typeface="Arial" panose="020B0604020202020204" pitchFamily="34" charset="0"/>
              </a:rPr>
              <a:t>специалитета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</a:rPr>
              <a:t>53 направления подготовки магистров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63553" y="4546104"/>
            <a:ext cx="828091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Социальная инфраструктура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</a:rPr>
              <a:t>12 общежитий в Ростове-на-Дону;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</a:rPr>
              <a:t>7 общежитий в Таганроге;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</a:rPr>
              <a:t>Количество мест в общежитиях - 8 208;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</a:rPr>
              <a:t>Спортивно-оздоровительный комплекс.</a:t>
            </a:r>
          </a:p>
        </p:txBody>
      </p:sp>
    </p:spTree>
    <p:extLst>
      <p:ext uri="{BB962C8B-B14F-4D97-AF65-F5344CB8AC3E}">
        <p14:creationId xmlns:p14="http://schemas.microsoft.com/office/powerpoint/2010/main" val="1719497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Объект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731B154-5648-E2DF-1CC3-5B14F755A6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2783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Объект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A18ACA85-936B-3EA5-34AA-CCB7F09C00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63195"/>
            <a:ext cx="12191980" cy="685671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3A1FF9A-80FA-4DAF-BB94-05745B07F731}"/>
              </a:ext>
            </a:extLst>
          </p:cNvPr>
          <p:cNvSpPr/>
          <p:nvPr/>
        </p:nvSpPr>
        <p:spPr>
          <a:xfrm>
            <a:off x="5290127" y="2290761"/>
            <a:ext cx="606425" cy="234950"/>
          </a:xfrm>
          <a:prstGeom prst="rect">
            <a:avLst/>
          </a:prstGeom>
          <a:solidFill>
            <a:srgbClr val="3E3B3C"/>
          </a:solidFill>
          <a:ln>
            <a:solidFill>
              <a:srgbClr val="3E3B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CB5D1CFF-12D7-25DC-E5C6-46A61FA07182}"/>
              </a:ext>
            </a:extLst>
          </p:cNvPr>
          <p:cNvSpPr/>
          <p:nvPr/>
        </p:nvSpPr>
        <p:spPr>
          <a:xfrm>
            <a:off x="11501279" y="2248693"/>
            <a:ext cx="606425" cy="234950"/>
          </a:xfrm>
          <a:prstGeom prst="rect">
            <a:avLst/>
          </a:prstGeom>
          <a:solidFill>
            <a:srgbClr val="3E3B3C"/>
          </a:solidFill>
          <a:ln>
            <a:solidFill>
              <a:srgbClr val="3E3B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57A560A-9BD8-2199-71D6-AABB24A07717}"/>
              </a:ext>
            </a:extLst>
          </p:cNvPr>
          <p:cNvSpPr/>
          <p:nvPr/>
        </p:nvSpPr>
        <p:spPr>
          <a:xfrm>
            <a:off x="8918099" y="2480468"/>
            <a:ext cx="606425" cy="234950"/>
          </a:xfrm>
          <a:prstGeom prst="rect">
            <a:avLst/>
          </a:prstGeom>
          <a:solidFill>
            <a:srgbClr val="3E3B3C"/>
          </a:solidFill>
          <a:ln>
            <a:solidFill>
              <a:srgbClr val="3E3B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4A0D103-0909-1667-B2C0-270883B13808}"/>
              </a:ext>
            </a:extLst>
          </p:cNvPr>
          <p:cNvSpPr/>
          <p:nvPr/>
        </p:nvSpPr>
        <p:spPr>
          <a:xfrm>
            <a:off x="9524524" y="3025933"/>
            <a:ext cx="1181576" cy="234950"/>
          </a:xfrm>
          <a:prstGeom prst="rect">
            <a:avLst/>
          </a:prstGeom>
          <a:solidFill>
            <a:srgbClr val="3E3B3C"/>
          </a:solidFill>
          <a:ln>
            <a:solidFill>
              <a:srgbClr val="3E3B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67E13A6C-9D7E-ED51-6DB2-4978C6C21DBA}"/>
              </a:ext>
            </a:extLst>
          </p:cNvPr>
          <p:cNvSpPr/>
          <p:nvPr/>
        </p:nvSpPr>
        <p:spPr>
          <a:xfrm>
            <a:off x="10042684" y="4965619"/>
            <a:ext cx="1318736" cy="234950"/>
          </a:xfrm>
          <a:prstGeom prst="rect">
            <a:avLst/>
          </a:prstGeom>
          <a:solidFill>
            <a:srgbClr val="3E3B3C"/>
          </a:solidFill>
          <a:ln>
            <a:solidFill>
              <a:srgbClr val="3E3B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CBCE7C2-A32A-D4E2-71C7-5137FD686F6D}"/>
              </a:ext>
            </a:extLst>
          </p:cNvPr>
          <p:cNvSpPr/>
          <p:nvPr/>
        </p:nvSpPr>
        <p:spPr>
          <a:xfrm>
            <a:off x="1586793" y="5265801"/>
            <a:ext cx="1318736" cy="234950"/>
          </a:xfrm>
          <a:prstGeom prst="rect">
            <a:avLst/>
          </a:prstGeom>
          <a:solidFill>
            <a:srgbClr val="3E3B3C"/>
          </a:solidFill>
          <a:ln>
            <a:solidFill>
              <a:srgbClr val="3E3B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7E6E59A8-013A-EB23-6E20-8BDABB5C6862}"/>
              </a:ext>
            </a:extLst>
          </p:cNvPr>
          <p:cNvSpPr/>
          <p:nvPr/>
        </p:nvSpPr>
        <p:spPr>
          <a:xfrm>
            <a:off x="57143" y="2597943"/>
            <a:ext cx="1318736" cy="234950"/>
          </a:xfrm>
          <a:prstGeom prst="rect">
            <a:avLst/>
          </a:prstGeom>
          <a:solidFill>
            <a:srgbClr val="3E3B3C"/>
          </a:solidFill>
          <a:ln>
            <a:solidFill>
              <a:srgbClr val="3E3B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06325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Объект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804A622C-8BB6-9C87-8FD1-60859819CF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Google Shape;979;p48">
            <a:extLst>
              <a:ext uri="{FF2B5EF4-FFF2-40B4-BE49-F238E27FC236}">
                <a16:creationId xmlns:a16="http://schemas.microsoft.com/office/drawing/2014/main" xmlns="" id="{99C0778A-C564-A332-56F3-3406BA982013}"/>
              </a:ext>
            </a:extLst>
          </p:cNvPr>
          <p:cNvSpPr/>
          <p:nvPr/>
        </p:nvSpPr>
        <p:spPr>
          <a:xfrm>
            <a:off x="275645" y="2130695"/>
            <a:ext cx="362140" cy="362162"/>
          </a:xfrm>
          <a:custGeom>
            <a:avLst/>
            <a:gdLst/>
            <a:ahLst/>
            <a:cxnLst/>
            <a:rect l="l" t="t" r="r" b="b"/>
            <a:pathLst>
              <a:path w="16266" h="16267" extrusionOk="0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4" name="Google Shape;979;p48">
            <a:extLst>
              <a:ext uri="{FF2B5EF4-FFF2-40B4-BE49-F238E27FC236}">
                <a16:creationId xmlns:a16="http://schemas.microsoft.com/office/drawing/2014/main" xmlns="" id="{079C0272-2207-1C79-919C-A4A4AC319B5E}"/>
              </a:ext>
            </a:extLst>
          </p:cNvPr>
          <p:cNvSpPr/>
          <p:nvPr/>
        </p:nvSpPr>
        <p:spPr>
          <a:xfrm>
            <a:off x="275645" y="1499323"/>
            <a:ext cx="362140" cy="362162"/>
          </a:xfrm>
          <a:custGeom>
            <a:avLst/>
            <a:gdLst/>
            <a:ahLst/>
            <a:cxnLst/>
            <a:rect l="l" t="t" r="r" b="b"/>
            <a:pathLst>
              <a:path w="16266" h="16267" extrusionOk="0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5" name="Google Shape;979;p48">
            <a:extLst>
              <a:ext uri="{FF2B5EF4-FFF2-40B4-BE49-F238E27FC236}">
                <a16:creationId xmlns:a16="http://schemas.microsoft.com/office/drawing/2014/main" xmlns="" id="{D013FB51-2E97-95B0-829D-B4A550136061}"/>
              </a:ext>
            </a:extLst>
          </p:cNvPr>
          <p:cNvSpPr/>
          <p:nvPr/>
        </p:nvSpPr>
        <p:spPr>
          <a:xfrm>
            <a:off x="275645" y="2762067"/>
            <a:ext cx="362140" cy="362162"/>
          </a:xfrm>
          <a:custGeom>
            <a:avLst/>
            <a:gdLst/>
            <a:ahLst/>
            <a:cxnLst/>
            <a:rect l="l" t="t" r="r" b="b"/>
            <a:pathLst>
              <a:path w="16266" h="16267" extrusionOk="0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6" name="Google Shape;979;p48">
            <a:extLst>
              <a:ext uri="{FF2B5EF4-FFF2-40B4-BE49-F238E27FC236}">
                <a16:creationId xmlns:a16="http://schemas.microsoft.com/office/drawing/2014/main" xmlns="" id="{06016E07-114F-7A1F-CD73-2E99AB60087E}"/>
              </a:ext>
            </a:extLst>
          </p:cNvPr>
          <p:cNvSpPr/>
          <p:nvPr/>
        </p:nvSpPr>
        <p:spPr>
          <a:xfrm>
            <a:off x="275645" y="3389462"/>
            <a:ext cx="362140" cy="362162"/>
          </a:xfrm>
          <a:custGeom>
            <a:avLst/>
            <a:gdLst/>
            <a:ahLst/>
            <a:cxnLst/>
            <a:rect l="l" t="t" r="r" b="b"/>
            <a:pathLst>
              <a:path w="16266" h="16267" extrusionOk="0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7" name="Google Shape;979;p48">
            <a:extLst>
              <a:ext uri="{FF2B5EF4-FFF2-40B4-BE49-F238E27FC236}">
                <a16:creationId xmlns:a16="http://schemas.microsoft.com/office/drawing/2014/main" xmlns="" id="{8653E42C-895E-7DDC-B3D4-07A63560692D}"/>
              </a:ext>
            </a:extLst>
          </p:cNvPr>
          <p:cNvSpPr/>
          <p:nvPr/>
        </p:nvSpPr>
        <p:spPr>
          <a:xfrm>
            <a:off x="275645" y="4016857"/>
            <a:ext cx="362140" cy="362162"/>
          </a:xfrm>
          <a:custGeom>
            <a:avLst/>
            <a:gdLst/>
            <a:ahLst/>
            <a:cxnLst/>
            <a:rect l="l" t="t" r="r" b="b"/>
            <a:pathLst>
              <a:path w="16266" h="16267" extrusionOk="0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8" name="Google Shape;979;p48">
            <a:extLst>
              <a:ext uri="{FF2B5EF4-FFF2-40B4-BE49-F238E27FC236}">
                <a16:creationId xmlns:a16="http://schemas.microsoft.com/office/drawing/2014/main" xmlns="" id="{455A487E-8E7F-41B6-17ED-6DE1B82A3E10}"/>
              </a:ext>
            </a:extLst>
          </p:cNvPr>
          <p:cNvSpPr/>
          <p:nvPr/>
        </p:nvSpPr>
        <p:spPr>
          <a:xfrm>
            <a:off x="275645" y="4628952"/>
            <a:ext cx="362140" cy="362162"/>
          </a:xfrm>
          <a:custGeom>
            <a:avLst/>
            <a:gdLst/>
            <a:ahLst/>
            <a:cxnLst/>
            <a:rect l="l" t="t" r="r" b="b"/>
            <a:pathLst>
              <a:path w="16266" h="16267" extrusionOk="0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9" name="Google Shape;979;p48">
            <a:extLst>
              <a:ext uri="{FF2B5EF4-FFF2-40B4-BE49-F238E27FC236}">
                <a16:creationId xmlns:a16="http://schemas.microsoft.com/office/drawing/2014/main" xmlns="" id="{C2C4A217-331C-E1B0-097C-663837544F62}"/>
              </a:ext>
            </a:extLst>
          </p:cNvPr>
          <p:cNvSpPr/>
          <p:nvPr/>
        </p:nvSpPr>
        <p:spPr>
          <a:xfrm>
            <a:off x="275645" y="5241047"/>
            <a:ext cx="362140" cy="362162"/>
          </a:xfrm>
          <a:custGeom>
            <a:avLst/>
            <a:gdLst/>
            <a:ahLst/>
            <a:cxnLst/>
            <a:rect l="l" t="t" r="r" b="b"/>
            <a:pathLst>
              <a:path w="16266" h="16267" extrusionOk="0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08707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xmlns="" id="{2B2D8274-E883-CAB4-AE09-63E414F20448}"/>
              </a:ext>
            </a:extLst>
          </p:cNvPr>
          <p:cNvSpPr/>
          <p:nvPr/>
        </p:nvSpPr>
        <p:spPr>
          <a:xfrm rot="2200074">
            <a:off x="1684317" y="-1867743"/>
            <a:ext cx="2231116" cy="11030561"/>
          </a:xfrm>
          <a:prstGeom prst="rect">
            <a:avLst/>
          </a:prstGeom>
          <a:blipFill dpi="0" rotWithShape="0">
            <a:blip r:embed="rId2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 l="-10000" t="1000" r="-67000"/>
            </a:stretch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xmlns="" id="{4BBD755A-7A46-A553-C621-AA54A8054CFD}"/>
              </a:ext>
            </a:extLst>
          </p:cNvPr>
          <p:cNvSpPr/>
          <p:nvPr/>
        </p:nvSpPr>
        <p:spPr>
          <a:xfrm rot="2200074">
            <a:off x="7390155" y="-1774480"/>
            <a:ext cx="2231116" cy="11532405"/>
          </a:xfrm>
          <a:prstGeom prst="rect">
            <a:avLst/>
          </a:prstGeom>
          <a:blipFill dpi="0" rotWithShape="0">
            <a:blip r:embed="rId4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 l="1000" t="1000" r="-63000"/>
            </a:stretch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1F5C7EC-868C-0AED-DAAF-2529DE470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019" y="135901"/>
            <a:ext cx="11328573" cy="1325563"/>
          </a:xfrm>
          <a:effectLst>
            <a:softEdge rad="31750"/>
          </a:effectLst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latin typeface="a_Futurica" panose="020B0802020204020304" pitchFamily="34" charset="-52"/>
              </a:rPr>
              <a:t>Военно-учетные специальности ВУЦ </a:t>
            </a:r>
            <a:r>
              <a:rPr lang="ru-RU" sz="3600" b="1" dirty="0" smtClean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latin typeface="a_Futurica" panose="020B0802020204020304" pitchFamily="34" charset="-52"/>
              </a:rPr>
              <a:t>при ЮФУ</a:t>
            </a:r>
            <a:endParaRPr lang="ru-RU" sz="3600" b="1" dirty="0">
              <a:ln w="12700">
                <a:solidFill>
                  <a:schemeClr val="tx1"/>
                </a:solidFill>
              </a:ln>
              <a:solidFill>
                <a:srgbClr val="FFFF00"/>
              </a:solidFill>
              <a:latin typeface="a_Futurica" panose="020B0802020204020304" pitchFamily="34" charset="-52"/>
            </a:endParaRPr>
          </a:p>
        </p:txBody>
      </p:sp>
      <p:sp>
        <p:nvSpPr>
          <p:cNvPr id="5" name="Google Shape;483;p40">
            <a:extLst>
              <a:ext uri="{FF2B5EF4-FFF2-40B4-BE49-F238E27FC236}">
                <a16:creationId xmlns:a16="http://schemas.microsoft.com/office/drawing/2014/main" xmlns="" id="{A485844D-B05B-86A9-F1C5-8A88273C0CA7}"/>
              </a:ext>
            </a:extLst>
          </p:cNvPr>
          <p:cNvSpPr/>
          <p:nvPr/>
        </p:nvSpPr>
        <p:spPr>
          <a:xfrm>
            <a:off x="-88641" y="2870875"/>
            <a:ext cx="12369282" cy="1520674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2286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484;p40">
            <a:extLst>
              <a:ext uri="{FF2B5EF4-FFF2-40B4-BE49-F238E27FC236}">
                <a16:creationId xmlns:a16="http://schemas.microsoft.com/office/drawing/2014/main" xmlns="" id="{9145A920-BFE4-D899-0822-F0A6C28BC1FF}"/>
              </a:ext>
            </a:extLst>
          </p:cNvPr>
          <p:cNvSpPr/>
          <p:nvPr/>
        </p:nvSpPr>
        <p:spPr>
          <a:xfrm>
            <a:off x="-88641" y="2870875"/>
            <a:ext cx="12369282" cy="1520674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dash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Google Shape;485;p40">
            <a:extLst>
              <a:ext uri="{FF2B5EF4-FFF2-40B4-BE49-F238E27FC236}">
                <a16:creationId xmlns:a16="http://schemas.microsoft.com/office/drawing/2014/main" xmlns="" id="{3ACFD1AF-A581-5688-FC9C-0AEB1A7BE88E}"/>
              </a:ext>
            </a:extLst>
          </p:cNvPr>
          <p:cNvGrpSpPr/>
          <p:nvPr/>
        </p:nvGrpSpPr>
        <p:grpSpPr>
          <a:xfrm>
            <a:off x="2430574" y="2256342"/>
            <a:ext cx="473400" cy="473400"/>
            <a:chOff x="1786339" y="1703401"/>
            <a:chExt cx="473400" cy="473400"/>
          </a:xfrm>
        </p:grpSpPr>
        <p:sp>
          <p:nvSpPr>
            <p:cNvPr id="8" name="Google Shape;486;p40">
              <a:extLst>
                <a:ext uri="{FF2B5EF4-FFF2-40B4-BE49-F238E27FC236}">
                  <a16:creationId xmlns:a16="http://schemas.microsoft.com/office/drawing/2014/main" xmlns="" id="{BF5DD76C-4D79-0E8D-AFC7-75A61E264748}"/>
                </a:ext>
              </a:extLst>
            </p:cNvPr>
            <p:cNvSpPr/>
            <p:nvPr/>
          </p:nvSpPr>
          <p:spPr>
            <a:xfrm rot="8100000">
              <a:off x="185566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87;p40">
              <a:extLst>
                <a:ext uri="{FF2B5EF4-FFF2-40B4-BE49-F238E27FC236}">
                  <a16:creationId xmlns:a16="http://schemas.microsoft.com/office/drawing/2014/main" xmlns="" id="{94356925-2E5B-BA41-1D95-3A0811B3A99E}"/>
                </a:ext>
              </a:extLst>
            </p:cNvPr>
            <p:cNvSpPr/>
            <p:nvPr/>
          </p:nvSpPr>
          <p:spPr>
            <a:xfrm>
              <a:off x="195598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600" dirty="0">
                  <a:latin typeface="Fira Sans"/>
                  <a:ea typeface="Fira Sans"/>
                  <a:cs typeface="Fira Sans"/>
                  <a:sym typeface="Fira Sans"/>
                </a:rPr>
                <a:t>2</a:t>
              </a:r>
              <a:endParaRPr sz="600" dirty="0"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10" name="Google Shape;488;p40">
            <a:extLst>
              <a:ext uri="{FF2B5EF4-FFF2-40B4-BE49-F238E27FC236}">
                <a16:creationId xmlns:a16="http://schemas.microsoft.com/office/drawing/2014/main" xmlns="" id="{2917374F-409A-1BE6-4C1E-4746C1CE6E9F}"/>
              </a:ext>
            </a:extLst>
          </p:cNvPr>
          <p:cNvGrpSpPr/>
          <p:nvPr/>
        </p:nvGrpSpPr>
        <p:grpSpPr>
          <a:xfrm>
            <a:off x="5189039" y="2256342"/>
            <a:ext cx="473400" cy="473400"/>
            <a:chOff x="3814414" y="1703401"/>
            <a:chExt cx="473400" cy="473400"/>
          </a:xfrm>
        </p:grpSpPr>
        <p:sp>
          <p:nvSpPr>
            <p:cNvPr id="11" name="Google Shape;489;p40">
              <a:extLst>
                <a:ext uri="{FF2B5EF4-FFF2-40B4-BE49-F238E27FC236}">
                  <a16:creationId xmlns:a16="http://schemas.microsoft.com/office/drawing/2014/main" xmlns="" id="{A9977728-A9EA-57E3-F693-8CC8D2D8A08E}"/>
                </a:ext>
              </a:extLst>
            </p:cNvPr>
            <p:cNvSpPr/>
            <p:nvPr/>
          </p:nvSpPr>
          <p:spPr>
            <a:xfrm rot="8100000">
              <a:off x="3883742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90;p40">
              <a:extLst>
                <a:ext uri="{FF2B5EF4-FFF2-40B4-BE49-F238E27FC236}">
                  <a16:creationId xmlns:a16="http://schemas.microsoft.com/office/drawing/2014/main" xmlns="" id="{DAB23EB3-6FE4-A12B-4CAB-F8318EFDB442}"/>
                </a:ext>
              </a:extLst>
            </p:cNvPr>
            <p:cNvSpPr/>
            <p:nvPr/>
          </p:nvSpPr>
          <p:spPr>
            <a:xfrm>
              <a:off x="3984064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600" dirty="0">
                  <a:latin typeface="Fira Sans"/>
                  <a:ea typeface="Fira Sans"/>
                  <a:cs typeface="Fira Sans"/>
                  <a:sym typeface="Fira Sans"/>
                </a:rPr>
                <a:t>4</a:t>
              </a:r>
              <a:endParaRPr sz="600" dirty="0"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13" name="Google Shape;491;p40">
            <a:extLst>
              <a:ext uri="{FF2B5EF4-FFF2-40B4-BE49-F238E27FC236}">
                <a16:creationId xmlns:a16="http://schemas.microsoft.com/office/drawing/2014/main" xmlns="" id="{B6ED07DC-7A77-84E9-BBC1-FF9014DDED7C}"/>
              </a:ext>
            </a:extLst>
          </p:cNvPr>
          <p:cNvGrpSpPr/>
          <p:nvPr/>
        </p:nvGrpSpPr>
        <p:grpSpPr>
          <a:xfrm>
            <a:off x="7944390" y="2268294"/>
            <a:ext cx="473400" cy="473400"/>
            <a:chOff x="5842489" y="1703401"/>
            <a:chExt cx="473400" cy="473400"/>
          </a:xfrm>
        </p:grpSpPr>
        <p:sp>
          <p:nvSpPr>
            <p:cNvPr id="14" name="Google Shape;492;p40">
              <a:extLst>
                <a:ext uri="{FF2B5EF4-FFF2-40B4-BE49-F238E27FC236}">
                  <a16:creationId xmlns:a16="http://schemas.microsoft.com/office/drawing/2014/main" xmlns="" id="{F2B83C0E-1ABB-E0C9-CFB8-7C2C97C33F63}"/>
                </a:ext>
              </a:extLst>
            </p:cNvPr>
            <p:cNvSpPr/>
            <p:nvPr/>
          </p:nvSpPr>
          <p:spPr>
            <a:xfrm rot="8100000">
              <a:off x="591181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93;p40">
              <a:extLst>
                <a:ext uri="{FF2B5EF4-FFF2-40B4-BE49-F238E27FC236}">
                  <a16:creationId xmlns:a16="http://schemas.microsoft.com/office/drawing/2014/main" xmlns="" id="{07909E13-3263-1DA8-2F60-55BC09DECFE7}"/>
                </a:ext>
              </a:extLst>
            </p:cNvPr>
            <p:cNvSpPr/>
            <p:nvPr/>
          </p:nvSpPr>
          <p:spPr>
            <a:xfrm>
              <a:off x="601213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600" dirty="0">
                  <a:latin typeface="Fira Sans"/>
                  <a:ea typeface="Fira Sans"/>
                  <a:cs typeface="Fira Sans"/>
                  <a:sym typeface="Fira Sans"/>
                </a:rPr>
                <a:t>6</a:t>
              </a:r>
              <a:endParaRPr sz="600" dirty="0"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16" name="Google Shape;494;p40">
            <a:extLst>
              <a:ext uri="{FF2B5EF4-FFF2-40B4-BE49-F238E27FC236}">
                <a16:creationId xmlns:a16="http://schemas.microsoft.com/office/drawing/2014/main" xmlns="" id="{98FDAB39-5BF5-0843-6C18-D0E6690B9860}"/>
              </a:ext>
            </a:extLst>
          </p:cNvPr>
          <p:cNvGrpSpPr/>
          <p:nvPr/>
        </p:nvGrpSpPr>
        <p:grpSpPr>
          <a:xfrm>
            <a:off x="9488221" y="4620170"/>
            <a:ext cx="376863" cy="397521"/>
            <a:chOff x="6950142" y="3645628"/>
            <a:chExt cx="334744" cy="334744"/>
          </a:xfrm>
        </p:grpSpPr>
        <p:sp>
          <p:nvSpPr>
            <p:cNvPr id="17" name="Google Shape;495;p40">
              <a:extLst>
                <a:ext uri="{FF2B5EF4-FFF2-40B4-BE49-F238E27FC236}">
                  <a16:creationId xmlns:a16="http://schemas.microsoft.com/office/drawing/2014/main" xmlns="" id="{9B19D93F-CEB3-5FB0-0F8C-3BE8CA47077C}"/>
                </a:ext>
              </a:extLst>
            </p:cNvPr>
            <p:cNvSpPr/>
            <p:nvPr/>
          </p:nvSpPr>
          <p:spPr>
            <a:xfrm rot="18900000">
              <a:off x="6950142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96;p40">
              <a:extLst>
                <a:ext uri="{FF2B5EF4-FFF2-40B4-BE49-F238E27FC236}">
                  <a16:creationId xmlns:a16="http://schemas.microsoft.com/office/drawing/2014/main" xmlns="" id="{E5D5826A-6982-72D8-74B5-ABC7F0D3DCBA}"/>
                </a:ext>
              </a:extLst>
            </p:cNvPr>
            <p:cNvSpPr/>
            <p:nvPr/>
          </p:nvSpPr>
          <p:spPr>
            <a:xfrm flipH="1">
              <a:off x="7038702" y="3745674"/>
              <a:ext cx="146072" cy="153719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 dirty="0"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19" name="Google Shape;497;p40">
            <a:extLst>
              <a:ext uri="{FF2B5EF4-FFF2-40B4-BE49-F238E27FC236}">
                <a16:creationId xmlns:a16="http://schemas.microsoft.com/office/drawing/2014/main" xmlns="" id="{E54BC46C-C2B5-FB2D-98ED-EB5CE7EFA015}"/>
              </a:ext>
            </a:extLst>
          </p:cNvPr>
          <p:cNvGrpSpPr/>
          <p:nvPr/>
        </p:nvGrpSpPr>
        <p:grpSpPr>
          <a:xfrm>
            <a:off x="6643566" y="4602010"/>
            <a:ext cx="334744" cy="334744"/>
            <a:chOff x="4922067" y="3645628"/>
            <a:chExt cx="334744" cy="334744"/>
          </a:xfrm>
        </p:grpSpPr>
        <p:sp>
          <p:nvSpPr>
            <p:cNvPr id="20" name="Google Shape;498;p40">
              <a:extLst>
                <a:ext uri="{FF2B5EF4-FFF2-40B4-BE49-F238E27FC236}">
                  <a16:creationId xmlns:a16="http://schemas.microsoft.com/office/drawing/2014/main" xmlns="" id="{FDADC6DE-82D4-2E42-8DF2-E291C36AF131}"/>
                </a:ext>
              </a:extLst>
            </p:cNvPr>
            <p:cNvSpPr/>
            <p:nvPr/>
          </p:nvSpPr>
          <p:spPr>
            <a:xfrm rot="-2700000">
              <a:off x="4922067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99;p40">
              <a:extLst>
                <a:ext uri="{FF2B5EF4-FFF2-40B4-BE49-F238E27FC236}">
                  <a16:creationId xmlns:a16="http://schemas.microsoft.com/office/drawing/2014/main" xmlns="" id="{13A390A4-20DA-7746-3A6E-4C80CCA7687C}"/>
                </a:ext>
              </a:extLst>
            </p:cNvPr>
            <p:cNvSpPr/>
            <p:nvPr/>
          </p:nvSpPr>
          <p:spPr>
            <a:xfrm flipH="1">
              <a:off x="4958498" y="3760580"/>
              <a:ext cx="244380" cy="12214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600" dirty="0" smtClean="0">
                  <a:latin typeface="Fira Sans"/>
                  <a:ea typeface="Fira Sans"/>
                  <a:cs typeface="Fira Sans"/>
                  <a:sym typeface="Fira Sans"/>
                </a:rPr>
                <a:t>5</a:t>
              </a:r>
              <a:endParaRPr sz="600" dirty="0"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22" name="Google Shape;500;p40">
            <a:extLst>
              <a:ext uri="{FF2B5EF4-FFF2-40B4-BE49-F238E27FC236}">
                <a16:creationId xmlns:a16="http://schemas.microsoft.com/office/drawing/2014/main" xmlns="" id="{60ABBAB6-0785-5FAB-CC7E-B138D81C5CC5}"/>
              </a:ext>
            </a:extLst>
          </p:cNvPr>
          <p:cNvGrpSpPr/>
          <p:nvPr/>
        </p:nvGrpSpPr>
        <p:grpSpPr>
          <a:xfrm>
            <a:off x="3781053" y="4520730"/>
            <a:ext cx="473400" cy="473400"/>
            <a:chOff x="2824664" y="3576300"/>
            <a:chExt cx="473400" cy="473400"/>
          </a:xfrm>
        </p:grpSpPr>
        <p:sp>
          <p:nvSpPr>
            <p:cNvPr id="23" name="Google Shape;501;p40">
              <a:extLst>
                <a:ext uri="{FF2B5EF4-FFF2-40B4-BE49-F238E27FC236}">
                  <a16:creationId xmlns:a16="http://schemas.microsoft.com/office/drawing/2014/main" xmlns="" id="{6BCC4F65-5769-7013-E5BE-AAB1627B2E6A}"/>
                </a:ext>
              </a:extLst>
            </p:cNvPr>
            <p:cNvSpPr/>
            <p:nvPr/>
          </p:nvSpPr>
          <p:spPr>
            <a:xfrm rot="-2700000">
              <a:off x="2893992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02;p40">
              <a:extLst>
                <a:ext uri="{FF2B5EF4-FFF2-40B4-BE49-F238E27FC236}">
                  <a16:creationId xmlns:a16="http://schemas.microsoft.com/office/drawing/2014/main" xmlns="" id="{EABE3015-D8CA-A4C7-F186-5AA5A559CF94}"/>
                </a:ext>
              </a:extLst>
            </p:cNvPr>
            <p:cNvSpPr/>
            <p:nvPr/>
          </p:nvSpPr>
          <p:spPr>
            <a:xfrm flipH="1">
              <a:off x="299431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600" dirty="0">
                  <a:latin typeface="Fira Sans"/>
                  <a:ea typeface="Fira Sans"/>
                  <a:cs typeface="Fira Sans"/>
                  <a:sym typeface="Fira Sans"/>
                </a:rPr>
                <a:t>3</a:t>
              </a:r>
              <a:endParaRPr sz="600" dirty="0"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66" name="Google Shape;488;p40">
            <a:extLst>
              <a:ext uri="{FF2B5EF4-FFF2-40B4-BE49-F238E27FC236}">
                <a16:creationId xmlns:a16="http://schemas.microsoft.com/office/drawing/2014/main" xmlns="" id="{C8A86F07-22A5-908C-8AB1-61A9E44FF78A}"/>
              </a:ext>
            </a:extLst>
          </p:cNvPr>
          <p:cNvGrpSpPr/>
          <p:nvPr/>
        </p:nvGrpSpPr>
        <p:grpSpPr>
          <a:xfrm>
            <a:off x="601500" y="3761575"/>
            <a:ext cx="473400" cy="473400"/>
            <a:chOff x="3814414" y="1703401"/>
            <a:chExt cx="473400" cy="473400"/>
          </a:xfrm>
        </p:grpSpPr>
        <p:sp>
          <p:nvSpPr>
            <p:cNvPr id="67" name="Google Shape;489;p40">
              <a:extLst>
                <a:ext uri="{FF2B5EF4-FFF2-40B4-BE49-F238E27FC236}">
                  <a16:creationId xmlns:a16="http://schemas.microsoft.com/office/drawing/2014/main" xmlns="" id="{E7636435-9B50-9557-E6B5-D2F0B86964EC}"/>
                </a:ext>
              </a:extLst>
            </p:cNvPr>
            <p:cNvSpPr/>
            <p:nvPr/>
          </p:nvSpPr>
          <p:spPr>
            <a:xfrm rot="8100000">
              <a:off x="3883742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" name="Google Shape;490;p40">
              <a:extLst>
                <a:ext uri="{FF2B5EF4-FFF2-40B4-BE49-F238E27FC236}">
                  <a16:creationId xmlns:a16="http://schemas.microsoft.com/office/drawing/2014/main" xmlns="" id="{3CBDC6A7-D830-1740-18D9-7499389BF902}"/>
                </a:ext>
              </a:extLst>
            </p:cNvPr>
            <p:cNvSpPr/>
            <p:nvPr/>
          </p:nvSpPr>
          <p:spPr>
            <a:xfrm>
              <a:off x="3984064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600" dirty="0">
                  <a:latin typeface="Fira Sans"/>
                  <a:ea typeface="Fira Sans"/>
                  <a:cs typeface="Fira Sans"/>
                  <a:sym typeface="Fira Sans"/>
                </a:rPr>
                <a:t>1</a:t>
              </a:r>
              <a:endParaRPr sz="600" dirty="0"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248856B-17E9-6048-7D5B-2A412EA2035E}"/>
              </a:ext>
            </a:extLst>
          </p:cNvPr>
          <p:cNvSpPr txBox="1"/>
          <p:nvPr/>
        </p:nvSpPr>
        <p:spPr>
          <a:xfrm>
            <a:off x="404228" y="3352820"/>
            <a:ext cx="16351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dirty="0">
                <a:solidFill>
                  <a:schemeClr val="bg1">
                    <a:lumMod val="95000"/>
                  </a:schemeClr>
                </a:solidFill>
                <a:latin typeface="a_Futurica" panose="020B0802020204020304" pitchFamily="34" charset="-52"/>
              </a:rPr>
              <a:t>Р</a:t>
            </a:r>
            <a:r>
              <a:rPr lang="ru-RU" altLang="ru-RU" sz="1800" dirty="0" smtClean="0">
                <a:solidFill>
                  <a:schemeClr val="bg1">
                    <a:lumMod val="95000"/>
                  </a:schemeClr>
                </a:solidFill>
                <a:latin typeface="a_Futurica" panose="020B0802020204020304" pitchFamily="34" charset="-52"/>
              </a:rPr>
              <a:t>адиосвязь</a:t>
            </a:r>
            <a:endParaRPr lang="ru-RU" dirty="0">
              <a:solidFill>
                <a:schemeClr val="bg1">
                  <a:lumMod val="95000"/>
                </a:schemeClr>
              </a:solidFill>
              <a:latin typeface="a_Futurica" panose="020B0802020204020304" pitchFamily="34" charset="-52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FAA86B3C-D1B6-2CEF-7718-2C2BD5650EA3}"/>
              </a:ext>
            </a:extLst>
          </p:cNvPr>
          <p:cNvSpPr txBox="1"/>
          <p:nvPr/>
        </p:nvSpPr>
        <p:spPr>
          <a:xfrm>
            <a:off x="3054109" y="5258153"/>
            <a:ext cx="19272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dirty="0">
                <a:solidFill>
                  <a:schemeClr val="bg1">
                    <a:lumMod val="95000"/>
                  </a:schemeClr>
                </a:solidFill>
                <a:latin typeface="a_Futurica" panose="020B0802020204020304" pitchFamily="34" charset="-52"/>
              </a:rPr>
              <a:t>П</a:t>
            </a:r>
            <a:r>
              <a:rPr lang="ru-RU" altLang="ru-RU" sz="1800" dirty="0" smtClean="0">
                <a:solidFill>
                  <a:schemeClr val="bg1">
                    <a:lumMod val="95000"/>
                  </a:schemeClr>
                </a:solidFill>
                <a:latin typeface="a_Futurica" panose="020B0802020204020304" pitchFamily="34" charset="-52"/>
              </a:rPr>
              <a:t>роводная </a:t>
            </a:r>
            <a:r>
              <a:rPr lang="ru-RU" altLang="ru-RU" sz="1800" dirty="0">
                <a:solidFill>
                  <a:schemeClr val="bg1">
                    <a:lumMod val="95000"/>
                  </a:schemeClr>
                </a:solidFill>
                <a:latin typeface="a_Futurica" panose="020B0802020204020304" pitchFamily="34" charset="-52"/>
              </a:rPr>
              <a:t/>
            </a:r>
            <a:br>
              <a:rPr lang="ru-RU" altLang="ru-RU" sz="1800" dirty="0">
                <a:solidFill>
                  <a:schemeClr val="bg1">
                    <a:lumMod val="95000"/>
                  </a:schemeClr>
                </a:solidFill>
                <a:latin typeface="a_Futurica" panose="020B0802020204020304" pitchFamily="34" charset="-52"/>
              </a:rPr>
            </a:br>
            <a:r>
              <a:rPr lang="ru-RU" altLang="ru-RU" sz="1800" dirty="0">
                <a:solidFill>
                  <a:schemeClr val="bg1">
                    <a:lumMod val="95000"/>
                  </a:schemeClr>
                </a:solidFill>
                <a:latin typeface="a_Futurica" panose="020B0802020204020304" pitchFamily="34" charset="-52"/>
              </a:rPr>
              <a:t>электросвязь</a:t>
            </a:r>
            <a:endParaRPr lang="ru-RU" dirty="0">
              <a:solidFill>
                <a:schemeClr val="bg1">
                  <a:lumMod val="95000"/>
                </a:schemeClr>
              </a:solidFill>
              <a:latin typeface="a_Futurica" panose="020B0802020204020304" pitchFamily="34" charset="-52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15AD49AB-E2DE-36CB-7393-0AE78E93FCA8}"/>
              </a:ext>
            </a:extLst>
          </p:cNvPr>
          <p:cNvSpPr txBox="1"/>
          <p:nvPr/>
        </p:nvSpPr>
        <p:spPr>
          <a:xfrm>
            <a:off x="8248140" y="5235635"/>
            <a:ext cx="29911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dirty="0" smtClean="0">
                <a:solidFill>
                  <a:schemeClr val="bg1">
                    <a:lumMod val="95000"/>
                  </a:schemeClr>
                </a:solidFill>
                <a:latin typeface="a_Futurica" panose="020B0802020204020304" pitchFamily="34" charset="-52"/>
              </a:rPr>
              <a:t>Организация </a:t>
            </a:r>
            <a:r>
              <a:rPr lang="ru-RU" altLang="ru-RU" dirty="0">
                <a:solidFill>
                  <a:schemeClr val="bg1">
                    <a:lumMod val="95000"/>
                  </a:schemeClr>
                </a:solidFill>
                <a:latin typeface="a_Futurica" panose="020B0802020204020304" pitchFamily="34" charset="-52"/>
              </a:rPr>
              <a:t>обеспечения</a:t>
            </a:r>
          </a:p>
          <a:p>
            <a:pPr algn="ctr"/>
            <a:r>
              <a:rPr lang="ru-RU" altLang="ru-RU" dirty="0">
                <a:solidFill>
                  <a:schemeClr val="bg1">
                    <a:lumMod val="95000"/>
                  </a:schemeClr>
                </a:solidFill>
                <a:latin typeface="a_Futurica" panose="020B0802020204020304" pitchFamily="34" charset="-52"/>
              </a:rPr>
              <a:t>а</a:t>
            </a:r>
            <a:r>
              <a:rPr lang="ru-RU" altLang="ru-RU" sz="1800" dirty="0">
                <a:solidFill>
                  <a:schemeClr val="bg1">
                    <a:lumMod val="95000"/>
                  </a:schemeClr>
                </a:solidFill>
                <a:latin typeface="a_Futurica" panose="020B0802020204020304" pitchFamily="34" charset="-52"/>
              </a:rPr>
              <a:t>виационно-техническим имуществом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a_Futurica" panose="020B0802020204020304" pitchFamily="34" charset="-52"/>
              </a:rPr>
              <a:t> 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0E407D94-6EC6-4BDF-5205-9AD30A1D8DC4}"/>
              </a:ext>
            </a:extLst>
          </p:cNvPr>
          <p:cNvSpPr txBox="1"/>
          <p:nvPr/>
        </p:nvSpPr>
        <p:spPr>
          <a:xfrm>
            <a:off x="-526128" y="1450170"/>
            <a:ext cx="63868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1800" dirty="0" smtClean="0">
                <a:solidFill>
                  <a:schemeClr val="bg1">
                    <a:lumMod val="95000"/>
                  </a:schemeClr>
                </a:solidFill>
                <a:latin typeface="a_Futurica" panose="020B0802020204020304" pitchFamily="34" charset="-52"/>
              </a:rPr>
              <a:t>Смешанные </a:t>
            </a:r>
          </a:p>
          <a:p>
            <a:pPr algn="ctr"/>
            <a:r>
              <a:rPr lang="ru-RU" altLang="ru-RU" sz="1800" dirty="0" smtClean="0">
                <a:solidFill>
                  <a:schemeClr val="bg1">
                    <a:lumMod val="95000"/>
                  </a:schemeClr>
                </a:solidFill>
                <a:latin typeface="a_Futurica" panose="020B0802020204020304" pitchFamily="34" charset="-52"/>
              </a:rPr>
              <a:t>подразделения связи</a:t>
            </a:r>
            <a:endParaRPr lang="ru-RU" dirty="0">
              <a:solidFill>
                <a:schemeClr val="bg1">
                  <a:lumMod val="95000"/>
                </a:schemeClr>
              </a:solidFill>
              <a:latin typeface="a_Futurica" panose="020B0802020204020304" pitchFamily="34" charset="-52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58514FC0-C469-7F9A-277E-9ACCB7CE37EF}"/>
              </a:ext>
            </a:extLst>
          </p:cNvPr>
          <p:cNvSpPr txBox="1"/>
          <p:nvPr/>
        </p:nvSpPr>
        <p:spPr>
          <a:xfrm>
            <a:off x="3862744" y="1421018"/>
            <a:ext cx="30710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dirty="0">
                <a:solidFill>
                  <a:schemeClr val="bg1">
                    <a:lumMod val="95000"/>
                  </a:schemeClr>
                </a:solidFill>
                <a:latin typeface="a_Futurica" panose="020B0802020204020304" pitchFamily="34" charset="-52"/>
              </a:rPr>
              <a:t>И</a:t>
            </a:r>
            <a:r>
              <a:rPr lang="ru-RU" altLang="ru-RU" sz="1800" dirty="0" smtClean="0">
                <a:solidFill>
                  <a:schemeClr val="bg1">
                    <a:lumMod val="95000"/>
                  </a:schemeClr>
                </a:solidFill>
                <a:latin typeface="a_Futurica" panose="020B0802020204020304" pitchFamily="34" charset="-52"/>
              </a:rPr>
              <a:t>нформационное обеспечение </a:t>
            </a:r>
            <a:r>
              <a:rPr lang="ru-RU" altLang="ru-RU" sz="1800" dirty="0">
                <a:solidFill>
                  <a:schemeClr val="bg1">
                    <a:lumMod val="95000"/>
                  </a:schemeClr>
                </a:solidFill>
                <a:latin typeface="a_Futurica" panose="020B0802020204020304" pitchFamily="34" charset="-52"/>
              </a:rPr>
              <a:t>военной </a:t>
            </a:r>
          </a:p>
          <a:p>
            <a:pPr algn="ctr"/>
            <a:r>
              <a:rPr lang="ru-RU" altLang="ru-RU" sz="1800" dirty="0">
                <a:solidFill>
                  <a:schemeClr val="bg1">
                    <a:lumMod val="95000"/>
                  </a:schemeClr>
                </a:solidFill>
                <a:latin typeface="a_Futurica" panose="020B0802020204020304" pitchFamily="34" charset="-52"/>
              </a:rPr>
              <a:t>деятельности</a:t>
            </a:r>
            <a:endParaRPr lang="ru-RU" dirty="0">
              <a:solidFill>
                <a:schemeClr val="bg1">
                  <a:lumMod val="95000"/>
                </a:schemeClr>
              </a:solidFill>
              <a:latin typeface="a_Futurica" panose="020B0802020204020304" pitchFamily="34" charset="-52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563721B3-CB3D-7D94-EFEA-8CF08FC82E71}"/>
              </a:ext>
            </a:extLst>
          </p:cNvPr>
          <p:cNvSpPr txBox="1"/>
          <p:nvPr/>
        </p:nvSpPr>
        <p:spPr>
          <a:xfrm>
            <a:off x="4947436" y="1715824"/>
            <a:ext cx="66014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dirty="0">
                <a:solidFill>
                  <a:schemeClr val="bg1">
                    <a:lumMod val="95000"/>
                  </a:schemeClr>
                </a:solidFill>
                <a:latin typeface="a_Futurica" panose="020B0802020204020304" pitchFamily="34" charset="-52"/>
              </a:rPr>
              <a:t>Р</a:t>
            </a:r>
            <a:r>
              <a:rPr lang="ru-RU" altLang="ru-RU" sz="1800" dirty="0" smtClean="0">
                <a:solidFill>
                  <a:schemeClr val="bg1">
                    <a:lumMod val="95000"/>
                  </a:schemeClr>
                </a:solidFill>
                <a:latin typeface="a_Futurica" panose="020B0802020204020304" pitchFamily="34" charset="-52"/>
              </a:rPr>
              <a:t>адиоэлектронная </a:t>
            </a:r>
            <a:endParaRPr lang="ru-RU" altLang="ru-RU" sz="1800" dirty="0">
              <a:solidFill>
                <a:schemeClr val="bg1">
                  <a:lumMod val="95000"/>
                </a:schemeClr>
              </a:solidFill>
              <a:latin typeface="a_Futurica" panose="020B0802020204020304" pitchFamily="34" charset="-52"/>
            </a:endParaRPr>
          </a:p>
          <a:p>
            <a:pPr algn="ctr"/>
            <a:r>
              <a:rPr lang="ru-RU" altLang="ru-RU" sz="1800" dirty="0">
                <a:solidFill>
                  <a:schemeClr val="bg1">
                    <a:lumMod val="95000"/>
                  </a:schemeClr>
                </a:solidFill>
                <a:latin typeface="a_Futurica" panose="020B0802020204020304" pitchFamily="34" charset="-52"/>
              </a:rPr>
              <a:t>борьба</a:t>
            </a:r>
            <a:endParaRPr lang="ru-RU" dirty="0">
              <a:solidFill>
                <a:schemeClr val="bg1">
                  <a:lumMod val="95000"/>
                </a:schemeClr>
              </a:solidFill>
              <a:latin typeface="a_Futurica" panose="020B0802020204020304" pitchFamily="34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31094" y="5127634"/>
            <a:ext cx="22132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a_Futurica" panose="020B0802020204020304" pitchFamily="34" charset="-52"/>
              </a:rPr>
              <a:t>Радиотехническое обеспечение полетов авиации </a:t>
            </a:r>
          </a:p>
        </p:txBody>
      </p:sp>
      <p:sp>
        <p:nvSpPr>
          <p:cNvPr id="40" name="Google Shape;493;p40">
            <a:extLst>
              <a:ext uri="{FF2B5EF4-FFF2-40B4-BE49-F238E27FC236}">
                <a16:creationId xmlns:a16="http://schemas.microsoft.com/office/drawing/2014/main" xmlns="" id="{07909E13-3263-1DA8-2F60-55BC09DECFE7}"/>
              </a:ext>
            </a:extLst>
          </p:cNvPr>
          <p:cNvSpPr/>
          <p:nvPr/>
        </p:nvSpPr>
        <p:spPr>
          <a:xfrm>
            <a:off x="9603688" y="4763201"/>
            <a:ext cx="134100" cy="134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dirty="0">
                <a:latin typeface="Fira Sans"/>
                <a:ea typeface="Fira Sans"/>
                <a:cs typeface="Fira Sans"/>
                <a:sym typeface="Fira Sans"/>
              </a:rPr>
              <a:t>7</a:t>
            </a:r>
            <a:endParaRPr sz="600" dirty="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7" name="Google Shape;492;p40">
            <a:extLst>
              <a:ext uri="{FF2B5EF4-FFF2-40B4-BE49-F238E27FC236}">
                <a16:creationId xmlns:a16="http://schemas.microsoft.com/office/drawing/2014/main" xmlns="" id="{F2B83C0E-1ABB-E0C9-CFB8-7C2C97C33F63}"/>
              </a:ext>
            </a:extLst>
          </p:cNvPr>
          <p:cNvSpPr/>
          <p:nvPr/>
        </p:nvSpPr>
        <p:spPr>
          <a:xfrm rot="8100000">
            <a:off x="10854768" y="2355169"/>
            <a:ext cx="334744" cy="334744"/>
          </a:xfrm>
          <a:prstGeom prst="teardrop">
            <a:avLst>
              <a:gd name="adj" fmla="val 100000"/>
            </a:avLst>
          </a:prstGeom>
          <a:solidFill>
            <a:srgbClr val="4137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493;p40">
            <a:extLst>
              <a:ext uri="{FF2B5EF4-FFF2-40B4-BE49-F238E27FC236}">
                <a16:creationId xmlns:a16="http://schemas.microsoft.com/office/drawing/2014/main" xmlns="" id="{07909E13-3263-1DA8-2F60-55BC09DECFE7}"/>
              </a:ext>
            </a:extLst>
          </p:cNvPr>
          <p:cNvSpPr/>
          <p:nvPr/>
        </p:nvSpPr>
        <p:spPr>
          <a:xfrm>
            <a:off x="10955090" y="2473512"/>
            <a:ext cx="134100" cy="134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dirty="0">
                <a:latin typeface="Fira Sans"/>
                <a:ea typeface="Fira Sans"/>
                <a:cs typeface="Fira Sans"/>
                <a:sym typeface="Fira Sans"/>
              </a:rPr>
              <a:t>8</a:t>
            </a:r>
            <a:endParaRPr sz="600" dirty="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9808296" y="1411261"/>
            <a:ext cx="22132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a_Futurica" panose="020B0802020204020304" pitchFamily="34" charset="-52"/>
              </a:rPr>
              <a:t>Применение радиотехнических подразделений</a:t>
            </a:r>
            <a:endParaRPr lang="ru-RU" dirty="0">
              <a:solidFill>
                <a:schemeClr val="bg1">
                  <a:lumMod val="95000"/>
                </a:schemeClr>
              </a:solidFill>
              <a:latin typeface="a_Futurica" panose="020B08020202040203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296248878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790DECCA-D3F9-6AD3-04CF-F918E4C7E371}"/>
              </a:ext>
            </a:extLst>
          </p:cNvPr>
          <p:cNvSpPr/>
          <p:nvPr/>
        </p:nvSpPr>
        <p:spPr>
          <a:xfrm>
            <a:off x="9633171" y="3549017"/>
            <a:ext cx="962974" cy="1733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5B135405-E327-CC30-C92A-9AE2E19E9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171" y="3934305"/>
            <a:ext cx="962974" cy="96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7C1E68-BF74-31A6-62D6-615509622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378"/>
            <a:ext cx="10515600" cy="1857206"/>
          </a:xfrm>
        </p:spPr>
        <p:txBody>
          <a:bodyPr>
            <a:noAutofit/>
          </a:bodyPr>
          <a:lstStyle/>
          <a:p>
            <a:pPr algn="ctr"/>
            <a:r>
              <a:rPr lang="ru-RU" altLang="ru-RU" sz="3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ПЕРЕЧЕНЬ </a:t>
            </a:r>
            <a:br>
              <a:rPr lang="ru-RU" altLang="ru-RU" sz="3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3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направлений подготовки и специальностей ЮФУ, разрешенных для обучения по программам военной подготовки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1BB3CAC-80C5-5017-1D42-66AA97A53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59144"/>
            <a:ext cx="8781861" cy="4753786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None/>
              <a:defRPr/>
            </a:pPr>
            <a:r>
              <a:rPr lang="ru-RU" altLang="ru-RU" sz="2800" b="1" u="sng" dirty="0">
                <a:solidFill>
                  <a:srgbClr val="FFFF00"/>
                </a:solidFill>
                <a:latin typeface="a_Futurica" panose="020B0802020204020304" pitchFamily="34" charset="-52"/>
              </a:rPr>
              <a:t>по программам офицеров кадра:</a:t>
            </a:r>
            <a:endParaRPr lang="ru-RU" sz="2800" b="1" dirty="0">
              <a:solidFill>
                <a:srgbClr val="FFFF00"/>
              </a:solidFill>
              <a:latin typeface="a_Futurica" panose="020B0802020204020304" pitchFamily="34" charset="-52"/>
              <a:cs typeface="Arial" charset="0"/>
            </a:endParaRPr>
          </a:p>
          <a:p>
            <a:pPr marL="0" indent="0" algn="ctr" eaLnBrk="1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None/>
              <a:defRPr/>
            </a:pP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ica" panose="020B0802020204020304" pitchFamily="34" charset="-52"/>
                <a:cs typeface="Arial" charset="0"/>
              </a:rPr>
              <a:t>10.05.02</a:t>
            </a:r>
            <a:r>
              <a:rPr lang="ru-RU" sz="2400" b="1" dirty="0">
                <a:solidFill>
                  <a:srgbClr val="0070C0"/>
                </a:solidFill>
                <a:latin typeface="a_Futurica" panose="020B0802020204020304" pitchFamily="34" charset="-52"/>
                <a:cs typeface="Arial" charset="0"/>
              </a:rPr>
              <a:t> </a:t>
            </a:r>
            <a:r>
              <a:rPr lang="ru-RU" sz="2400" b="1" dirty="0">
                <a:solidFill>
                  <a:schemeClr val="bg1"/>
                </a:solidFill>
                <a:latin typeface="a_Futurica" panose="020B0802020204020304" pitchFamily="34" charset="-52"/>
                <a:cs typeface="Arial" charset="0"/>
              </a:rPr>
              <a:t>Информационная безопасность </a:t>
            </a:r>
            <a:r>
              <a:rPr lang="ru-RU" sz="2400" b="1" dirty="0" smtClean="0">
                <a:solidFill>
                  <a:schemeClr val="bg1"/>
                </a:solidFill>
                <a:latin typeface="a_Futurica" panose="020B0802020204020304" pitchFamily="34" charset="-52"/>
                <a:cs typeface="Arial" charset="0"/>
              </a:rPr>
              <a:t>телекоммуникационных систем</a:t>
            </a:r>
          </a:p>
          <a:p>
            <a:pPr marL="0" indent="0" algn="ctr">
              <a:lnSpc>
                <a:spcPct val="120000"/>
              </a:lnSpc>
              <a:spcBef>
                <a:spcPts val="300"/>
              </a:spcBef>
              <a:buNone/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ica" panose="020B0802020204020304" pitchFamily="34" charset="-52"/>
                <a:cs typeface="Arial" charset="0"/>
              </a:rPr>
              <a:t>10.05.03</a:t>
            </a:r>
            <a:r>
              <a:rPr lang="ru-RU" sz="2400" b="1" dirty="0">
                <a:solidFill>
                  <a:srgbClr val="0070C0"/>
                </a:solidFill>
                <a:latin typeface="a_Futurica" panose="020B0802020204020304" pitchFamily="34" charset="-52"/>
                <a:cs typeface="Arial" charset="0"/>
              </a:rPr>
              <a:t> </a:t>
            </a:r>
            <a:r>
              <a:rPr lang="ru-RU" sz="2400" b="1" dirty="0">
                <a:solidFill>
                  <a:schemeClr val="bg1"/>
                </a:solidFill>
                <a:latin typeface="a_Futurica" panose="020B0802020204020304" pitchFamily="34" charset="-52"/>
                <a:cs typeface="Arial" charset="0"/>
              </a:rPr>
              <a:t>Информационная безопасность автоматизированных систем</a:t>
            </a:r>
          </a:p>
          <a:p>
            <a:pPr marL="0" indent="0" algn="ctr" eaLnBrk="1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None/>
              <a:defRPr/>
            </a:pP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ica" panose="020B0802020204020304" pitchFamily="34" charset="-52"/>
                <a:cs typeface="Arial" charset="0"/>
              </a:rPr>
              <a:t>11.05.02</a:t>
            </a:r>
            <a:r>
              <a:rPr lang="ru-RU" sz="2400" b="1" dirty="0" smtClean="0">
                <a:solidFill>
                  <a:schemeClr val="bg1"/>
                </a:solidFill>
                <a:latin typeface="a_Futurica" panose="020B0802020204020304" pitchFamily="34" charset="-52"/>
                <a:cs typeface="Arial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a_Futurica" panose="020B0802020204020304" pitchFamily="34" charset="-52"/>
                <a:cs typeface="Arial" charset="0"/>
              </a:rPr>
              <a:t>Специальные радиотехнические системы</a:t>
            </a:r>
          </a:p>
          <a:p>
            <a:pPr marL="0" indent="0" algn="ctr" eaLnBrk="1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None/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ica" panose="020B0802020204020304" pitchFamily="34" charset="-52"/>
                <a:cs typeface="Arial" charset="0"/>
              </a:rPr>
              <a:t>11.05.04 </a:t>
            </a:r>
            <a:r>
              <a:rPr lang="ru-RU" sz="2400" b="1" dirty="0">
                <a:solidFill>
                  <a:schemeClr val="bg1"/>
                </a:solidFill>
                <a:latin typeface="a_Futurica" panose="020B0802020204020304" pitchFamily="34" charset="-52"/>
                <a:cs typeface="Arial" charset="0"/>
              </a:rPr>
              <a:t>Инфокоммуникационные технологии и системы специальной связи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ica" panose="020B0802020204020304" pitchFamily="34" charset="-52"/>
                <a:cs typeface="Arial" charset="0"/>
              </a:rPr>
              <a:t>24.05.07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ica" panose="020B0802020204020304" pitchFamily="34" charset="-52"/>
                <a:cs typeface="Arial" charset="0"/>
              </a:rPr>
              <a:t>Самолето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ica" panose="020B0802020204020304" pitchFamily="34" charset="-52"/>
                <a:cs typeface="Arial" charset="0"/>
              </a:rPr>
              <a:t>-вертолетостроение</a:t>
            </a:r>
            <a:endParaRPr lang="ru-RU" sz="2400" dirty="0"/>
          </a:p>
          <a:p>
            <a:pPr marL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41.03.01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ica" panose="020B0802020204020304" pitchFamily="34" charset="-52"/>
                <a:cs typeface="Arial" charset="0"/>
              </a:rPr>
              <a:t> </a:t>
            </a:r>
            <a:r>
              <a:rPr lang="ru-RU" alt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Зарубежное регионоведение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F78B266F-D984-E518-9AE7-8ACF9595DDC1}"/>
              </a:ext>
            </a:extLst>
          </p:cNvPr>
          <p:cNvSpPr txBox="1">
            <a:spLocks/>
          </p:cNvSpPr>
          <p:nvPr/>
        </p:nvSpPr>
        <p:spPr>
          <a:xfrm>
            <a:off x="7840300" y="1993560"/>
            <a:ext cx="4183455" cy="47537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None/>
              <a:defRPr/>
            </a:pPr>
            <a:r>
              <a:rPr lang="ru-RU" altLang="ru-RU" sz="2400" b="1" u="sng" dirty="0">
                <a:solidFill>
                  <a:srgbClr val="FFFF00"/>
                </a:solidFill>
                <a:latin typeface="a_Futurica" panose="020B0802020204020304" pitchFamily="34" charset="-52"/>
              </a:rPr>
              <a:t>по программам запаса:</a:t>
            </a:r>
          </a:p>
          <a:p>
            <a:pPr marL="0" indent="0" algn="ctr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None/>
              <a:defRPr/>
            </a:pPr>
            <a:endParaRPr lang="ru-RU" b="1" u="sng" dirty="0">
              <a:solidFill>
                <a:schemeClr val="bg1"/>
              </a:solidFill>
              <a:latin typeface="a_Futurica" panose="020B0802020204020304" pitchFamily="34" charset="-52"/>
              <a:cs typeface="Arial" charset="0"/>
            </a:endParaRPr>
          </a:p>
          <a:p>
            <a:pPr algn="ctr"/>
            <a:endParaRPr lang="ru-RU" dirty="0"/>
          </a:p>
        </p:txBody>
      </p:sp>
      <p:pic>
        <p:nvPicPr>
          <p:cNvPr id="5" name="Picture 33">
            <a:extLst>
              <a:ext uri="{FF2B5EF4-FFF2-40B4-BE49-F238E27FC236}">
                <a16:creationId xmlns:a16="http://schemas.microsoft.com/office/drawing/2014/main" xmlns="" id="{05D3E864-5861-A91C-0FBB-5972C4D15E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691" y="2485190"/>
            <a:ext cx="3989460" cy="43074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0605AD0-A6D5-EEB7-5056-206F0F37D68F}"/>
              </a:ext>
            </a:extLst>
          </p:cNvPr>
          <p:cNvSpPr txBox="1"/>
          <p:nvPr/>
        </p:nvSpPr>
        <p:spPr>
          <a:xfrm>
            <a:off x="7959434" y="2471384"/>
            <a:ext cx="3945185" cy="684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0113" indent="-900113" algn="ctr" eaLnBrk="1" hangingPunct="1">
              <a:spcBef>
                <a:spcPts val="300"/>
              </a:spcBef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bg1"/>
                </a:solidFill>
                <a:latin typeface="a_Futurica" panose="020B0802020204020304" pitchFamily="34" charset="-52"/>
                <a:cs typeface="Arial" charset="0"/>
              </a:rPr>
              <a:t>размещен на сайте ВУЦ: </a:t>
            </a:r>
          </a:p>
          <a:p>
            <a:pPr marL="900113" indent="-900113" algn="ctr" eaLnBrk="1" hangingPunct="1"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_Futurica" panose="020B0802020204020304" pitchFamily="34" charset="-52"/>
              </a:rPr>
              <a:t>http</a:t>
            </a:r>
            <a:r>
              <a:rPr lang="ru-RU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_Futurica" panose="020B0802020204020304" pitchFamily="34" charset="-52"/>
              </a:rPr>
              <a:t>://</a:t>
            </a:r>
            <a:r>
              <a:rPr lang="en-US" sz="18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_Futurica" panose="020B0802020204020304" pitchFamily="34" charset="-52"/>
              </a:rPr>
              <a:t>uvc</a:t>
            </a:r>
            <a:r>
              <a:rPr lang="ru-RU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_Futurica" panose="020B0802020204020304" pitchFamily="34" charset="-52"/>
              </a:rPr>
              <a:t>.</a:t>
            </a:r>
            <a:r>
              <a:rPr lang="en-US" sz="18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_Futurica" panose="020B0802020204020304" pitchFamily="34" charset="-52"/>
              </a:rPr>
              <a:t>tti</a:t>
            </a:r>
            <a:r>
              <a:rPr lang="ru-RU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_Futurica" panose="020B0802020204020304" pitchFamily="34" charset="-52"/>
              </a:rPr>
              <a:t>.</a:t>
            </a:r>
            <a:r>
              <a:rPr lang="en-US" sz="18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_Futurica" panose="020B0802020204020304" pitchFamily="34" charset="-52"/>
              </a:rPr>
              <a:t>sfedu</a:t>
            </a:r>
            <a:r>
              <a:rPr lang="ru-RU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_Futurica" panose="020B0802020204020304" pitchFamily="34" charset="-52"/>
              </a:rPr>
              <a:t>.</a:t>
            </a:r>
            <a:r>
              <a:rPr lang="en-US" sz="18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_Futurica" panose="020B0802020204020304" pitchFamily="34" charset="-52"/>
              </a:rPr>
              <a:t>ru</a:t>
            </a:r>
            <a:endParaRPr lang="ru-RU" sz="1800" dirty="0">
              <a:solidFill>
                <a:schemeClr val="accent1">
                  <a:lumMod val="60000"/>
                  <a:lumOff val="40000"/>
                </a:schemeClr>
              </a:solidFill>
              <a:latin typeface="a_Futurica" panose="020B08020202040203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97302062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000250" y="169864"/>
            <a:ext cx="8229600" cy="522287"/>
          </a:xfrm>
        </p:spPr>
        <p:txBody>
          <a:bodyPr anchor="t">
            <a:no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  <a:defRPr/>
            </a:pPr>
            <a:r>
              <a:rPr lang="ru-RU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Баллы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ЕГЭ</a:t>
            </a:r>
            <a:endParaRPr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855871"/>
              </p:ext>
            </p:extLst>
          </p:nvPr>
        </p:nvGraphicFramePr>
        <p:xfrm>
          <a:off x="287828" y="692151"/>
          <a:ext cx="11654443" cy="5727061"/>
        </p:xfrm>
        <a:graphic>
          <a:graphicData uri="http://schemas.openxmlformats.org/drawingml/2006/table">
            <a:tbl>
              <a:tblPr/>
              <a:tblGrid>
                <a:gridCol w="19202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505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35850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5892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6627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99714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Код</a:t>
                      </a:r>
                      <a:endParaRPr kumimoji="0" lang="ru-RU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205" marR="29205" marT="29172" marB="29172" anchor="ctr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Наименование направления/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специальности</a:t>
                      </a:r>
                      <a:endParaRPr kumimoji="0" lang="ru-RU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205" marR="29205" marT="29172" marB="29172" anchor="ctr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F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min </a:t>
                      </a: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баллы ЕГЭ</a:t>
                      </a:r>
                      <a:endParaRPr kumimoji="0" lang="ru-RU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205" marR="29205" marT="29172" marB="29172" anchor="ctr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Место </a:t>
                      </a:r>
                      <a:r>
                        <a:rPr kumimoji="0" lang="ru-RU" altLang="ru-RU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обучения</a:t>
                      </a:r>
                      <a:endParaRPr kumimoji="0" lang="ru-RU" altLang="ru-RU" sz="23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205" marR="29205" marT="29172" marB="29172" anchor="ctr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7296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10.05.03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ИКТИБ</a:t>
                      </a:r>
                    </a:p>
                  </a:txBody>
                  <a:tcPr marL="29205" marR="29205" marT="29172" marB="29172" anchor="ctr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Информационная безопасность автоматизированных систем</a:t>
                      </a:r>
                    </a:p>
                  </a:txBody>
                  <a:tcPr marL="29205" marR="29205" marT="29172" marB="29172" anchor="ctr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Русский язык</a:t>
                      </a:r>
                      <a:b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Математика</a:t>
                      </a:r>
                      <a:b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Физика </a:t>
                      </a: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или</a:t>
                      </a:r>
                      <a:endParaRPr kumimoji="0" lang="ru-RU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Информатика и ИКТ</a:t>
                      </a:r>
                    </a:p>
                  </a:txBody>
                  <a:tcPr marL="29205" marR="29205" marT="29172" marB="29172" anchor="ctr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40</a:t>
                      </a:r>
                      <a:b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39</a:t>
                      </a:r>
                      <a:b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marL="29205" marR="29205" marT="29172" marB="29172" anchor="ctr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Таганрог</a:t>
                      </a:r>
                      <a:endParaRPr kumimoji="0" lang="ru-RU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205" marR="29205" marT="29172" marB="29172" anchor="ctr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599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11.05.02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ИРТСУ</a:t>
                      </a:r>
                    </a:p>
                  </a:txBody>
                  <a:tcPr marL="29205" marR="29205" marT="29172" marB="29172" anchor="ctr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Специальные радиотехнические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системы</a:t>
                      </a:r>
                    </a:p>
                  </a:txBody>
                  <a:tcPr marL="29205" marR="29205" marT="29172" marB="29172" anchor="ctr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Русский язык</a:t>
                      </a:r>
                      <a:b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Математика</a:t>
                      </a:r>
                      <a:b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Физика </a:t>
                      </a: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или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Информатика и ИКТ</a:t>
                      </a:r>
                    </a:p>
                  </a:txBody>
                  <a:tcPr marL="29205" marR="29205" marT="29172" marB="29172" anchor="ctr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0</a:t>
                      </a:r>
                      <a:b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en-US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kumimoji="0" lang="ru-RU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39</a:t>
                      </a:r>
                      <a:b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en-US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marL="29205" marR="29205" marT="29172" marB="29172" anchor="ctr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526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11.05.04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ИРТСУ</a:t>
                      </a:r>
                      <a:endParaRPr kumimoji="0" lang="ru-RU" alt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205" marR="29205" marT="29172" marB="29172" anchor="ctr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Инфокоммуникационные технологии и системы специальной связи</a:t>
                      </a:r>
                    </a:p>
                  </a:txBody>
                  <a:tcPr marL="29205" marR="29205" marT="29172" marB="29172" anchor="ctr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Русский язык</a:t>
                      </a:r>
                      <a:b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Математика</a:t>
                      </a:r>
                      <a:b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Физика/Информатика и ИКТ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205" marR="29205" marT="29168" marB="29168" anchor="ctr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B8FF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0</a:t>
                      </a:r>
                      <a:b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39</a:t>
                      </a: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205" marR="29205" marT="29168" marB="29168" anchor="ctr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B8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2701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767494" y="169865"/>
            <a:ext cx="8229600" cy="522287"/>
          </a:xfrm>
        </p:spPr>
        <p:txBody>
          <a:bodyPr anchor="t">
            <a:no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  <a:defRPr/>
            </a:pPr>
            <a:r>
              <a:rPr lang="ru-RU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Баллы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ЕГЭ</a:t>
            </a:r>
            <a:endParaRPr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6520169"/>
              </p:ext>
            </p:extLst>
          </p:nvPr>
        </p:nvGraphicFramePr>
        <p:xfrm>
          <a:off x="287828" y="692152"/>
          <a:ext cx="11654443" cy="4280334"/>
        </p:xfrm>
        <a:graphic>
          <a:graphicData uri="http://schemas.openxmlformats.org/drawingml/2006/table">
            <a:tbl>
              <a:tblPr/>
              <a:tblGrid>
                <a:gridCol w="19202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505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35850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5892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6627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0903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Код</a:t>
                      </a:r>
                      <a:endParaRPr kumimoji="0" lang="ru-RU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205" marR="29205" marT="29172" marB="29172" anchor="ctr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Наименование направления/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специальности</a:t>
                      </a:r>
                      <a:endParaRPr kumimoji="0" lang="ru-RU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205" marR="29205" marT="29172" marB="29172" anchor="ctr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F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min </a:t>
                      </a: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баллы ЕГЭ</a:t>
                      </a:r>
                      <a:endParaRPr kumimoji="0" lang="ru-RU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205" marR="29205" marT="29172" marB="29172" anchor="ctr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Место </a:t>
                      </a:r>
                      <a:r>
                        <a:rPr kumimoji="0" lang="ru-RU" altLang="ru-RU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обучения</a:t>
                      </a:r>
                      <a:endParaRPr kumimoji="0" lang="ru-RU" altLang="ru-RU" sz="23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205" marR="29205" marT="29172" marB="29172" anchor="ctr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355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10.05.02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ИКТИБ</a:t>
                      </a:r>
                    </a:p>
                  </a:txBody>
                  <a:tcPr marL="29205" marR="29205" marT="29172" marB="29172" anchor="ctr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Информационная безопасность телекоммуникационных систем</a:t>
                      </a:r>
                    </a:p>
                  </a:txBody>
                  <a:tcPr marL="29205" marR="29205" marT="29172" marB="29172" anchor="ctr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Русский язык</a:t>
                      </a:r>
                      <a:b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Математика</a:t>
                      </a:r>
                      <a:b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Физика </a:t>
                      </a: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или</a:t>
                      </a:r>
                      <a:endParaRPr kumimoji="0" lang="ru-RU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Информатика и ИКТ</a:t>
                      </a:r>
                    </a:p>
                  </a:txBody>
                  <a:tcPr marL="29205" marR="29205" marT="29172" marB="29172" anchor="ctr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40</a:t>
                      </a:r>
                      <a:b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39</a:t>
                      </a:r>
                      <a:b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marL="29205" marR="29205" marT="29172" marB="29172" anchor="ctr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Таганрог</a:t>
                      </a:r>
                      <a:endParaRPr kumimoji="0" lang="ru-RU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205" marR="29205" marT="29172" marB="29172" anchor="ctr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033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24.05.07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ИРТСУ</a:t>
                      </a:r>
                    </a:p>
                  </a:txBody>
                  <a:tcPr marL="29205" marR="29205" marT="29172" marB="29172" anchor="ctr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Самолето</a:t>
                      </a: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вертолетостроение</a:t>
                      </a:r>
                    </a:p>
                  </a:txBody>
                  <a:tcPr marL="29205" marR="29205" marT="29172" marB="29172" anchor="ctr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Русский язык</a:t>
                      </a:r>
                      <a:b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Математика</a:t>
                      </a:r>
                      <a:b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Физика </a:t>
                      </a: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или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Информатика и ИКТ</a:t>
                      </a:r>
                    </a:p>
                  </a:txBody>
                  <a:tcPr marL="29205" marR="29205" marT="29172" marB="29172" anchor="ctr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0</a:t>
                      </a:r>
                      <a:b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en-US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kumimoji="0" lang="ru-RU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39</a:t>
                      </a:r>
                      <a:b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en-US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marL="29205" marR="29205" marT="29172" marB="29172" anchor="ctr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248534A4-CD1C-41AD-BA45-87BB59300A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722197"/>
              </p:ext>
            </p:extLst>
          </p:nvPr>
        </p:nvGraphicFramePr>
        <p:xfrm>
          <a:off x="287828" y="4955917"/>
          <a:ext cx="11654443" cy="1732219"/>
        </p:xfrm>
        <a:graphic>
          <a:graphicData uri="http://schemas.openxmlformats.org/drawingml/2006/table">
            <a:tbl>
              <a:tblPr/>
              <a:tblGrid>
                <a:gridCol w="19202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505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35850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5892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6627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7322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41.03.01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ИСиР</a:t>
                      </a:r>
                      <a:endParaRPr kumimoji="0" lang="ru-RU" alt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205" marR="29205" marT="29172" marB="29172" anchor="ctr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Зарубежное регионоведение</a:t>
                      </a:r>
                    </a:p>
                  </a:txBody>
                  <a:tcPr marL="29205" marR="29205" marT="29172" marB="29172" anchor="ctr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Русский язык</a:t>
                      </a:r>
                      <a:b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История</a:t>
                      </a:r>
                      <a:b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обществознание </a:t>
                      </a: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или </a:t>
                      </a: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ин. язык</a:t>
                      </a:r>
                    </a:p>
                  </a:txBody>
                  <a:tcPr marL="29205" marR="29205" marT="29172" marB="29172" anchor="ctr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kumimoji="0" lang="ru-RU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kumimoji="0" lang="ru-RU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50</a:t>
                      </a: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kumimoji="0" lang="en-US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29205" marR="29205" marT="29172" marB="29172" anchor="ctr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Ростов</a:t>
                      </a: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- на-Дону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2025 г.</a:t>
                      </a:r>
                    </a:p>
                  </a:txBody>
                  <a:tcPr marL="29205" marR="29205" marT="29172" marB="29172" anchor="ctr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221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1733</TotalTime>
  <Words>223</Words>
  <Application>Microsoft Office PowerPoint</Application>
  <PresentationFormat>Широкоэкранный</PresentationFormat>
  <Paragraphs>98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a_Futurica</vt:lpstr>
      <vt:lpstr>Arial</vt:lpstr>
      <vt:lpstr>Calibri</vt:lpstr>
      <vt:lpstr>Calibri Light</vt:lpstr>
      <vt:lpstr>Fira Sans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Военно-учетные специальности ВУЦ при ЮФУ</vt:lpstr>
      <vt:lpstr>ПЕРЕЧЕНЬ  направлений подготовки и специальностей ЮФУ, разрешенных для обучения по программам военной подготовки</vt:lpstr>
      <vt:lpstr>Баллы ЕГЭ</vt:lpstr>
      <vt:lpstr>Баллы ЕГЭ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Военный учебный центр  при  Южном федеральном университете</dc:title>
  <dc:creator>Сергей Тутин</dc:creator>
  <cp:lastModifiedBy>Host_user</cp:lastModifiedBy>
  <cp:revision>37</cp:revision>
  <cp:lastPrinted>2024-11-10T20:01:16Z</cp:lastPrinted>
  <dcterms:created xsi:type="dcterms:W3CDTF">2022-09-13T12:21:51Z</dcterms:created>
  <dcterms:modified xsi:type="dcterms:W3CDTF">2025-03-10T07:40:18Z</dcterms:modified>
</cp:coreProperties>
</file>