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10"/>
  </p:notesMasterIdLst>
  <p:sldIdLst>
    <p:sldId id="257" r:id="rId2"/>
    <p:sldId id="309" r:id="rId3"/>
    <p:sldId id="311" r:id="rId4"/>
    <p:sldId id="312" r:id="rId5"/>
    <p:sldId id="313" r:id="rId6"/>
    <p:sldId id="307" r:id="rId7"/>
    <p:sldId id="314" r:id="rId8"/>
    <p:sldId id="308" r:id="rId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232">
          <p15:clr>
            <a:srgbClr val="9AA0A6"/>
          </p15:clr>
        </p15:guide>
        <p15:guide id="4" pos="5562">
          <p15:clr>
            <a:srgbClr val="9AA0A6"/>
          </p15:clr>
        </p15:guide>
        <p15:guide id="5" orient="horz" pos="2985">
          <p15:clr>
            <a:srgbClr val="9AA0A6"/>
          </p15:clr>
        </p15:guide>
        <p15:guide id="6" orient="horz" pos="846">
          <p15:clr>
            <a:srgbClr val="9AA0A6"/>
          </p15:clr>
        </p15:guide>
        <p15:guide id="7" pos="1440">
          <p15:clr>
            <a:srgbClr val="9AA0A6"/>
          </p15:clr>
        </p15:guide>
        <p15:guide id="8" pos="4323">
          <p15:clr>
            <a:srgbClr val="9AA0A6"/>
          </p15:clr>
        </p15:guide>
        <p15:guide id="9" pos="3600">
          <p15:clr>
            <a:srgbClr val="9AA0A6"/>
          </p15:clr>
        </p15:guide>
        <p15:guide id="10" pos="5043">
          <p15:clr>
            <a:srgbClr val="9AA0A6"/>
          </p15:clr>
        </p15:guide>
        <p15:guide id="11" pos="2160">
          <p15:clr>
            <a:srgbClr val="9AA0A6"/>
          </p15:clr>
        </p15:guide>
        <p15:guide id="12" pos="72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6C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61" autoAdjust="0"/>
    <p:restoredTop sz="94660"/>
  </p:normalViewPr>
  <p:slideViewPr>
    <p:cSldViewPr snapToGrid="0">
      <p:cViewPr>
        <p:scale>
          <a:sx n="75" d="100"/>
          <a:sy n="75" d="100"/>
        </p:scale>
        <p:origin x="-1819" y="-662"/>
      </p:cViewPr>
      <p:guideLst>
        <p:guide orient="horz" pos="1620"/>
        <p:guide orient="horz" pos="2985"/>
        <p:guide orient="horz" pos="846"/>
        <p:guide pos="2880"/>
        <p:guide pos="232"/>
        <p:guide pos="5562"/>
        <p:guide pos="1440"/>
        <p:guide pos="4323"/>
        <p:guide pos="3600"/>
        <p:guide pos="5043"/>
        <p:guide pos="2160"/>
        <p:guide pos="7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807062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2815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7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7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7" Type="http://schemas.openxmlformats.org/officeDocument/2006/relationships/image" Target="../media/image12.jpg"/><Relationship Id="rId12" Type="http://schemas.openxmlformats.org/officeDocument/2006/relationships/image" Target="../media/image1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openxmlformats.org/officeDocument/2006/relationships/image" Target="../media/image16.jpg"/><Relationship Id="rId10" Type="http://schemas.openxmlformats.org/officeDocument/2006/relationships/image" Target="../media/image15.jpg"/><Relationship Id="rId9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0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6CB3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523" y="435116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О</a:t>
            </a:r>
            <a:r>
              <a:rPr lang="ru-RU" sz="1200" dirty="0" smtClean="0">
                <a:solidFill>
                  <a:schemeClr val="bg1"/>
                </a:solidFill>
              </a:rPr>
              <a:t>тчет </a:t>
            </a:r>
            <a:r>
              <a:rPr lang="ru-RU" sz="1200" dirty="0">
                <a:solidFill>
                  <a:schemeClr val="bg1"/>
                </a:solidFill>
              </a:rPr>
              <a:t>по соучаствующему </a:t>
            </a:r>
            <a:r>
              <a:rPr lang="ru-RU" sz="1200" dirty="0" smtClean="0">
                <a:solidFill>
                  <a:schemeClr val="bg1"/>
                </a:solidFill>
              </a:rPr>
              <a:t>исследованию 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МБОУ «Школа-гимназия, детский сад № 25» г. Симферополя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24E0D25-467C-034E-ACE8-867E29C9E3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342" y="1001824"/>
            <a:ext cx="4164364" cy="24576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33" b="100000" l="0" r="100000">
                        <a14:foregroundMark x1="16808" y1="23230" x2="23337" y2="182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700" y="3375718"/>
            <a:ext cx="1546917" cy="150576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45D6993-49A6-26B2-DD13-333F25E561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4358" t="27281" r="22196" b="48366"/>
          <a:stretch/>
        </p:blipFill>
        <p:spPr>
          <a:xfrm>
            <a:off x="7616333" y="0"/>
            <a:ext cx="1462980" cy="94337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2024" y="207708"/>
            <a:ext cx="763382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err="1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Фотофиксация</a:t>
            </a:r>
            <a:r>
              <a:rPr lang="ru-RU" sz="3600" b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проблемных зон</a:t>
            </a:r>
            <a:endParaRPr lang="ru-RU" sz="3600" b="1" cap="none" spc="0" dirty="0">
              <a:ln w="18000">
                <a:solidFill>
                  <a:srgbClr val="00206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4" y="943371"/>
            <a:ext cx="2930088" cy="2197566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928" y="943371"/>
            <a:ext cx="2930087" cy="2197566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225" y="943371"/>
            <a:ext cx="2930088" cy="2197566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3" name="Равнобедренный треугольник 2"/>
          <p:cNvSpPr/>
          <p:nvPr/>
        </p:nvSpPr>
        <p:spPr>
          <a:xfrm>
            <a:off x="92024" y="3190174"/>
            <a:ext cx="309489" cy="284546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3129928" y="3190174"/>
            <a:ext cx="309489" cy="284546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6149225" y="3190174"/>
            <a:ext cx="309489" cy="284546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149225" y="3460653"/>
            <a:ext cx="2867367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Коридоры</a:t>
            </a:r>
          </a:p>
          <a:p>
            <a:endParaRPr lang="ru-RU" sz="1100" dirty="0" smtClean="0"/>
          </a:p>
          <a:p>
            <a:r>
              <a:rPr lang="ru-RU" sz="1100" dirty="0" smtClean="0"/>
              <a:t>Проблемы:</a:t>
            </a:r>
          </a:p>
          <a:p>
            <a:endParaRPr lang="ru-RU" sz="1100" dirty="0"/>
          </a:p>
          <a:p>
            <a:pPr marL="171450" indent="-171450">
              <a:buFontTx/>
              <a:buChar char="-"/>
            </a:pPr>
            <a:r>
              <a:rPr lang="ru-RU" sz="1100" dirty="0" smtClean="0"/>
              <a:t>цветовая гамма вызывает у детей неприятные эмоции;</a:t>
            </a:r>
          </a:p>
          <a:p>
            <a:pPr marL="171450" indent="-171450">
              <a:buFontTx/>
              <a:buChar char="-"/>
            </a:pPr>
            <a:r>
              <a:rPr lang="ru-RU" sz="1100" dirty="0" smtClean="0"/>
              <a:t>недостаточно света;</a:t>
            </a:r>
          </a:p>
          <a:p>
            <a:pPr marL="171450" indent="-171450">
              <a:buFontTx/>
              <a:buChar char="-"/>
            </a:pPr>
            <a:r>
              <a:rPr lang="ru-RU" sz="1100" dirty="0" smtClean="0"/>
              <a:t>устаревший дизайн (дерево).</a:t>
            </a:r>
          </a:p>
          <a:p>
            <a:endParaRPr lang="ru-RU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3129928" y="3486444"/>
            <a:ext cx="28673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Спортивные залы</a:t>
            </a:r>
          </a:p>
          <a:p>
            <a:endParaRPr lang="ru-RU" sz="1100" dirty="0" smtClean="0"/>
          </a:p>
          <a:p>
            <a:r>
              <a:rPr lang="ru-RU" sz="1100" dirty="0" smtClean="0"/>
              <a:t>Проблемы:</a:t>
            </a:r>
          </a:p>
          <a:p>
            <a:endParaRPr lang="ru-RU" sz="1100" dirty="0" smtClean="0"/>
          </a:p>
          <a:p>
            <a:pPr marL="171450" indent="-171450">
              <a:buFontTx/>
              <a:buChar char="-"/>
            </a:pPr>
            <a:r>
              <a:rPr lang="ru-RU" sz="1100" dirty="0" smtClean="0"/>
              <a:t>плохое освещение;</a:t>
            </a:r>
            <a:endParaRPr lang="ru-RU" sz="1100" dirty="0"/>
          </a:p>
          <a:p>
            <a:pPr marL="171450" indent="-171450">
              <a:buFontTx/>
              <a:buChar char="-"/>
            </a:pPr>
            <a:r>
              <a:rPr lang="ru-RU" sz="1100" dirty="0" smtClean="0"/>
              <a:t>неудачное оформление потолка;</a:t>
            </a:r>
          </a:p>
          <a:p>
            <a:pPr marL="171450" indent="-171450">
              <a:buFontTx/>
              <a:buChar char="-"/>
            </a:pPr>
            <a:r>
              <a:rPr lang="ru-RU" sz="1100" dirty="0" smtClean="0"/>
              <a:t>устаревший дизайн.</a:t>
            </a:r>
          </a:p>
          <a:p>
            <a:endParaRPr lang="ru-RU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81334" y="3460653"/>
            <a:ext cx="286736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Актовый зал</a:t>
            </a:r>
          </a:p>
          <a:p>
            <a:endParaRPr lang="ru-RU" sz="1100" dirty="0" smtClean="0"/>
          </a:p>
          <a:p>
            <a:r>
              <a:rPr lang="ru-RU" sz="1100" dirty="0" smtClean="0"/>
              <a:t>Проблемы:</a:t>
            </a:r>
          </a:p>
          <a:p>
            <a:endParaRPr lang="ru-RU" sz="1100" dirty="0"/>
          </a:p>
          <a:p>
            <a:pPr marL="171450" indent="-171450">
              <a:buFontTx/>
              <a:buChar char="-"/>
            </a:pPr>
            <a:r>
              <a:rPr lang="ru-RU" sz="1100" dirty="0" smtClean="0"/>
              <a:t>нет кондиционеров;</a:t>
            </a:r>
          </a:p>
          <a:p>
            <a:pPr marL="171450" indent="-171450">
              <a:buFontTx/>
              <a:buChar char="-"/>
            </a:pPr>
            <a:r>
              <a:rPr lang="ru-RU" sz="1100" dirty="0" smtClean="0"/>
              <a:t>плохое освещение;</a:t>
            </a:r>
            <a:endParaRPr lang="ru-RU" sz="1100" dirty="0"/>
          </a:p>
          <a:p>
            <a:pPr marL="171450" indent="-171450">
              <a:buFontTx/>
              <a:buChar char="-"/>
            </a:pPr>
            <a:r>
              <a:rPr lang="ru-RU" sz="1100" dirty="0" smtClean="0"/>
              <a:t>неудобное расположение технического оснащения;</a:t>
            </a:r>
          </a:p>
          <a:p>
            <a:pPr marL="171450" indent="-171450">
              <a:buFontTx/>
              <a:buChar char="-"/>
            </a:pPr>
            <a:r>
              <a:rPr lang="ru-RU" sz="1100" dirty="0" smtClean="0"/>
              <a:t>устаревший дизайн (дерево).</a:t>
            </a:r>
          </a:p>
          <a:p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693338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45D6993-49A6-26B2-DD13-333F25E561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4358" t="27281" r="22196" b="48366"/>
          <a:stretch/>
        </p:blipFill>
        <p:spPr>
          <a:xfrm>
            <a:off x="7616333" y="0"/>
            <a:ext cx="1462980" cy="94337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2024" y="207708"/>
            <a:ext cx="7633820" cy="64633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err="1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Фотофиксация</a:t>
            </a:r>
            <a:r>
              <a:rPr lang="ru-RU" sz="3600" b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проблемных зон</a:t>
            </a:r>
            <a:endParaRPr lang="ru-RU" sz="3600" b="1" cap="none" spc="0" dirty="0">
              <a:ln w="18000">
                <a:solidFill>
                  <a:srgbClr val="00206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Равнобедренный треугольник 2"/>
          <p:cNvSpPr/>
          <p:nvPr/>
        </p:nvSpPr>
        <p:spPr>
          <a:xfrm>
            <a:off x="92024" y="3190174"/>
            <a:ext cx="309489" cy="284546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3129928" y="3190174"/>
            <a:ext cx="309489" cy="284546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6149225" y="3190174"/>
            <a:ext cx="309489" cy="284546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149225" y="3460653"/>
            <a:ext cx="286736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Раздевалки</a:t>
            </a:r>
          </a:p>
          <a:p>
            <a:endParaRPr lang="ru-RU" sz="1100" dirty="0" smtClean="0"/>
          </a:p>
          <a:p>
            <a:r>
              <a:rPr lang="ru-RU" sz="1100" dirty="0" smtClean="0"/>
              <a:t>Проблемы:</a:t>
            </a:r>
          </a:p>
          <a:p>
            <a:endParaRPr lang="ru-RU" sz="1100" dirty="0"/>
          </a:p>
          <a:p>
            <a:pPr marL="171450" indent="-171450">
              <a:buFontTx/>
              <a:buChar char="-"/>
            </a:pPr>
            <a:r>
              <a:rPr lang="ru-RU" sz="1100" dirty="0" smtClean="0"/>
              <a:t>нет удобного места для того, чтобы детям было удобно переодеваться;</a:t>
            </a:r>
          </a:p>
          <a:p>
            <a:pPr marL="171450" indent="-171450">
              <a:buFontTx/>
              <a:buChar char="-"/>
            </a:pPr>
            <a:r>
              <a:rPr lang="ru-RU" sz="1100" dirty="0" smtClean="0"/>
              <a:t>отсутствие шкафчиков приводит к тому, что подоконники завалены;</a:t>
            </a:r>
          </a:p>
          <a:p>
            <a:pPr marL="171450" indent="-171450">
              <a:buFontTx/>
              <a:buChar char="-"/>
            </a:pPr>
            <a:r>
              <a:rPr lang="ru-RU" sz="1100" dirty="0" smtClean="0"/>
              <a:t>цветовая гамма.</a:t>
            </a:r>
          </a:p>
          <a:p>
            <a:endParaRPr lang="ru-RU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3129928" y="3486444"/>
            <a:ext cx="2867367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Учебные кабинеты</a:t>
            </a:r>
          </a:p>
          <a:p>
            <a:endParaRPr lang="ru-RU" sz="1100" dirty="0" smtClean="0"/>
          </a:p>
          <a:p>
            <a:r>
              <a:rPr lang="ru-RU" sz="1100" dirty="0" smtClean="0"/>
              <a:t>Проблемы:</a:t>
            </a:r>
          </a:p>
          <a:p>
            <a:endParaRPr lang="ru-RU" sz="1100" dirty="0" smtClean="0"/>
          </a:p>
          <a:p>
            <a:pPr marL="171450" indent="-171450">
              <a:buFontTx/>
              <a:buChar char="-"/>
            </a:pPr>
            <a:r>
              <a:rPr lang="ru-RU" sz="1100" dirty="0" smtClean="0"/>
              <a:t>неудачная цветовая гамма;</a:t>
            </a:r>
            <a:endParaRPr lang="ru-RU" sz="1100" dirty="0"/>
          </a:p>
          <a:p>
            <a:pPr marL="171450" indent="-171450">
              <a:buFontTx/>
              <a:buChar char="-"/>
            </a:pPr>
            <a:r>
              <a:rPr lang="ru-RU" sz="1100" dirty="0" smtClean="0"/>
              <a:t>непродуманная экспозиция;</a:t>
            </a:r>
          </a:p>
          <a:p>
            <a:pPr marL="171450" indent="-171450">
              <a:buFontTx/>
              <a:buChar char="-"/>
            </a:pPr>
            <a:r>
              <a:rPr lang="ru-RU" sz="1100" dirty="0" smtClean="0"/>
              <a:t>недостаток хранения;</a:t>
            </a:r>
          </a:p>
          <a:p>
            <a:pPr marL="171450" indent="-171450">
              <a:buFontTx/>
              <a:buChar char="-"/>
            </a:pPr>
            <a:r>
              <a:rPr lang="ru-RU" sz="1100" dirty="0" smtClean="0"/>
              <a:t>неудобные парты и стулья.</a:t>
            </a:r>
          </a:p>
          <a:p>
            <a:endParaRPr lang="ru-RU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81334" y="3460653"/>
            <a:ext cx="286736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Холл </a:t>
            </a:r>
          </a:p>
          <a:p>
            <a:endParaRPr lang="ru-RU" sz="1100" dirty="0" smtClean="0"/>
          </a:p>
          <a:p>
            <a:r>
              <a:rPr lang="ru-RU" sz="1100" dirty="0" smtClean="0"/>
              <a:t>Проблемы:</a:t>
            </a:r>
          </a:p>
          <a:p>
            <a:endParaRPr lang="ru-RU" sz="1100" dirty="0"/>
          </a:p>
          <a:p>
            <a:pPr marL="171450" indent="-171450">
              <a:buFontTx/>
              <a:buChar char="-"/>
            </a:pPr>
            <a:r>
              <a:rPr lang="ru-RU" sz="1100" dirty="0" smtClean="0"/>
              <a:t>деревянные колонны;</a:t>
            </a:r>
          </a:p>
          <a:p>
            <a:pPr marL="171450" indent="-171450">
              <a:buFontTx/>
              <a:buChar char="-"/>
            </a:pPr>
            <a:r>
              <a:rPr lang="ru-RU" sz="1100" dirty="0" smtClean="0"/>
              <a:t>плохое освещение;</a:t>
            </a:r>
            <a:endParaRPr lang="ru-RU" sz="1100" dirty="0"/>
          </a:p>
          <a:p>
            <a:pPr marL="171450" indent="-171450">
              <a:buFontTx/>
              <a:buChar char="-"/>
            </a:pPr>
            <a:r>
              <a:rPr lang="ru-RU" sz="1100" dirty="0" smtClean="0"/>
              <a:t>отсутствие места для отдыха;</a:t>
            </a:r>
          </a:p>
          <a:p>
            <a:pPr marL="171450" indent="-171450">
              <a:buFontTx/>
              <a:buChar char="-"/>
            </a:pPr>
            <a:r>
              <a:rPr lang="ru-RU" sz="1100" dirty="0" smtClean="0"/>
              <a:t>зелёный уголок;</a:t>
            </a:r>
          </a:p>
          <a:p>
            <a:pPr marL="171450" indent="-171450">
              <a:buFontTx/>
              <a:buChar char="-"/>
            </a:pPr>
            <a:r>
              <a:rPr lang="ru-RU" sz="1100" dirty="0" smtClean="0"/>
              <a:t>нет зонирования.</a:t>
            </a:r>
          </a:p>
          <a:p>
            <a:endParaRPr lang="ru-RU" sz="11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4" y="943369"/>
            <a:ext cx="2930089" cy="2197567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567" y="943371"/>
            <a:ext cx="2930088" cy="2197566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109" y="855297"/>
            <a:ext cx="1714230" cy="2285640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845463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18360" y="615776"/>
            <a:ext cx="8262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1"/>
                </a:solidFill>
              </a:rPr>
              <a:t>Метод позволяет выявить проблемные зоны пространства через маркировку элементов среды </a:t>
            </a:r>
            <a:r>
              <a:rPr lang="ru-RU" sz="1200" dirty="0" err="1" smtClean="0">
                <a:solidFill>
                  <a:schemeClr val="tx1"/>
                </a:solidFill>
              </a:rPr>
              <a:t>стикерами</a:t>
            </a:r>
            <a:r>
              <a:rPr lang="ru-RU" sz="1200" dirty="0" smtClean="0">
                <a:solidFill>
                  <a:schemeClr val="tx1"/>
                </a:solidFill>
              </a:rPr>
              <a:t> – обозначениями эмоций.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3BD4116-AD6C-EB62-A8A2-85320EA4AD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24358" t="27281" r="22196" b="48366"/>
          <a:stretch/>
        </p:blipFill>
        <p:spPr>
          <a:xfrm>
            <a:off x="7963585" y="33279"/>
            <a:ext cx="1051722" cy="67818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77684" y="33279"/>
            <a:ext cx="7045518" cy="46166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Метод эмоциональной оценки пространства</a:t>
            </a:r>
            <a:endParaRPr lang="ru-RU" sz="2400" b="1" cap="none" spc="0" dirty="0">
              <a:ln w="18000">
                <a:solidFill>
                  <a:srgbClr val="00206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60" y="1217732"/>
            <a:ext cx="4652889" cy="3489667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556" y="1453807"/>
            <a:ext cx="3042138" cy="2281604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378556" y="3856807"/>
            <a:ext cx="3404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Целевая аудитория: 6-11 классы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Время прохождения: 15 минут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536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3BD4116-AD6C-EB62-A8A2-85320EA4AD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24358" t="27281" r="22196" b="48366"/>
          <a:stretch/>
        </p:blipFill>
        <p:spPr>
          <a:xfrm>
            <a:off x="7963585" y="33279"/>
            <a:ext cx="1051722" cy="67818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77684" y="33279"/>
            <a:ext cx="7045518" cy="46166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Метод эмоциональной оценки пространства</a:t>
            </a:r>
            <a:endParaRPr lang="ru-RU" sz="2400" b="1" cap="none" spc="0" dirty="0">
              <a:ln w="18000">
                <a:solidFill>
                  <a:srgbClr val="00206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77" y="711459"/>
            <a:ext cx="2622884" cy="1967163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430" y="711459"/>
            <a:ext cx="2622884" cy="1967163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60" y="711459"/>
            <a:ext cx="2622884" cy="1967163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85289" y="2457019"/>
            <a:ext cx="1967163" cy="2622884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2184" y="2365205"/>
            <a:ext cx="1479469" cy="2622882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457" y="2936911"/>
            <a:ext cx="2689489" cy="1517040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569727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70911" y="866606"/>
            <a:ext cx="565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</a:rPr>
              <a:t>Ссылка на видео:</a:t>
            </a:r>
          </a:p>
          <a:p>
            <a:r>
              <a:rPr lang="ru-RU" sz="1200" dirty="0" smtClean="0">
                <a:solidFill>
                  <a:srgbClr val="002060"/>
                </a:solidFill>
              </a:rPr>
              <a:t> </a:t>
            </a:r>
            <a:r>
              <a:rPr lang="en-US" sz="1200" dirty="0">
                <a:solidFill>
                  <a:srgbClr val="002060"/>
                </a:solidFill>
              </a:rPr>
              <a:t>https://disk.yandex.ru/i/XLY3JYIM3KZAog</a:t>
            </a:r>
            <a:endParaRPr lang="ru-RU" sz="1200" dirty="0">
              <a:solidFill>
                <a:srgbClr val="00206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F365D7D-3501-6761-D64B-D8B51399D5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24358" t="27281" r="22196" b="48366"/>
          <a:stretch/>
        </p:blipFill>
        <p:spPr>
          <a:xfrm>
            <a:off x="7985759" y="32710"/>
            <a:ext cx="1078313" cy="69532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70911" y="46961"/>
            <a:ext cx="6546411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Творческое </a:t>
            </a:r>
            <a:r>
              <a:rPr lang="ru-RU" sz="2400" b="1" dirty="0" err="1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видеоинтервью</a:t>
            </a:r>
            <a:r>
              <a:rPr lang="ru-RU" sz="2400" b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с учащимися </a:t>
            </a:r>
          </a:p>
          <a:p>
            <a:r>
              <a:rPr lang="ru-RU" sz="2400" b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 учителями</a:t>
            </a:r>
            <a:endParaRPr lang="ru-RU" sz="2400" b="1" cap="none" spc="0" dirty="0">
              <a:ln w="18000">
                <a:solidFill>
                  <a:srgbClr val="00206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365227" y="877958"/>
            <a:ext cx="1945679" cy="10931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Запросы учеников и учителей</a:t>
            </a:r>
            <a:endParaRPr lang="ru-RU" dirty="0"/>
          </a:p>
        </p:txBody>
      </p:sp>
      <p:sp>
        <p:nvSpPr>
          <p:cNvPr id="6" name="Стрелка влево 5"/>
          <p:cNvSpPr/>
          <p:nvPr/>
        </p:nvSpPr>
        <p:spPr>
          <a:xfrm>
            <a:off x="412511" y="1616672"/>
            <a:ext cx="2708826" cy="63939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Зона отдыха для учителей</a:t>
            </a:r>
            <a:endParaRPr lang="ru-RU" dirty="0"/>
          </a:p>
        </p:txBody>
      </p:sp>
      <p:sp>
        <p:nvSpPr>
          <p:cNvPr id="14" name="Стрелка влево 13"/>
          <p:cNvSpPr/>
          <p:nvPr/>
        </p:nvSpPr>
        <p:spPr>
          <a:xfrm>
            <a:off x="412511" y="2278840"/>
            <a:ext cx="2708826" cy="63939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Кондиционер </a:t>
            </a:r>
            <a:endParaRPr lang="ru-RU" dirty="0"/>
          </a:p>
        </p:txBody>
      </p:sp>
      <p:sp>
        <p:nvSpPr>
          <p:cNvPr id="16" name="Стрелка влево 15"/>
          <p:cNvSpPr/>
          <p:nvPr/>
        </p:nvSpPr>
        <p:spPr>
          <a:xfrm>
            <a:off x="412511" y="2920382"/>
            <a:ext cx="2708826" cy="63939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Зона отдыха для учителей</a:t>
            </a:r>
            <a:endParaRPr lang="ru-RU" dirty="0"/>
          </a:p>
        </p:txBody>
      </p:sp>
      <p:sp>
        <p:nvSpPr>
          <p:cNvPr id="17" name="Стрелка влево 16"/>
          <p:cNvSpPr/>
          <p:nvPr/>
        </p:nvSpPr>
        <p:spPr>
          <a:xfrm>
            <a:off x="412511" y="3559775"/>
            <a:ext cx="2708826" cy="63939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Хорошие парты и стулья</a:t>
            </a:r>
            <a:endParaRPr lang="ru-RU" dirty="0"/>
          </a:p>
        </p:txBody>
      </p:sp>
      <p:sp>
        <p:nvSpPr>
          <p:cNvPr id="18" name="Стрелка влево 17"/>
          <p:cNvSpPr/>
          <p:nvPr/>
        </p:nvSpPr>
        <p:spPr>
          <a:xfrm>
            <a:off x="412511" y="4199168"/>
            <a:ext cx="2708826" cy="63939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Места для хранения </a:t>
            </a:r>
            <a:r>
              <a:rPr lang="ru-RU" dirty="0" err="1" smtClean="0"/>
              <a:t>сменки</a:t>
            </a:r>
            <a:r>
              <a:rPr lang="ru-RU" dirty="0" smtClean="0"/>
              <a:t> в классах</a:t>
            </a:r>
            <a:endParaRPr lang="ru-RU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5507025" y="1616672"/>
            <a:ext cx="2818827" cy="6393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Места для отдыха учеников</a:t>
            </a:r>
            <a:endParaRPr lang="ru-RU" dirty="0"/>
          </a:p>
        </p:txBody>
      </p:sp>
      <p:sp>
        <p:nvSpPr>
          <p:cNvPr id="22" name="Стрелка вправо 21"/>
          <p:cNvSpPr/>
          <p:nvPr/>
        </p:nvSpPr>
        <p:spPr>
          <a:xfrm>
            <a:off x="5503816" y="2280989"/>
            <a:ext cx="2818827" cy="6393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Больше растений</a:t>
            </a:r>
            <a:endParaRPr lang="ru-RU" dirty="0"/>
          </a:p>
        </p:txBody>
      </p:sp>
      <p:sp>
        <p:nvSpPr>
          <p:cNvPr id="23" name="Стрелка вправо 22"/>
          <p:cNvSpPr/>
          <p:nvPr/>
        </p:nvSpPr>
        <p:spPr>
          <a:xfrm>
            <a:off x="5503815" y="2920382"/>
            <a:ext cx="2818827" cy="6393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Мини библиотеки в коридорах </a:t>
            </a:r>
            <a:endParaRPr lang="ru-RU" dirty="0"/>
          </a:p>
        </p:txBody>
      </p:sp>
      <p:sp>
        <p:nvSpPr>
          <p:cNvPr id="24" name="Стрелка вправо 23"/>
          <p:cNvSpPr/>
          <p:nvPr/>
        </p:nvSpPr>
        <p:spPr>
          <a:xfrm>
            <a:off x="5491210" y="3559774"/>
            <a:ext cx="2818827" cy="6393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Уютная библиотека</a:t>
            </a:r>
            <a:endParaRPr lang="ru-RU" dirty="0"/>
          </a:p>
        </p:txBody>
      </p:sp>
      <p:sp>
        <p:nvSpPr>
          <p:cNvPr id="25" name="Стрелка вправо 24"/>
          <p:cNvSpPr/>
          <p:nvPr/>
        </p:nvSpPr>
        <p:spPr>
          <a:xfrm>
            <a:off x="5491209" y="4199168"/>
            <a:ext cx="2818827" cy="6393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Бассейн </a:t>
            </a:r>
            <a:endParaRPr lang="ru-RU" dirty="0"/>
          </a:p>
        </p:txBody>
      </p:sp>
      <p:sp>
        <p:nvSpPr>
          <p:cNvPr id="26" name="Стрелка вправо 25"/>
          <p:cNvSpPr/>
          <p:nvPr/>
        </p:nvSpPr>
        <p:spPr>
          <a:xfrm>
            <a:off x="5491208" y="877958"/>
            <a:ext cx="2818827" cy="6393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Больше зеркал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86340" y="2110683"/>
            <a:ext cx="2103455" cy="4262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Больше спортивного оборудования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3286340" y="2601831"/>
            <a:ext cx="2103455" cy="4262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Вентиляция в раздевалке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3280611" y="3101856"/>
            <a:ext cx="2103455" cy="4262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Красивый музыкальный кабинет</a:t>
            </a:r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3280610" y="3574671"/>
            <a:ext cx="2103455" cy="4262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Больше света</a:t>
            </a:r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3286340" y="4056091"/>
            <a:ext cx="2103455" cy="4262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Игровые консоли</a:t>
            </a:r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3280609" y="4526885"/>
            <a:ext cx="2103455" cy="4262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Аудио книги в библиотеке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0918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3BD4116-AD6C-EB62-A8A2-85320EA4AD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24358" t="27281" r="22196" b="48366"/>
          <a:stretch/>
        </p:blipFill>
        <p:spPr>
          <a:xfrm>
            <a:off x="7963585" y="33279"/>
            <a:ext cx="1051722" cy="67818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90477" y="141536"/>
            <a:ext cx="2659702" cy="46166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Сказкотворение</a:t>
            </a:r>
            <a:endParaRPr lang="ru-RU" sz="2400" b="1" cap="none" spc="0" dirty="0">
              <a:ln w="18000">
                <a:solidFill>
                  <a:srgbClr val="00206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885" y="603201"/>
            <a:ext cx="565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</a:rPr>
              <a:t>Ссылка на видео:</a:t>
            </a:r>
          </a:p>
          <a:p>
            <a:r>
              <a:rPr lang="ru-RU" sz="1200" dirty="0" smtClean="0">
                <a:solidFill>
                  <a:srgbClr val="002060"/>
                </a:solidFill>
              </a:rPr>
              <a:t> </a:t>
            </a:r>
            <a:r>
              <a:rPr lang="en-US" sz="1200" dirty="0">
                <a:solidFill>
                  <a:srgbClr val="002060"/>
                </a:solidFill>
              </a:rPr>
              <a:t>https://disk.yandex.ru/i/gimOm5Mw_K0O0g</a:t>
            </a:r>
            <a:endParaRPr lang="ru-RU" sz="12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" r="8272"/>
          <a:stretch/>
        </p:blipFill>
        <p:spPr bwMode="auto">
          <a:xfrm>
            <a:off x="694393" y="1183089"/>
            <a:ext cx="3404277" cy="1876425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 r="8272"/>
          <a:stretch/>
        </p:blipFill>
        <p:spPr bwMode="auto">
          <a:xfrm>
            <a:off x="694392" y="3135226"/>
            <a:ext cx="3404277" cy="1870758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" r="7623"/>
          <a:stretch/>
        </p:blipFill>
        <p:spPr bwMode="auto">
          <a:xfrm>
            <a:off x="5058728" y="1183088"/>
            <a:ext cx="3430718" cy="1876425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2" r="8272"/>
          <a:stretch/>
        </p:blipFill>
        <p:spPr bwMode="auto">
          <a:xfrm>
            <a:off x="5058728" y="3135226"/>
            <a:ext cx="3430718" cy="1883392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5393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59044A9-A823-4856-619C-7E8FC46127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4358" t="27281" r="22196" b="48366"/>
          <a:stretch/>
        </p:blipFill>
        <p:spPr>
          <a:xfrm>
            <a:off x="7985759" y="32710"/>
            <a:ext cx="1078313" cy="69532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0911" y="46961"/>
            <a:ext cx="6546411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ru-RU" sz="2400" b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Беседа с администрацией</a:t>
            </a:r>
            <a:endParaRPr lang="ru-RU" sz="2400" b="1" cap="none" spc="0" dirty="0">
              <a:ln w="18000">
                <a:solidFill>
                  <a:srgbClr val="00206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11" y="728037"/>
            <a:ext cx="2866929" cy="215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476" y="728036"/>
            <a:ext cx="2866931" cy="2150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038" y="728036"/>
            <a:ext cx="2866931" cy="2150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720" y="2947946"/>
            <a:ext cx="2850783" cy="213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360" y="3343106"/>
            <a:ext cx="3952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ходе беседы обсудили создание зон отдыха для учителей и учеников, модернизацию библиотеки, а также общую смену дизайна школы.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867230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6165</TotalTime>
  <Words>278</Words>
  <Application>Microsoft Office PowerPoint</Application>
  <PresentationFormat>Экран (16:9)</PresentationFormat>
  <Paragraphs>82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0" baseType="lpstr">
      <vt:lpstr>Arial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</dc:creator>
  <cp:lastModifiedBy>Школа25</cp:lastModifiedBy>
  <cp:revision>117</cp:revision>
  <dcterms:modified xsi:type="dcterms:W3CDTF">2024-04-19T20:00:25Z</dcterms:modified>
</cp:coreProperties>
</file>