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36"/>
  </p:notesMasterIdLst>
  <p:handoutMasterIdLst>
    <p:handoutMasterId r:id="rId37"/>
  </p:handoutMasterIdLst>
  <p:sldIdLst>
    <p:sldId id="256" r:id="rId2"/>
    <p:sldId id="284" r:id="rId3"/>
    <p:sldId id="257" r:id="rId4"/>
    <p:sldId id="290" r:id="rId5"/>
    <p:sldId id="264" r:id="rId6"/>
    <p:sldId id="265" r:id="rId7"/>
    <p:sldId id="266" r:id="rId8"/>
    <p:sldId id="267" r:id="rId9"/>
    <p:sldId id="268" r:id="rId10"/>
    <p:sldId id="311" r:id="rId11"/>
    <p:sldId id="312" r:id="rId12"/>
    <p:sldId id="313" r:id="rId13"/>
    <p:sldId id="314" r:id="rId14"/>
    <p:sldId id="310" r:id="rId15"/>
    <p:sldId id="301" r:id="rId16"/>
    <p:sldId id="302" r:id="rId17"/>
    <p:sldId id="306" r:id="rId18"/>
    <p:sldId id="307" r:id="rId19"/>
    <p:sldId id="308" r:id="rId20"/>
    <p:sldId id="309" r:id="rId21"/>
    <p:sldId id="272" r:id="rId22"/>
    <p:sldId id="296" r:id="rId23"/>
    <p:sldId id="300" r:id="rId24"/>
    <p:sldId id="297" r:id="rId25"/>
    <p:sldId id="298" r:id="rId26"/>
    <p:sldId id="275" r:id="rId27"/>
    <p:sldId id="305" r:id="rId28"/>
    <p:sldId id="285" r:id="rId29"/>
    <p:sldId id="286" r:id="rId30"/>
    <p:sldId id="278" r:id="rId31"/>
    <p:sldId id="291" r:id="rId32"/>
    <p:sldId id="292" r:id="rId33"/>
    <p:sldId id="304" r:id="rId34"/>
    <p:sldId id="295" r:id="rId3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66"/>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005" autoAdjust="0"/>
  </p:normalViewPr>
  <p:slideViewPr>
    <p:cSldViewPr>
      <p:cViewPr varScale="1">
        <p:scale>
          <a:sx n="67" d="100"/>
          <a:sy n="67" d="100"/>
        </p:scale>
        <p:origin x="-606" y="-96"/>
      </p:cViewPr>
      <p:guideLst>
        <p:guide orient="horz" pos="2160"/>
        <p:guide pos="2880"/>
      </p:guideLst>
    </p:cSldViewPr>
  </p:slideViewPr>
  <p:notesTextViewPr>
    <p:cViewPr>
      <p:scale>
        <a:sx n="100" d="100"/>
        <a:sy n="100" d="100"/>
      </p:scale>
      <p:origin x="0" y="0"/>
    </p:cViewPr>
  </p:notesTextViewPr>
  <p:notesViewPr>
    <p:cSldViewPr>
      <p:cViewPr varScale="1">
        <p:scale>
          <a:sx n="56" d="100"/>
          <a:sy n="56" d="100"/>
        </p:scale>
        <p:origin x="-2628"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579A4FD-ACCD-4A18-974C-520ACD40118D}" type="datetimeFigureOut">
              <a:rPr lang="ru-RU" smtClean="0"/>
              <a:pPr/>
              <a:t>24.03.2017</a:t>
            </a:fld>
            <a:endParaRPr lang="ru-RU" dirty="0"/>
          </a:p>
        </p:txBody>
      </p:sp>
      <p:sp>
        <p:nvSpPr>
          <p:cNvPr id="4" name="Нижний колонтитул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dirty="0"/>
          </a:p>
        </p:txBody>
      </p:sp>
      <p:sp>
        <p:nvSpPr>
          <p:cNvPr id="5" name="Номер слайда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0D9DFE1-8398-41BF-8730-42638A31A6A2}" type="slidenum">
              <a:rPr lang="ru-RU" smtClean="0"/>
              <a:pPr/>
              <a:t>‹#›</a:t>
            </a:fld>
            <a:endParaRPr lang="ru-RU" dirty="0"/>
          </a:p>
        </p:txBody>
      </p:sp>
    </p:spTree>
    <p:extLst>
      <p:ext uri="{BB962C8B-B14F-4D97-AF65-F5344CB8AC3E}">
        <p14:creationId xmlns:p14="http://schemas.microsoft.com/office/powerpoint/2010/main" val="10414449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254729D-FE43-4DB8-9B30-28725B83666F}" type="datetimeFigureOut">
              <a:rPr lang="ru-RU" smtClean="0"/>
              <a:pPr/>
              <a:t>24.03.2017</a:t>
            </a:fld>
            <a:endParaRPr lang="ru-RU" dirty="0"/>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dirty="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dirty="0"/>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C48BCB-9F99-4620-9A49-CA813263EAEE}" type="slidenum">
              <a:rPr lang="ru-RU" smtClean="0"/>
              <a:pPr/>
              <a:t>‹#›</a:t>
            </a:fld>
            <a:endParaRPr lang="ru-RU" dirty="0"/>
          </a:p>
        </p:txBody>
      </p:sp>
    </p:spTree>
    <p:extLst>
      <p:ext uri="{BB962C8B-B14F-4D97-AF65-F5344CB8AC3E}">
        <p14:creationId xmlns:p14="http://schemas.microsoft.com/office/powerpoint/2010/main" val="29688062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F9C48BCB-9F99-4620-9A49-CA813263EAEE}" type="slidenum">
              <a:rPr lang="ru-RU" smtClean="0"/>
              <a:pPr/>
              <a:t>8</a:t>
            </a:fld>
            <a:endParaRPr lang="ru-RU"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2286000" y="3124200"/>
            <a:ext cx="6172200" cy="1894362"/>
          </a:xfrm>
        </p:spPr>
        <p:txBody>
          <a:bodyPr/>
          <a:lstStyle>
            <a:lvl1pPr>
              <a:defRPr b="1"/>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bwMode="auto">
          <a:xfrm rot="5400000">
            <a:off x="7764621" y="1174097"/>
            <a:ext cx="2286000" cy="381000"/>
          </a:xfrm>
        </p:spPr>
        <p:txBody>
          <a:bodyPr/>
          <a:lstStyle/>
          <a:p>
            <a:fld id="{2FB5C37F-2909-4A2C-A4B4-D81A95813597}" type="datetimeFigureOut">
              <a:rPr lang="ru-RU" smtClean="0"/>
              <a:pPr/>
              <a:t>24.03.2017</a:t>
            </a:fld>
            <a:endParaRPr lang="ru-RU" dirty="0"/>
          </a:p>
        </p:txBody>
      </p:sp>
      <p:sp>
        <p:nvSpPr>
          <p:cNvPr id="17" name="Нижний колонтитул 16"/>
          <p:cNvSpPr>
            <a:spLocks noGrp="1"/>
          </p:cNvSpPr>
          <p:nvPr>
            <p:ph type="ftr" sz="quarter" idx="11"/>
          </p:nvPr>
        </p:nvSpPr>
        <p:spPr bwMode="auto">
          <a:xfrm rot="5400000">
            <a:off x="7077269" y="4181669"/>
            <a:ext cx="3657600" cy="384048"/>
          </a:xfrm>
        </p:spPr>
        <p:txBody>
          <a:bodyPr/>
          <a:lstStyle/>
          <a:p>
            <a:endParaRPr lang="ru-RU" dirty="0"/>
          </a:p>
        </p:txBody>
      </p:sp>
      <p:sp>
        <p:nvSpPr>
          <p:cNvPr id="10" name="Прямоугольник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Прямоугольник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Прямоугольник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Прямоугольник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Прямая соединительная линия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8" name="Прямая соединительная линия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Прямая соединительная линия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5" name="Прямая соединительная линия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Прямая соединительная линия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7" name="Прямоугольник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Овал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Овал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Овал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Номер слайда 28"/>
          <p:cNvSpPr>
            <a:spLocks noGrp="1"/>
          </p:cNvSpPr>
          <p:nvPr>
            <p:ph type="sldNum" sz="quarter" idx="12"/>
          </p:nvPr>
        </p:nvSpPr>
        <p:spPr bwMode="auto">
          <a:xfrm>
            <a:off x="1325544" y="4928702"/>
            <a:ext cx="609600" cy="517524"/>
          </a:xfrm>
        </p:spPr>
        <p:txBody>
          <a:bodyPr/>
          <a:lstStyle/>
          <a:p>
            <a:fld id="{F5C99771-92E3-4CA5-8AFA-D47C070548FA}" type="slidenum">
              <a:rPr lang="ru-RU" smtClean="0"/>
              <a:pPr/>
              <a:t>‹#›</a:t>
            </a:fld>
            <a:endParaRPr lang="ru-RU"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2FB5C37F-2909-4A2C-A4B4-D81A95813597}" type="datetimeFigureOut">
              <a:rPr lang="ru-RU" smtClean="0"/>
              <a:pPr/>
              <a:t>24.03.2017</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F5C99771-92E3-4CA5-8AFA-D47C070548FA}" type="slidenum">
              <a:rPr lang="ru-RU" smtClean="0"/>
              <a:pPr/>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1676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2FB5C37F-2909-4A2C-A4B4-D81A95813597}" type="datetimeFigureOut">
              <a:rPr lang="ru-RU" smtClean="0"/>
              <a:pPr/>
              <a:t>24.03.2017</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F5C99771-92E3-4CA5-8AFA-D47C070548FA}" type="slidenum">
              <a:rPr lang="ru-RU" smtClean="0"/>
              <a:pPr/>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8" name="Содержимое 7"/>
          <p:cNvSpPr>
            <a:spLocks noGrp="1"/>
          </p:cNvSpPr>
          <p:nvPr>
            <p:ph sz="quarter" idx="1"/>
          </p:nvPr>
        </p:nvSpPr>
        <p:spPr>
          <a:xfrm>
            <a:off x="457200" y="1600200"/>
            <a:ext cx="7467600" cy="487375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4"/>
          </p:nvPr>
        </p:nvSpPr>
        <p:spPr/>
        <p:txBody>
          <a:bodyPr rtlCol="0"/>
          <a:lstStyle/>
          <a:p>
            <a:fld id="{2FB5C37F-2909-4A2C-A4B4-D81A95813597}" type="datetimeFigureOut">
              <a:rPr lang="ru-RU" smtClean="0"/>
              <a:pPr/>
              <a:t>24.03.2017</a:t>
            </a:fld>
            <a:endParaRPr lang="ru-RU" dirty="0"/>
          </a:p>
        </p:txBody>
      </p:sp>
      <p:sp>
        <p:nvSpPr>
          <p:cNvPr id="9" name="Номер слайда 8"/>
          <p:cNvSpPr>
            <a:spLocks noGrp="1"/>
          </p:cNvSpPr>
          <p:nvPr>
            <p:ph type="sldNum" sz="quarter" idx="15"/>
          </p:nvPr>
        </p:nvSpPr>
        <p:spPr/>
        <p:txBody>
          <a:bodyPr rtlCol="0"/>
          <a:lstStyle/>
          <a:p>
            <a:fld id="{F5C99771-92E3-4CA5-8AFA-D47C070548FA}" type="slidenum">
              <a:rPr lang="ru-RU" smtClean="0"/>
              <a:pPr/>
              <a:t>‹#›</a:t>
            </a:fld>
            <a:endParaRPr lang="ru-RU" dirty="0"/>
          </a:p>
        </p:txBody>
      </p:sp>
      <p:sp>
        <p:nvSpPr>
          <p:cNvPr id="10" name="Нижний колонтитул 9"/>
          <p:cNvSpPr>
            <a:spLocks noGrp="1"/>
          </p:cNvSpPr>
          <p:nvPr>
            <p:ph type="ftr" sz="quarter" idx="16"/>
          </p:nvPr>
        </p:nvSpPr>
        <p:spPr/>
        <p:txBody>
          <a:bodyPr rtlCol="0"/>
          <a:lstStyle/>
          <a:p>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0" y="2895600"/>
            <a:ext cx="6172200" cy="2053590"/>
          </a:xfrm>
        </p:spPr>
        <p:txBody>
          <a:bodyPr/>
          <a:lstStyle>
            <a:lvl1pPr algn="l">
              <a:buNone/>
              <a:defRPr sz="3000" b="1" cap="small"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bwMode="auto">
          <a:xfrm rot="5400000">
            <a:off x="7763256" y="1170432"/>
            <a:ext cx="2286000" cy="381000"/>
          </a:xfrm>
        </p:spPr>
        <p:txBody>
          <a:bodyPr/>
          <a:lstStyle/>
          <a:p>
            <a:fld id="{2FB5C37F-2909-4A2C-A4B4-D81A95813597}" type="datetimeFigureOut">
              <a:rPr lang="ru-RU" smtClean="0"/>
              <a:pPr/>
              <a:t>24.03.2017</a:t>
            </a:fld>
            <a:endParaRPr lang="ru-RU" dirty="0"/>
          </a:p>
        </p:txBody>
      </p:sp>
      <p:sp>
        <p:nvSpPr>
          <p:cNvPr id="5" name="Нижний колонтитул 4"/>
          <p:cNvSpPr>
            <a:spLocks noGrp="1"/>
          </p:cNvSpPr>
          <p:nvPr>
            <p:ph type="ftr" sz="quarter" idx="11"/>
          </p:nvPr>
        </p:nvSpPr>
        <p:spPr bwMode="auto">
          <a:xfrm rot="5400000">
            <a:off x="7077456" y="4178808"/>
            <a:ext cx="3657600" cy="384048"/>
          </a:xfrm>
        </p:spPr>
        <p:txBody>
          <a:bodyPr/>
          <a:lstStyle/>
          <a:p>
            <a:endParaRPr lang="ru-RU" dirty="0"/>
          </a:p>
        </p:txBody>
      </p:sp>
      <p:sp>
        <p:nvSpPr>
          <p:cNvPr id="9" name="Прямоугольник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Прямоугольник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Прямоугольник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Прямоугольник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Прямая соединительная линия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4" name="Прямая соединительная линия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5" name="Прямая соединительная линия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Прямая соединительная линия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8" name="Прямоугольник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Овал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Овал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Овал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Прямая соединительная линия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6" name="Номер слайда 5"/>
          <p:cNvSpPr>
            <a:spLocks noGrp="1"/>
          </p:cNvSpPr>
          <p:nvPr>
            <p:ph type="sldNum" sz="quarter" idx="12"/>
          </p:nvPr>
        </p:nvSpPr>
        <p:spPr bwMode="auto">
          <a:xfrm>
            <a:off x="1340616" y="4928702"/>
            <a:ext cx="609600" cy="517524"/>
          </a:xfrm>
        </p:spPr>
        <p:txBody>
          <a:bodyPr/>
          <a:lstStyle/>
          <a:p>
            <a:fld id="{F5C99771-92E3-4CA5-8AFA-D47C070548FA}" type="slidenum">
              <a:rPr lang="ru-RU" smtClean="0"/>
              <a:pPr/>
              <a:t>‹#›</a:t>
            </a:fld>
            <a:endParaRPr lang="ru-RU"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2FB5C37F-2909-4A2C-A4B4-D81A95813597}" type="datetimeFigureOut">
              <a:rPr lang="ru-RU" smtClean="0"/>
              <a:pPr/>
              <a:t>24.03.2017</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F5C99771-92E3-4CA5-8AFA-D47C070548FA}" type="slidenum">
              <a:rPr lang="ru-RU" smtClean="0"/>
              <a:pPr/>
              <a:t>‹#›</a:t>
            </a:fld>
            <a:endParaRPr lang="ru-RU" dirty="0"/>
          </a:p>
        </p:txBody>
      </p:sp>
      <p:sp>
        <p:nvSpPr>
          <p:cNvPr id="9" name="Содержимое 8"/>
          <p:cNvSpPr>
            <a:spLocks noGrp="1"/>
          </p:cNvSpPr>
          <p:nvPr>
            <p:ph sz="quarter" idx="1"/>
          </p:nvPr>
        </p:nvSpPr>
        <p:spPr>
          <a:xfrm>
            <a:off x="457200"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Содержимое 10"/>
          <p:cNvSpPr>
            <a:spLocks noGrp="1"/>
          </p:cNvSpPr>
          <p:nvPr>
            <p:ph sz="quarter" idx="2"/>
          </p:nvPr>
        </p:nvSpPr>
        <p:spPr>
          <a:xfrm>
            <a:off x="4270248"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7543800" cy="1143000"/>
          </a:xfrm>
        </p:spPr>
        <p:txBody>
          <a:bodyPr anchor="b"/>
          <a:lstStyle>
            <a:lvl1pPr>
              <a:defRPr/>
            </a:lvl1pPr>
          </a:lstStyle>
          <a:p>
            <a:r>
              <a:rPr kumimoji="0" lang="ru-RU" smtClean="0"/>
              <a:t>Образец заголовка</a:t>
            </a:r>
            <a:endParaRPr kumimoji="0" lang="en-US"/>
          </a:p>
        </p:txBody>
      </p:sp>
      <p:sp>
        <p:nvSpPr>
          <p:cNvPr id="7" name="Дата 6"/>
          <p:cNvSpPr>
            <a:spLocks noGrp="1"/>
          </p:cNvSpPr>
          <p:nvPr>
            <p:ph type="dt" sz="half" idx="10"/>
          </p:nvPr>
        </p:nvSpPr>
        <p:spPr/>
        <p:txBody>
          <a:bodyPr/>
          <a:lstStyle/>
          <a:p>
            <a:fld id="{2FB5C37F-2909-4A2C-A4B4-D81A95813597}" type="datetimeFigureOut">
              <a:rPr lang="ru-RU" smtClean="0"/>
              <a:pPr/>
              <a:t>24.03.2017</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F5C99771-92E3-4CA5-8AFA-D47C070548FA}" type="slidenum">
              <a:rPr lang="ru-RU" smtClean="0"/>
              <a:pPr/>
              <a:t>‹#›</a:t>
            </a:fld>
            <a:endParaRPr lang="ru-RU" dirty="0"/>
          </a:p>
        </p:txBody>
      </p:sp>
      <p:sp>
        <p:nvSpPr>
          <p:cNvPr id="11" name="Содержимое 10"/>
          <p:cNvSpPr>
            <a:spLocks noGrp="1"/>
          </p:cNvSpPr>
          <p:nvPr>
            <p:ph sz="quarter" idx="2"/>
          </p:nvPr>
        </p:nvSpPr>
        <p:spPr>
          <a:xfrm>
            <a:off x="457200"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quarter" idx="4"/>
          </p:nvPr>
        </p:nvSpPr>
        <p:spPr>
          <a:xfrm>
            <a:off x="4371975"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2" name="Текст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
        <p:nvSpPr>
          <p:cNvPr id="14" name="Текст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6" name="Дата 5"/>
          <p:cNvSpPr>
            <a:spLocks noGrp="1"/>
          </p:cNvSpPr>
          <p:nvPr>
            <p:ph type="dt" sz="half" idx="10"/>
          </p:nvPr>
        </p:nvSpPr>
        <p:spPr/>
        <p:txBody>
          <a:bodyPr rtlCol="0"/>
          <a:lstStyle/>
          <a:p>
            <a:fld id="{2FB5C37F-2909-4A2C-A4B4-D81A95813597}" type="datetimeFigureOut">
              <a:rPr lang="ru-RU" smtClean="0"/>
              <a:pPr/>
              <a:t>24.03.2017</a:t>
            </a:fld>
            <a:endParaRPr lang="ru-RU" dirty="0"/>
          </a:p>
        </p:txBody>
      </p:sp>
      <p:sp>
        <p:nvSpPr>
          <p:cNvPr id="7" name="Номер слайда 6"/>
          <p:cNvSpPr>
            <a:spLocks noGrp="1"/>
          </p:cNvSpPr>
          <p:nvPr>
            <p:ph type="sldNum" sz="quarter" idx="11"/>
          </p:nvPr>
        </p:nvSpPr>
        <p:spPr/>
        <p:txBody>
          <a:bodyPr rtlCol="0"/>
          <a:lstStyle/>
          <a:p>
            <a:fld id="{F5C99771-92E3-4CA5-8AFA-D47C070548FA}" type="slidenum">
              <a:rPr lang="ru-RU" smtClean="0"/>
              <a:pPr/>
              <a:t>‹#›</a:t>
            </a:fld>
            <a:endParaRPr lang="ru-RU" dirty="0"/>
          </a:p>
        </p:txBody>
      </p:sp>
      <p:sp>
        <p:nvSpPr>
          <p:cNvPr id="8" name="Нижний колонтитул 7"/>
          <p:cNvSpPr>
            <a:spLocks noGrp="1"/>
          </p:cNvSpPr>
          <p:nvPr>
            <p:ph type="ftr" sz="quarter" idx="12"/>
          </p:nvPr>
        </p:nvSpPr>
        <p:spPr/>
        <p:txBody>
          <a:bodyPr rtlCol="0"/>
          <a:lstStyle/>
          <a:p>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2FB5C37F-2909-4A2C-A4B4-D81A95813597}" type="datetimeFigureOut">
              <a:rPr lang="ru-RU" smtClean="0"/>
              <a:pPr/>
              <a:t>24.03.2017</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F5C99771-92E3-4CA5-8AFA-D47C070548FA}" type="slidenum">
              <a:rPr lang="ru-RU" smtClean="0"/>
              <a:pPr/>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10" name="Прямая соединительная линия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Заголовок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ru-RU" smtClean="0"/>
              <a:t>Образец заголовка</a:t>
            </a:r>
            <a:endParaRPr kumimoji="0" lang="en-US"/>
          </a:p>
        </p:txBody>
      </p:sp>
      <p:sp>
        <p:nvSpPr>
          <p:cNvPr id="3" name="Текст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8" name="Прямая соединительная линия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Прямая соединительная линия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Прямая соединительная линия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Прямоугольник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Прямая соединительная линия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4" name="Овал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Содержимое 17"/>
          <p:cNvSpPr>
            <a:spLocks noGrp="1"/>
          </p:cNvSpPr>
          <p:nvPr>
            <p:ph sz="quarter" idx="1"/>
          </p:nvPr>
        </p:nvSpPr>
        <p:spPr>
          <a:xfrm>
            <a:off x="304800" y="274320"/>
            <a:ext cx="5638800" cy="6327648"/>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4"/>
          </p:nvPr>
        </p:nvSpPr>
        <p:spPr/>
        <p:txBody>
          <a:bodyPr rtlCol="0"/>
          <a:lstStyle/>
          <a:p>
            <a:fld id="{2FB5C37F-2909-4A2C-A4B4-D81A95813597}" type="datetimeFigureOut">
              <a:rPr lang="ru-RU" smtClean="0"/>
              <a:pPr/>
              <a:t>24.03.2017</a:t>
            </a:fld>
            <a:endParaRPr lang="ru-RU" dirty="0"/>
          </a:p>
        </p:txBody>
      </p:sp>
      <p:sp>
        <p:nvSpPr>
          <p:cNvPr id="22" name="Номер слайда 21"/>
          <p:cNvSpPr>
            <a:spLocks noGrp="1"/>
          </p:cNvSpPr>
          <p:nvPr>
            <p:ph type="sldNum" sz="quarter" idx="15"/>
          </p:nvPr>
        </p:nvSpPr>
        <p:spPr/>
        <p:txBody>
          <a:bodyPr rtlCol="0"/>
          <a:lstStyle/>
          <a:p>
            <a:fld id="{F5C99771-92E3-4CA5-8AFA-D47C070548FA}" type="slidenum">
              <a:rPr lang="ru-RU" smtClean="0"/>
              <a:pPr/>
              <a:t>‹#›</a:t>
            </a:fld>
            <a:endParaRPr lang="ru-RU" dirty="0"/>
          </a:p>
        </p:txBody>
      </p:sp>
      <p:sp>
        <p:nvSpPr>
          <p:cNvPr id="23" name="Нижний колонтитул 22"/>
          <p:cNvSpPr>
            <a:spLocks noGrp="1"/>
          </p:cNvSpPr>
          <p:nvPr>
            <p:ph type="ftr" sz="quarter" idx="16"/>
          </p:nvPr>
        </p:nvSpPr>
        <p:spPr/>
        <p:txBody>
          <a:bodyPr rtlCol="0"/>
          <a:lstStyle/>
          <a:p>
            <a:endParaRPr lang="ru-RU"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9" name="Прямая соединительная линия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Овал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Заголовок 1"/>
          <p:cNvSpPr>
            <a:spLocks noGrp="1"/>
          </p:cNvSpPr>
          <p:nvPr>
            <p:ph type="title"/>
          </p:nvPr>
        </p:nvSpPr>
        <p:spPr>
          <a:xfrm rot="5400000">
            <a:off x="3350133" y="3200400"/>
            <a:ext cx="6309360" cy="457200"/>
          </a:xfrm>
        </p:spPr>
        <p:txBody>
          <a:bodyPr anchor="b"/>
          <a:lstStyle>
            <a:lvl1pPr algn="l">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ru-RU" dirty="0" smtClean="0"/>
              <a:t>Вставка рисунка</a:t>
            </a:r>
            <a:endParaRPr kumimoji="0" lang="en-US" dirty="0"/>
          </a:p>
        </p:txBody>
      </p:sp>
      <p:sp>
        <p:nvSpPr>
          <p:cNvPr id="4" name="Текст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10" name="Прямая соединительная линия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Прямоугольник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Прямая соединительная линия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9" name="Прямая соединительная линия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Прямая соединительная линия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Дата 16"/>
          <p:cNvSpPr>
            <a:spLocks noGrp="1"/>
          </p:cNvSpPr>
          <p:nvPr>
            <p:ph type="dt" sz="half" idx="10"/>
          </p:nvPr>
        </p:nvSpPr>
        <p:spPr/>
        <p:txBody>
          <a:bodyPr rtlCol="0"/>
          <a:lstStyle/>
          <a:p>
            <a:fld id="{2FB5C37F-2909-4A2C-A4B4-D81A95813597}" type="datetimeFigureOut">
              <a:rPr lang="ru-RU" smtClean="0"/>
              <a:pPr/>
              <a:t>24.03.2017</a:t>
            </a:fld>
            <a:endParaRPr lang="ru-RU" dirty="0"/>
          </a:p>
        </p:txBody>
      </p:sp>
      <p:sp>
        <p:nvSpPr>
          <p:cNvPr id="18" name="Номер слайда 17"/>
          <p:cNvSpPr>
            <a:spLocks noGrp="1"/>
          </p:cNvSpPr>
          <p:nvPr>
            <p:ph type="sldNum" sz="quarter" idx="11"/>
          </p:nvPr>
        </p:nvSpPr>
        <p:spPr/>
        <p:txBody>
          <a:bodyPr rtlCol="0"/>
          <a:lstStyle/>
          <a:p>
            <a:fld id="{F5C99771-92E3-4CA5-8AFA-D47C070548FA}" type="slidenum">
              <a:rPr lang="ru-RU" smtClean="0"/>
              <a:pPr/>
              <a:t>‹#›</a:t>
            </a:fld>
            <a:endParaRPr lang="ru-RU" dirty="0"/>
          </a:p>
        </p:txBody>
      </p:sp>
      <p:sp>
        <p:nvSpPr>
          <p:cNvPr id="21" name="Нижний колонтитул 20"/>
          <p:cNvSpPr>
            <a:spLocks noGrp="1"/>
          </p:cNvSpPr>
          <p:nvPr>
            <p:ph type="ftr" sz="quarter" idx="12"/>
          </p:nvPr>
        </p:nvSpPr>
        <p:spPr/>
        <p:txBody>
          <a:bodyPr rtlCol="0"/>
          <a:lstStyle/>
          <a:p>
            <a:endParaRPr lang="ru-R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16" name="Прямая соединительная линия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Заголовок 21"/>
          <p:cNvSpPr>
            <a:spLocks noGrp="1"/>
          </p:cNvSpPr>
          <p:nvPr>
            <p:ph type="title"/>
          </p:nvPr>
        </p:nvSpPr>
        <p:spPr>
          <a:xfrm>
            <a:off x="457200" y="274638"/>
            <a:ext cx="7467600" cy="1143000"/>
          </a:xfrm>
          <a:prstGeom prst="rect">
            <a:avLst/>
          </a:prstGeom>
        </p:spPr>
        <p:txBody>
          <a:bodyPr vert="horz" anchor="b">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2FB5C37F-2909-4A2C-A4B4-D81A95813597}" type="datetimeFigureOut">
              <a:rPr lang="ru-RU" smtClean="0"/>
              <a:pPr/>
              <a:t>24.03.2017</a:t>
            </a:fld>
            <a:endParaRPr lang="ru-RU" dirty="0"/>
          </a:p>
        </p:txBody>
      </p:sp>
      <p:sp>
        <p:nvSpPr>
          <p:cNvPr id="3" name="Нижний колонтитул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ru-RU" dirty="0"/>
          </a:p>
        </p:txBody>
      </p:sp>
      <p:sp>
        <p:nvSpPr>
          <p:cNvPr id="7" name="Прямая соединительная линия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Прямая соединительная линия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0" name="Прямоугольник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Прямая соединительная линия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Овал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Номер слайда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F5C99771-92E3-4CA5-8AFA-D47C070548FA}" type="slidenum">
              <a:rPr lang="ru-RU" smtClean="0"/>
              <a:pPr/>
              <a:t>‹#›</a:t>
            </a:fld>
            <a:endParaRPr lang="ru-RU" dirty="0"/>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s://ru.wikipedia.org/wiki/%D0%94%D1%8C%D1%8F%D0%B2%D0%BE%D0%BB" TargetMode="External"/><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hyperlink" Target="https://ru.wikipedia.org/wiki/1889_%D0%B3%D0%BE%D0%B4" TargetMode="External"/><Relationship Id="rId5" Type="http://schemas.openxmlformats.org/officeDocument/2006/relationships/hyperlink" Target="https://ru.wikipedia.org/wiki/%D0%94%D0%BE%D0%BA%D1%82%D0%BE%D1%80_%D0%92%D0%B0%D1%82%D1%81%D0%BE%D0%BD" TargetMode="External"/><Relationship Id="rId4" Type="http://schemas.openxmlformats.org/officeDocument/2006/relationships/hyperlink" Target="https://ru.wikipedia.org/wiki/%D0%A1%D0%B2%D0%B5%D1%80%D1%85%D1%8A%D0%B5%D1%81%D1%82%D0%B5%D1%81%D1%82%D0%B2%D0%B5%D0%BD%D0%BD%D0%BE%D0%B5"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5" Type="http://schemas.openxmlformats.org/officeDocument/2006/relationships/image" Target="../media/image21.jpeg"/><Relationship Id="rId4" Type="http://schemas.openxmlformats.org/officeDocument/2006/relationships/image" Target="../media/image20.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hyperlink" Target="https://ru.wikipedia.org/wiki/%D0%90%D0%BB%D0%B8%D1%81%D0%B0_%D0%A1%D0%B5%D0%BB%D0%B5%D0%B7%D0%BD%D1%91%D0%B2%D0%B0" TargetMode="External"/><Relationship Id="rId7" Type="http://schemas.openxmlformats.org/officeDocument/2006/relationships/hyperlink" Target="https://ru.wikipedia.org/wiki/%D0%9F%D1%80%D0%B8%D0%BA%D0%BB%D1%8E%D1%87%D0%B5%D0%BD%D0%B8%D1%8F_%D0%90%D0%BB%D0%B8%D1%81%D1%8B" TargetMode="External"/><Relationship Id="rId2" Type="http://schemas.openxmlformats.org/officeDocument/2006/relationships/image" Target="../media/image26.jpeg"/><Relationship Id="rId1" Type="http://schemas.openxmlformats.org/officeDocument/2006/relationships/slideLayout" Target="../slideLayouts/slideLayout7.xml"/><Relationship Id="rId6" Type="http://schemas.openxmlformats.org/officeDocument/2006/relationships/hyperlink" Target="https://ru.wikipedia.org/wiki/%D0%9A%D0%B8%D1%80_%D0%91%D1%83%D0%BB%D1%8B%D1%87%D1%91%D0%B2" TargetMode="External"/><Relationship Id="rId5" Type="http://schemas.openxmlformats.org/officeDocument/2006/relationships/hyperlink" Target="https://ru.wikipedia.org/wiki/%D0%92%D0%B8%D0%B4%D0%B5%D0%BE%D1%84%D0%BE%D0%BD" TargetMode="External"/><Relationship Id="rId4" Type="http://schemas.openxmlformats.org/officeDocument/2006/relationships/hyperlink" Target="https://ru.wikipedia.org/wiki/%D0%93%D0%BD%D0%BE%D0%BC" TargetMode="External"/></Relationships>
</file>

<file path=ppt/slides/_rels/slide2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8" Type="http://schemas.openxmlformats.org/officeDocument/2006/relationships/hyperlink" Target="https://ru.wikipedia.org/wiki/%D0%92%D0%BE%D0%BB%D0%BE%D0%B3%D0%B4%D0%B0" TargetMode="External"/><Relationship Id="rId3" Type="http://schemas.openxmlformats.org/officeDocument/2006/relationships/hyperlink" Target="https://ru.wikipedia.org/wiki/%D0%93%D0%BE%D1%80%D0%BE%D0%B4_N" TargetMode="External"/><Relationship Id="rId7" Type="http://schemas.openxmlformats.org/officeDocument/2006/relationships/hyperlink" Target="https://ru.wikipedia.org/wiki/%D0%90%D0%B4%D1%80%D0%B5%D1%81%D0%BD%D0%B0%D1%8F_%D0%BA%D0%BD%D0%B8%D0%B3%D0%B0" TargetMode="External"/><Relationship Id="rId2" Type="http://schemas.openxmlformats.org/officeDocument/2006/relationships/image" Target="../media/image28.jpeg"/><Relationship Id="rId1" Type="http://schemas.openxmlformats.org/officeDocument/2006/relationships/slideLayout" Target="../slideLayouts/slideLayout7.xml"/><Relationship Id="rId6" Type="http://schemas.openxmlformats.org/officeDocument/2006/relationships/hyperlink" Target="https://ru.wikipedia.org/wiki/%D0%92%D0%B5%D0%BB%D0%B8%D0%BA%D0%B8%D0%B9_%D0%A3%D1%81%D1%82%D1%8E%D0%B3" TargetMode="External"/><Relationship Id="rId11" Type="http://schemas.openxmlformats.org/officeDocument/2006/relationships/hyperlink" Target="https://ru.wikipedia.org/w/index.php?title=%D0%98%D0%BD%D1%82%D0%B5%D1%80%D0%B3%D0%B0%D0%BB%D0%B0%D0%BA%D1%82%D0%B8%D1%87%D0%B5%D1%81%D0%BA%D0%B0%D1%8F_%D0%BF%D0%BE%D0%BB%D0%B8%D1%86%D0%B8%D1%8F&amp;action=edit&amp;redlink=1" TargetMode="External"/><Relationship Id="rId5" Type="http://schemas.openxmlformats.org/officeDocument/2006/relationships/hyperlink" Target="https://ru.wikipedia.org/wiki/%D0%9F%D1%80%D0%BE%D1%82%D0%BE%D1%82%D0%B8%D0%BF_%D0%BF%D0%B5%D1%80%D1%81%D0%BE%D0%BD%D0%B0%D0%B6%D0%B0" TargetMode="External"/><Relationship Id="rId10" Type="http://schemas.openxmlformats.org/officeDocument/2006/relationships/hyperlink" Target="https://ru.wikipedia.org/wiki/%D0%9F%D1%80%D0%B8%D0%BA%D0%BB%D1%8E%D1%87%D0%B5%D0%BD%D0%B8%D1%8F_%D0%90%D0%BB%D0%B8%D1%81%D1%8B" TargetMode="External"/><Relationship Id="rId4" Type="http://schemas.openxmlformats.org/officeDocument/2006/relationships/hyperlink" Target="https://ru.wikipedia.org/wiki/%D0%91%D1%83%D0%BB%D1%8B%D1%87%D1%91%D0%B2,_%D0%9A%D0%B8%D1%80" TargetMode="External"/><Relationship Id="rId9" Type="http://schemas.openxmlformats.org/officeDocument/2006/relationships/hyperlink" Target="https://ru.wikipedia.org/wiki/1913_%D0%B3%D0%BE%D0%B4"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www.labirint.ru/books/102159/" TargetMode="External"/><Relationship Id="rId2" Type="http://schemas.openxmlformats.org/officeDocument/2006/relationships/image" Target="../media/image29.jpeg"/><Relationship Id="rId1" Type="http://schemas.openxmlformats.org/officeDocument/2006/relationships/slideLayout" Target="../slideLayouts/slideLayout7.xml"/><Relationship Id="rId4" Type="http://schemas.openxmlformats.org/officeDocument/2006/relationships/hyperlink" Target="http://www.labirint.ru/books/184334/" TargetMode="External"/></Relationships>
</file>

<file path=ppt/slides/_rels/slide2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hyperlink" Target="http://www.labirint.ru/books/" TargetMode="External"/><Relationship Id="rId1" Type="http://schemas.openxmlformats.org/officeDocument/2006/relationships/slideLayout" Target="../slideLayouts/slideLayout4.xml"/><Relationship Id="rId4" Type="http://schemas.openxmlformats.org/officeDocument/2006/relationships/image" Target="../media/image33.jpeg"/></Relationships>
</file>

<file path=ppt/slides/_rels/slide2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95536" y="0"/>
            <a:ext cx="8391306" cy="2564904"/>
          </a:xfrm>
        </p:spPr>
        <p:style>
          <a:lnRef idx="1">
            <a:schemeClr val="accent1"/>
          </a:lnRef>
          <a:fillRef idx="2">
            <a:schemeClr val="accent1"/>
          </a:fillRef>
          <a:effectRef idx="1">
            <a:schemeClr val="accent1"/>
          </a:effectRef>
          <a:fontRef idx="minor">
            <a:schemeClr val="dk1"/>
          </a:fontRef>
        </p:style>
        <p:txBody>
          <a:bodyPr>
            <a:normAutofit/>
          </a:bodyPr>
          <a:lstStyle/>
          <a:p>
            <a:pPr algn="ctr"/>
            <a:r>
              <a:rPr lang="ru-RU" sz="4800" b="1" dirty="0" smtClean="0">
                <a:solidFill>
                  <a:srgbClr val="7030A0"/>
                </a:solidFill>
              </a:rPr>
              <a:t>Девчонки</a:t>
            </a:r>
            <a:r>
              <a:rPr lang="en-US" sz="4800" b="1" dirty="0" smtClean="0">
                <a:solidFill>
                  <a:srgbClr val="7030A0"/>
                </a:solidFill>
              </a:rPr>
              <a:t> </a:t>
            </a:r>
            <a:r>
              <a:rPr lang="ru-RU" sz="4800" b="1" dirty="0" smtClean="0">
                <a:solidFill>
                  <a:srgbClr val="7030A0"/>
                </a:solidFill>
              </a:rPr>
              <a:t>и мальчишки, </a:t>
            </a:r>
            <a:br>
              <a:rPr lang="ru-RU" sz="4800" b="1" dirty="0" smtClean="0">
                <a:solidFill>
                  <a:srgbClr val="7030A0"/>
                </a:solidFill>
              </a:rPr>
            </a:br>
            <a:r>
              <a:rPr lang="ru-RU" sz="4800" dirty="0">
                <a:solidFill>
                  <a:srgbClr val="7030A0"/>
                </a:solidFill>
              </a:rPr>
              <a:t>ч</a:t>
            </a:r>
            <a:r>
              <a:rPr lang="ru-RU" sz="4800" b="1" dirty="0" smtClean="0">
                <a:solidFill>
                  <a:srgbClr val="7030A0"/>
                </a:solidFill>
              </a:rPr>
              <a:t>итайте эти книжки!</a:t>
            </a:r>
            <a:endParaRPr lang="ru-RU" sz="4800" b="1" dirty="0">
              <a:solidFill>
                <a:srgbClr val="7030A0"/>
              </a:solidFill>
            </a:endParaRPr>
          </a:p>
        </p:txBody>
      </p:sp>
      <p:sp>
        <p:nvSpPr>
          <p:cNvPr id="3" name="Подзаголовок 2"/>
          <p:cNvSpPr>
            <a:spLocks noGrp="1"/>
          </p:cNvSpPr>
          <p:nvPr>
            <p:ph type="subTitle" idx="1"/>
          </p:nvPr>
        </p:nvSpPr>
        <p:spPr>
          <a:xfrm flipV="1">
            <a:off x="1763688" y="4343677"/>
            <a:ext cx="3024336" cy="1101547"/>
          </a:xfrm>
        </p:spPr>
        <p:style>
          <a:lnRef idx="1">
            <a:schemeClr val="accent2"/>
          </a:lnRef>
          <a:fillRef idx="2">
            <a:schemeClr val="accent2"/>
          </a:fillRef>
          <a:effectRef idx="1">
            <a:schemeClr val="accent2"/>
          </a:effectRef>
          <a:fontRef idx="minor">
            <a:schemeClr val="dk1"/>
          </a:fontRef>
        </p:style>
        <p:txBody>
          <a:bodyPr>
            <a:normAutofit/>
          </a:bodyPr>
          <a:lstStyle/>
          <a:p>
            <a:pPr algn="ctr"/>
            <a:endParaRPr lang="ru-RU" sz="2400" b="1" dirty="0"/>
          </a:p>
        </p:txBody>
      </p:sp>
      <p:pic>
        <p:nvPicPr>
          <p:cNvPr id="5" name="Рисунок 4" descr="http://www.francuzskiy.fr/wp-content/uploads/2011/02/livres-300x240.png?a5d0b1"/>
          <p:cNvPicPr/>
          <p:nvPr/>
        </p:nvPicPr>
        <p:blipFill>
          <a:blip r:embed="rId2">
            <a:extLst>
              <a:ext uri="{28A0092B-C50C-407E-A947-70E740481C1C}">
                <a14:useLocalDpi xmlns:a14="http://schemas.microsoft.com/office/drawing/2010/main" val="0"/>
              </a:ext>
            </a:extLst>
          </a:blip>
          <a:srcRect/>
          <a:stretch>
            <a:fillRect/>
          </a:stretch>
        </p:blipFill>
        <p:spPr bwMode="auto">
          <a:xfrm>
            <a:off x="6084168" y="3785591"/>
            <a:ext cx="2853055" cy="2280285"/>
          </a:xfrm>
          <a:prstGeom prst="rect">
            <a:avLst/>
          </a:prstGeom>
          <a:noFill/>
          <a:ln>
            <a:noFill/>
          </a:ln>
        </p:spPr>
      </p:pic>
      <p:sp>
        <p:nvSpPr>
          <p:cNvPr id="4" name="Блок-схема: альтернативный процесс 3"/>
          <p:cNvSpPr/>
          <p:nvPr/>
        </p:nvSpPr>
        <p:spPr>
          <a:xfrm>
            <a:off x="395536" y="3212976"/>
            <a:ext cx="5688632" cy="3024336"/>
          </a:xfrm>
          <a:prstGeom prst="flowChartAlternateProcess">
            <a:avLst/>
          </a:prstGeom>
          <a:solidFill>
            <a:srgbClr val="00B0F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a:solidFill>
                  <a:srgbClr val="7030A0"/>
                </a:solidFill>
              </a:rPr>
              <a:t>Виртуальная выставка-рекомендация </a:t>
            </a:r>
          </a:p>
          <a:p>
            <a:pPr algn="ctr"/>
            <a:r>
              <a:rPr lang="ru-RU" sz="3200" b="1" dirty="0">
                <a:solidFill>
                  <a:srgbClr val="7030A0"/>
                </a:solidFill>
              </a:rPr>
              <a:t>детских книг</a:t>
            </a:r>
            <a:br>
              <a:rPr lang="ru-RU" sz="3200" b="1" dirty="0">
                <a:solidFill>
                  <a:srgbClr val="7030A0"/>
                </a:solidFill>
              </a:rPr>
            </a:br>
            <a:r>
              <a:rPr lang="ru-RU" sz="3200" b="1" dirty="0">
                <a:solidFill>
                  <a:srgbClr val="7030A0"/>
                </a:solidFill>
              </a:rPr>
              <a:t>для ребят 6-х </a:t>
            </a:r>
            <a:r>
              <a:rPr lang="ru-RU" sz="3200" b="1" dirty="0" smtClean="0">
                <a:solidFill>
                  <a:srgbClr val="7030A0"/>
                </a:solidFill>
              </a:rPr>
              <a:t>классов.</a:t>
            </a:r>
          </a:p>
          <a:p>
            <a:pPr algn="ctr"/>
            <a:r>
              <a:rPr lang="ru-RU" sz="3200" b="1" dirty="0" smtClean="0">
                <a:solidFill>
                  <a:srgbClr val="7030A0"/>
                </a:solidFill>
              </a:rPr>
              <a:t>Выпуск 1</a:t>
            </a:r>
            <a:endParaRPr lang="ru-RU" sz="3200" b="1" dirty="0">
              <a:solidFill>
                <a:srgbClr val="7030A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blinds(horizontal)">
                                      <p:cBhvr>
                                        <p:cTn id="7" dur="500"/>
                                        <p:tgtEl>
                                          <p:spTgt spid="3">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b600x8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064" y="1743358"/>
            <a:ext cx="3024336" cy="3917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Прямоугольник 2"/>
          <p:cNvSpPr/>
          <p:nvPr/>
        </p:nvSpPr>
        <p:spPr>
          <a:xfrm>
            <a:off x="683568" y="188640"/>
            <a:ext cx="7344816" cy="9361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rgbClr val="002060"/>
                </a:solidFill>
              </a:rPr>
              <a:t>Верн Ж. Дети капитана Гранта: Приключенческий роман/пер. с фр.</a:t>
            </a:r>
            <a:endParaRPr lang="ru-RU" sz="2400" b="1" dirty="0">
              <a:solidFill>
                <a:srgbClr val="002060"/>
              </a:solidFill>
            </a:endParaRPr>
          </a:p>
        </p:txBody>
      </p:sp>
      <p:sp>
        <p:nvSpPr>
          <p:cNvPr id="4" name="TextBox 3"/>
          <p:cNvSpPr txBox="1"/>
          <p:nvPr/>
        </p:nvSpPr>
        <p:spPr>
          <a:xfrm>
            <a:off x="251520" y="1556792"/>
            <a:ext cx="4680520" cy="5016758"/>
          </a:xfrm>
          <a:prstGeom prst="rect">
            <a:avLst/>
          </a:prstGeom>
          <a:noFill/>
        </p:spPr>
        <p:txBody>
          <a:bodyPr wrap="square" rtlCol="0">
            <a:spAutoFit/>
          </a:bodyPr>
          <a:lstStyle/>
          <a:p>
            <a:r>
              <a:rPr lang="ru-RU" sz="2000" b="1" dirty="0">
                <a:solidFill>
                  <a:srgbClr val="002060"/>
                </a:solidFill>
              </a:rPr>
              <a:t>"Дети капитана Гранта" - один из лучших романов выдающегося французского писателя Жюля Верна, замечательный образец классического произведения юношеской литературы. Из книги читатель узнает об удивительных приключениях, которые произошли с героями романа во время их необыкновенных путешествий по Южной Америке, Австралии и другим местам, куда они попадают в поисках капитана Гранта.</a:t>
            </a:r>
          </a:p>
        </p:txBody>
      </p:sp>
    </p:spTree>
    <p:extLst>
      <p:ext uri="{BB962C8B-B14F-4D97-AF65-F5344CB8AC3E}">
        <p14:creationId xmlns:p14="http://schemas.microsoft.com/office/powerpoint/2010/main" val="72681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wheel(1)">
                                      <p:cBhvr>
                                        <p:cTn id="7"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1057630_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62288" y="1412776"/>
            <a:ext cx="2998144" cy="4270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Прямоугольник 2"/>
          <p:cNvSpPr/>
          <p:nvPr/>
        </p:nvSpPr>
        <p:spPr>
          <a:xfrm>
            <a:off x="683568" y="116632"/>
            <a:ext cx="7920880" cy="9361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2400" b="1" dirty="0" smtClean="0">
                <a:solidFill>
                  <a:srgbClr val="002060"/>
                </a:solidFill>
              </a:rPr>
              <a:t>Верн Ж. Таинственный остров:          Приключенческий роман/пер с фр.</a:t>
            </a:r>
            <a:endParaRPr lang="ru-RU" sz="2400" b="1" dirty="0">
              <a:solidFill>
                <a:srgbClr val="002060"/>
              </a:solidFill>
            </a:endParaRPr>
          </a:p>
        </p:txBody>
      </p:sp>
      <p:sp>
        <p:nvSpPr>
          <p:cNvPr id="4" name="TextBox 3"/>
          <p:cNvSpPr txBox="1"/>
          <p:nvPr/>
        </p:nvSpPr>
        <p:spPr>
          <a:xfrm>
            <a:off x="406450" y="1196752"/>
            <a:ext cx="5055838" cy="5632311"/>
          </a:xfrm>
          <a:prstGeom prst="rect">
            <a:avLst/>
          </a:prstGeom>
          <a:noFill/>
        </p:spPr>
        <p:txBody>
          <a:bodyPr wrap="square" rtlCol="0">
            <a:spAutoFit/>
          </a:bodyPr>
          <a:lstStyle/>
          <a:p>
            <a:r>
              <a:rPr lang="ru-RU" b="1" dirty="0" smtClean="0">
                <a:solidFill>
                  <a:srgbClr val="008000"/>
                </a:solidFill>
              </a:rPr>
              <a:t> В </a:t>
            </a:r>
            <a:r>
              <a:rPr lang="ru-RU" b="1" dirty="0">
                <a:solidFill>
                  <a:srgbClr val="008000"/>
                </a:solidFill>
              </a:rPr>
              <a:t>авантюрный сюжет предлагаемого читателю романа «Таинственный остров» вплетены буря, извержение вулкана, нападения пиратов, таинственный капитан Немо и, конечно, история выживания на клочке земли в океане: находчивые герои, выброшенные ураганом на необитаемый остров, сами варят сахар и выплавляют сталь, изготавливают кирпичи, серную и азотную кислоту, нитроглицерин и динамит, конструируют телеграф и прядильную машину. Один из самых увлекательных романов Жюля Верна, «Таинственный остров» — захватывающая история приключений островитян, «пособие по выживанию», гимн человеческой отваге и силе воли. </a:t>
            </a:r>
            <a:br>
              <a:rPr lang="ru-RU" b="1" dirty="0">
                <a:solidFill>
                  <a:srgbClr val="008000"/>
                </a:solidFill>
              </a:rPr>
            </a:br>
            <a:endParaRPr lang="ru-RU" b="1" dirty="0">
              <a:solidFill>
                <a:srgbClr val="008000"/>
              </a:solidFill>
            </a:endParaRPr>
          </a:p>
        </p:txBody>
      </p:sp>
    </p:spTree>
    <p:extLst>
      <p:ext uri="{BB962C8B-B14F-4D97-AF65-F5344CB8AC3E}">
        <p14:creationId xmlns:p14="http://schemas.microsoft.com/office/powerpoint/2010/main" val="833408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wheel(1)">
                                      <p:cBhvr>
                                        <p:cTn id="7" dur="2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Верн Жюль - Вокруг света за восемьдесят дней скачать бесплатно"/>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5286" y="1772815"/>
            <a:ext cx="2777856" cy="381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Прямоугольник 2"/>
          <p:cNvSpPr/>
          <p:nvPr/>
        </p:nvSpPr>
        <p:spPr>
          <a:xfrm>
            <a:off x="539552" y="253827"/>
            <a:ext cx="7736541" cy="10081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2400" b="1" dirty="0" smtClean="0">
                <a:solidFill>
                  <a:srgbClr val="002060"/>
                </a:solidFill>
              </a:rPr>
              <a:t>   Верн Ж. Вокруг света в восемьдесят дней: Приключенческий роман/ пер. с фр.</a:t>
            </a:r>
            <a:endParaRPr lang="ru-RU" sz="2400" b="1" dirty="0">
              <a:solidFill>
                <a:srgbClr val="002060"/>
              </a:solidFill>
            </a:endParaRPr>
          </a:p>
        </p:txBody>
      </p:sp>
      <p:graphicFrame>
        <p:nvGraphicFramePr>
          <p:cNvPr id="5" name="Таблица 4"/>
          <p:cNvGraphicFramePr>
            <a:graphicFrameLocks noGrp="1"/>
          </p:cNvGraphicFramePr>
          <p:nvPr>
            <p:extLst>
              <p:ext uri="{D42A27DB-BD31-4B8C-83A1-F6EECF244321}">
                <p14:modId xmlns:p14="http://schemas.microsoft.com/office/powerpoint/2010/main" val="26139246"/>
              </p:ext>
            </p:extLst>
          </p:nvPr>
        </p:nvGraphicFramePr>
        <p:xfrm>
          <a:off x="500683" y="1362124"/>
          <a:ext cx="4536504" cy="5069853"/>
        </p:xfrm>
        <a:graphic>
          <a:graphicData uri="http://schemas.openxmlformats.org/drawingml/2006/table">
            <a:tbl>
              <a:tblPr/>
              <a:tblGrid>
                <a:gridCol w="487490"/>
                <a:gridCol w="4049014"/>
              </a:tblGrid>
              <a:tr h="3293420">
                <a:tc gridSpan="2">
                  <a:txBody>
                    <a:bodyPr/>
                    <a:lstStyle/>
                    <a:p>
                      <a:pPr>
                        <a:spcAft>
                          <a:spcPts val="0"/>
                        </a:spcAft>
                      </a:pPr>
                      <a:r>
                        <a:rPr lang="ru-RU" sz="1800" b="1" dirty="0" smtClean="0">
                          <a:solidFill>
                            <a:srgbClr val="008000"/>
                          </a:solidFill>
                          <a:effectLst/>
                          <a:latin typeface="Verdana"/>
                          <a:ea typeface="Times New Roman"/>
                        </a:rPr>
                        <a:t>«Вокруг </a:t>
                      </a:r>
                      <a:r>
                        <a:rPr lang="ru-RU" sz="1800" b="1" dirty="0">
                          <a:solidFill>
                            <a:srgbClr val="008000"/>
                          </a:solidFill>
                          <a:effectLst/>
                          <a:latin typeface="Verdana"/>
                          <a:ea typeface="Times New Roman"/>
                        </a:rPr>
                        <a:t>света в 80 дней» Верн описывает невозмутимого англичанина и его расторопного слугу, которые на спор спешат как можно скорее обогнуть земной шар, испытывая массу приключений. В отличие от многих других вымышленных путешествий в книгах Верна, совершавшихся на фантастических, ещё не изобретённых средствах транспорта, здесь герои использовали уже существовавшие средства</a:t>
                      </a:r>
                      <a:r>
                        <a:rPr lang="ru-RU" sz="1000" dirty="0">
                          <a:solidFill>
                            <a:srgbClr val="008000"/>
                          </a:solidFill>
                          <a:effectLst/>
                          <a:latin typeface="Verdana"/>
                          <a:ea typeface="Times New Roman"/>
                        </a:rPr>
                        <a:t>.</a:t>
                      </a:r>
                      <a:endParaRPr lang="ru-RU" sz="1200" dirty="0">
                        <a:solidFill>
                          <a:srgbClr val="008000"/>
                        </a:solidFill>
                        <a:effectLst/>
                        <a:latin typeface="Times New Roman"/>
                        <a:ea typeface="Times New Roman"/>
                      </a:endParaRPr>
                    </a:p>
                  </a:txBody>
                  <a:tcPr marL="0" marR="0" marT="0" marB="0">
                    <a:lnL>
                      <a:noFill/>
                    </a:lnL>
                    <a:lnR>
                      <a:noFill/>
                    </a:lnR>
                    <a:lnT>
                      <a:noFill/>
                    </a:lnT>
                    <a:lnB>
                      <a:noFill/>
                    </a:lnB>
                  </a:tcPr>
                </a:tc>
                <a:tc hMerge="1">
                  <a:txBody>
                    <a:bodyPr/>
                    <a:lstStyle/>
                    <a:p>
                      <a:endParaRPr lang="ru-RU"/>
                    </a:p>
                  </a:txBody>
                  <a:tcPr/>
                </a:tc>
              </a:tr>
              <a:tr h="955053">
                <a:tc>
                  <a:txBody>
                    <a:bodyPr/>
                    <a:lstStyle/>
                    <a:p>
                      <a:pPr>
                        <a:spcAft>
                          <a:spcPts val="0"/>
                        </a:spcAft>
                      </a:pPr>
                      <a:r>
                        <a:rPr lang="ru-RU" sz="1000" dirty="0">
                          <a:effectLst/>
                          <a:latin typeface="Times New Roman"/>
                          <a:ea typeface="Times New Roman"/>
                        </a:rPr>
                        <a:t> </a:t>
                      </a:r>
                      <a:endParaRPr lang="ru-RU" sz="1200" dirty="0">
                        <a:effectLst/>
                        <a:latin typeface="Times New Roman"/>
                        <a:ea typeface="Times New Roman"/>
                      </a:endParaRPr>
                    </a:p>
                  </a:txBody>
                  <a:tcPr marL="0" marR="0" marT="0" marB="0" anchor="ctr">
                    <a:lnL>
                      <a:noFill/>
                    </a:lnL>
                    <a:lnR>
                      <a:noFill/>
                    </a:lnR>
                    <a:lnT>
                      <a:noFill/>
                    </a:lnT>
                    <a:lnB>
                      <a:noFill/>
                    </a:lnB>
                  </a:tcPr>
                </a:tc>
                <a:tc>
                  <a:txBody>
                    <a:bodyPr/>
                    <a:lstStyle/>
                    <a:p>
                      <a:endParaRPr lang="ru-RU" dirty="0"/>
                    </a:p>
                  </a:txBody>
                  <a:tcPr>
                    <a:lnL>
                      <a:noFill/>
                    </a:lnL>
                    <a:lnT>
                      <a:noFill/>
                    </a:lnT>
                  </a:tcPr>
                </a:tc>
              </a:tr>
            </a:tbl>
          </a:graphicData>
        </a:graphic>
      </p:graphicFrame>
    </p:spTree>
    <p:extLst>
      <p:ext uri="{BB962C8B-B14F-4D97-AF65-F5344CB8AC3E}">
        <p14:creationId xmlns:p14="http://schemas.microsoft.com/office/powerpoint/2010/main" val="952754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5" name="Picture 1" descr="5607314e3bf7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96136" y="1669195"/>
            <a:ext cx="2664296" cy="3967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Прямоугольник 5"/>
          <p:cNvSpPr/>
          <p:nvPr/>
        </p:nvSpPr>
        <p:spPr>
          <a:xfrm>
            <a:off x="467544" y="332656"/>
            <a:ext cx="7776864" cy="9361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2800" b="1" dirty="0" smtClean="0">
                <a:solidFill>
                  <a:srgbClr val="002060"/>
                </a:solidFill>
              </a:rPr>
              <a:t>  </a:t>
            </a:r>
            <a:r>
              <a:rPr lang="ru-RU" sz="2400" b="1" dirty="0" smtClean="0">
                <a:solidFill>
                  <a:srgbClr val="002060"/>
                </a:solidFill>
              </a:rPr>
              <a:t>Верн Ж. Пятнадцатилетний капитан: Приключенческий роман/ пер с фр.</a:t>
            </a:r>
            <a:endParaRPr lang="ru-RU" sz="2400" b="1" dirty="0">
              <a:solidFill>
                <a:srgbClr val="002060"/>
              </a:solidFill>
            </a:endParaRPr>
          </a:p>
        </p:txBody>
      </p:sp>
      <p:sp>
        <p:nvSpPr>
          <p:cNvPr id="7" name="TextBox 6"/>
          <p:cNvSpPr txBox="1"/>
          <p:nvPr/>
        </p:nvSpPr>
        <p:spPr>
          <a:xfrm>
            <a:off x="251520" y="1412776"/>
            <a:ext cx="5279479" cy="5078313"/>
          </a:xfrm>
          <a:prstGeom prst="rect">
            <a:avLst/>
          </a:prstGeom>
          <a:noFill/>
        </p:spPr>
        <p:txBody>
          <a:bodyPr wrap="square" rtlCol="0">
            <a:spAutoFit/>
          </a:bodyPr>
          <a:lstStyle/>
          <a:p>
            <a:r>
              <a:rPr lang="ru-RU" b="1" dirty="0">
                <a:solidFill>
                  <a:srgbClr val="002060"/>
                </a:solidFill>
              </a:rPr>
              <a:t>Февраль 1873 года. Шхуна-бриг «Пилигрим» под командованием капитана Гуля находится в Южной части Тихого океана, возвращаясь в Сан-Франциско после китобойного сезона. На борту шхуны находятся члены семьи владельца судна Уэлдона, в том числе его жена и сын. В результате драматических событий командование кораблем приходится принять на себя самому юному матросу Дику Сэнду, и теперь он — пятнадцатилетний капитан «Пилигрима». Крайне непростая задача благополучного завершения плавания значительно осложняется тем, что не все на борту — люди с чистой совестью и прошлым...</a:t>
            </a:r>
          </a:p>
          <a:p>
            <a:r>
              <a:rPr lang="ru-RU" dirty="0">
                <a:solidFill>
                  <a:srgbClr val="002060"/>
                </a:solidFill>
              </a:rPr>
              <a:t> </a:t>
            </a:r>
          </a:p>
        </p:txBody>
      </p:sp>
    </p:spTree>
    <p:extLst>
      <p:ext uri="{BB962C8B-B14F-4D97-AF65-F5344CB8AC3E}">
        <p14:creationId xmlns:p14="http://schemas.microsoft.com/office/powerpoint/2010/main" val="1482609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6145"/>
                                        </p:tgtEl>
                                        <p:attrNameLst>
                                          <p:attrName>style.visibility</p:attrName>
                                        </p:attrNameLst>
                                      </p:cBhvr>
                                      <p:to>
                                        <p:strVal val="visible"/>
                                      </p:to>
                                    </p:set>
                                    <p:animEffect transition="in" filter="wheel(1)">
                                      <p:cBhvr>
                                        <p:cTn id="7" dur="2000"/>
                                        <p:tgtEl>
                                          <p:spTgt spid="61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0_7585cd06f2c9d1ad329d1058d2d5ac7c_144588139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2081" y="1714525"/>
            <a:ext cx="2736304" cy="3903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Прямоугольник 2"/>
          <p:cNvSpPr/>
          <p:nvPr/>
        </p:nvSpPr>
        <p:spPr>
          <a:xfrm>
            <a:off x="899592" y="332656"/>
            <a:ext cx="7327055" cy="9361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rgbClr val="002060"/>
                </a:solidFill>
              </a:rPr>
              <a:t>Дойл А.К. Собака </a:t>
            </a:r>
            <a:r>
              <a:rPr lang="ru-RU" sz="2400" b="1" dirty="0" err="1" smtClean="0">
                <a:solidFill>
                  <a:srgbClr val="002060"/>
                </a:solidFill>
              </a:rPr>
              <a:t>Баскервилей</a:t>
            </a:r>
            <a:r>
              <a:rPr lang="ru-RU" sz="2400" b="1" dirty="0" smtClean="0">
                <a:solidFill>
                  <a:srgbClr val="002060"/>
                </a:solidFill>
              </a:rPr>
              <a:t>: Повесть/ пер с англ.</a:t>
            </a:r>
            <a:endParaRPr lang="ru-RU" sz="2400" b="1" dirty="0">
              <a:solidFill>
                <a:srgbClr val="002060"/>
              </a:solidFill>
            </a:endParaRPr>
          </a:p>
        </p:txBody>
      </p:sp>
      <p:sp>
        <p:nvSpPr>
          <p:cNvPr id="4" name="TextBox 3"/>
          <p:cNvSpPr txBox="1"/>
          <p:nvPr/>
        </p:nvSpPr>
        <p:spPr>
          <a:xfrm>
            <a:off x="251520" y="1700808"/>
            <a:ext cx="4896544" cy="3970318"/>
          </a:xfrm>
          <a:prstGeom prst="rect">
            <a:avLst/>
          </a:prstGeom>
          <a:noFill/>
        </p:spPr>
        <p:txBody>
          <a:bodyPr wrap="square" rtlCol="0">
            <a:spAutoFit/>
          </a:bodyPr>
          <a:lstStyle/>
          <a:p>
            <a:r>
              <a:rPr lang="ru-RU" b="1" dirty="0"/>
              <a:t>В основе сюжета произведения лежит расследование смерти сэра Чарльза Баскервиля, который умер при загадочных обстоятельствах. В роду Баскервилей из поколения в поколение передаётся семейная легенда о </a:t>
            </a:r>
            <a:r>
              <a:rPr lang="ru-RU" b="1" u="sng" dirty="0">
                <a:hlinkClick r:id="rId3" tooltip="Дьявол"/>
              </a:rPr>
              <a:t>дьявольской</a:t>
            </a:r>
            <a:r>
              <a:rPr lang="ru-RU" b="1" dirty="0"/>
              <a:t> собаке</a:t>
            </a:r>
            <a:r>
              <a:rPr lang="ru-RU" b="1" u="sng" dirty="0">
                <a:hlinkClick r:id="rId4" tooltip="Сверхъестественное"/>
              </a:rPr>
              <a:t>сверхъестественного</a:t>
            </a:r>
            <a:r>
              <a:rPr lang="ru-RU" b="1" dirty="0"/>
              <a:t> происхождения, которая преследует всех Баскервилей. Шерлок Холмс и </a:t>
            </a:r>
            <a:r>
              <a:rPr lang="ru-RU" b="1" u="sng" dirty="0">
                <a:hlinkClick r:id="rId5" tooltip="Доктор Ватсон"/>
              </a:rPr>
              <a:t>доктор Ватсон</a:t>
            </a:r>
            <a:r>
              <a:rPr lang="ru-RU" b="1" dirty="0"/>
              <a:t> берутся за расследование этого дела. Время действия — сентябрь/октябрь </a:t>
            </a:r>
            <a:r>
              <a:rPr lang="ru-RU" b="1" u="sng" dirty="0">
                <a:hlinkClick r:id="rId6" tooltip="1889 год"/>
              </a:rPr>
              <a:t>1889 года</a:t>
            </a:r>
            <a:r>
              <a:rPr lang="ru-RU" b="1" dirty="0"/>
              <a:t>.</a:t>
            </a:r>
          </a:p>
        </p:txBody>
      </p:sp>
    </p:spTree>
    <p:extLst>
      <p:ext uri="{BB962C8B-B14F-4D97-AF65-F5344CB8AC3E}">
        <p14:creationId xmlns:p14="http://schemas.microsoft.com/office/powerpoint/2010/main" val="3559608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heel(1)">
                                      <p:cBhvr>
                                        <p:cTn id="7"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5823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4089" y="1589003"/>
            <a:ext cx="2733050" cy="4072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Прямоугольник 2"/>
          <p:cNvSpPr/>
          <p:nvPr/>
        </p:nvSpPr>
        <p:spPr>
          <a:xfrm>
            <a:off x="1187624" y="260648"/>
            <a:ext cx="6840760" cy="792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rgbClr val="002060"/>
                </a:solidFill>
              </a:rPr>
              <a:t>Фил Е. Витя Туфель идет по следу: Повесть. – (Детский детектив).</a:t>
            </a:r>
            <a:endParaRPr lang="ru-RU" sz="2400" b="1" dirty="0">
              <a:solidFill>
                <a:srgbClr val="002060"/>
              </a:solidFill>
            </a:endParaRPr>
          </a:p>
        </p:txBody>
      </p:sp>
      <p:sp>
        <p:nvSpPr>
          <p:cNvPr id="4" name="TextBox 3"/>
          <p:cNvSpPr txBox="1"/>
          <p:nvPr/>
        </p:nvSpPr>
        <p:spPr>
          <a:xfrm>
            <a:off x="251519" y="1340768"/>
            <a:ext cx="4991265" cy="5355312"/>
          </a:xfrm>
          <a:prstGeom prst="rect">
            <a:avLst/>
          </a:prstGeom>
          <a:noFill/>
        </p:spPr>
        <p:txBody>
          <a:bodyPr wrap="square" rtlCol="0">
            <a:spAutoFit/>
          </a:bodyPr>
          <a:lstStyle/>
          <a:p>
            <a:r>
              <a:rPr lang="ru-RU" dirty="0">
                <a:solidFill>
                  <a:srgbClr val="002060"/>
                </a:solidFill>
              </a:rPr>
              <a:t>Ты уже </a:t>
            </a:r>
            <a:r>
              <a:rPr lang="ru-RU" dirty="0" smtClean="0">
                <a:solidFill>
                  <a:srgbClr val="002060"/>
                </a:solidFill>
              </a:rPr>
              <a:t>шестиклассник</a:t>
            </a:r>
            <a:r>
              <a:rPr lang="ru-RU" dirty="0">
                <a:solidFill>
                  <a:srgbClr val="002060"/>
                </a:solidFill>
              </a:rPr>
              <a:t>, но родители считают, что ты еще слишком мал, чтобы поздно возвращаться домой?! Пусть даже ты был занят расследованием таинственного исчезновения учительницы химии? Или тебе кажется, что сосед из квартиры напротив ведет себя подозрительно и наверняка что-то скрывает?! Тогда ты настоящий детектив, такой, как Витя Туфель!</a:t>
            </a:r>
            <a:br>
              <a:rPr lang="ru-RU" dirty="0">
                <a:solidFill>
                  <a:srgbClr val="002060"/>
                </a:solidFill>
              </a:rPr>
            </a:br>
            <a:r>
              <a:rPr lang="ru-RU" dirty="0">
                <a:solidFill>
                  <a:srgbClr val="002060"/>
                </a:solidFill>
              </a:rPr>
              <a:t>Подружившись с находчивым Туфелем, ты вместе с ним выйдешь на след банды торговцев оружием, получишь благодарность от настоящего следователя и даже повстречаешь Бэтмена... Какого Бэтмена - ты узнаешь, прочитав книгу про захватывающие и опасные приключения юного детектива Вити Туфеля.</a:t>
            </a:r>
          </a:p>
          <a:p>
            <a:r>
              <a:rPr lang="ru-RU" dirty="0"/>
              <a:t> </a:t>
            </a:r>
          </a:p>
        </p:txBody>
      </p:sp>
    </p:spTree>
    <p:extLst>
      <p:ext uri="{BB962C8B-B14F-4D97-AF65-F5344CB8AC3E}">
        <p14:creationId xmlns:p14="http://schemas.microsoft.com/office/powerpoint/2010/main" val="613974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wheel(1)">
                                      <p:cBhvr>
                                        <p:cTn id="7" dur="20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Nd9GcQ3o0sCHclFOmz4jI4VO-GlaPI6WRgEMLe5_ykkPyAKI3yrpE0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230873">
            <a:off x="908528" y="638183"/>
            <a:ext cx="2342026" cy="3371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9" name="Picture 3" descr="210938_df4e2afc57464f908e1c8ae36344eae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979066">
            <a:off x="5826009" y="785905"/>
            <a:ext cx="2348157" cy="322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Picture 4" descr="JKl4dFm11g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59832" y="157162"/>
            <a:ext cx="2736304" cy="3536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5" descr="100567716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0800000" flipH="1" flipV="1">
            <a:off x="2933818" y="2548683"/>
            <a:ext cx="2988332" cy="3831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98558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circle(in)">
                                      <p:cBhvr>
                                        <p:cTn id="7" dur="2000"/>
                                        <p:tgtEl>
                                          <p:spTgt spid="921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9220"/>
                                        </p:tgtEl>
                                        <p:attrNameLst>
                                          <p:attrName>style.visibility</p:attrName>
                                        </p:attrNameLst>
                                      </p:cBhvr>
                                      <p:to>
                                        <p:strVal val="visible"/>
                                      </p:to>
                                    </p:set>
                                    <p:animEffect transition="in" filter="circle(in)">
                                      <p:cBhvr>
                                        <p:cTn id="12" dur="2000"/>
                                        <p:tgtEl>
                                          <p:spTgt spid="9220"/>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9219"/>
                                        </p:tgtEl>
                                        <p:attrNameLst>
                                          <p:attrName>style.visibility</p:attrName>
                                        </p:attrNameLst>
                                      </p:cBhvr>
                                      <p:to>
                                        <p:strVal val="visible"/>
                                      </p:to>
                                    </p:set>
                                    <p:animEffect transition="in" filter="circle(in)">
                                      <p:cBhvr>
                                        <p:cTn id="17" dur="2000"/>
                                        <p:tgtEl>
                                          <p:spTgt spid="92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ChangeArrowheads="1"/>
          </p:cNvSpPr>
          <p:nvPr/>
        </p:nvSpPr>
        <p:spPr bwMode="auto">
          <a:xfrm>
            <a:off x="304800" y="1466710"/>
            <a:ext cx="8155632" cy="4401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2000" b="0"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Гарри Поттер и Философский Камень Первая книга серии. Гарри Поттер и Тайная комната Гарри Поттер и узник Азкабана Герои выросли.. В наличии несколько тяжелых сцен и путешествие во времени. Гарри Поттер и Кубок Огня Все начинает кардинально меняться.. Объём книги серьезно вырос, загадочные убийства – уже в первой главе. В программе: мрачные тайны политиков, международные отношения и похищения детей. По сути, неплохой детектив, ведь до самого конца неясно, кто подставил Гарри. Гарри Поттер и Орден Феникса Самая большая книга серии (примерно 800 страниц). Гарри Поттер и Принц-полукровка предыдущая. Первая половина книги весьма приятная и веселая, но потом начинается детектив-ужастик. Разумеется, до последней страницы доживут далеко не все герои. Гарри Поттер и Дары Смерти Финал. </a:t>
            </a:r>
            <a:endParaRPr kumimoji="0" lang="ru-RU" altLang="ru-RU" sz="2000" b="0" i="0" u="none" strike="noStrike" cap="none" normalizeH="0" baseline="0" dirty="0" smtClean="0">
              <a:ln>
                <a:noFill/>
              </a:ln>
              <a:solidFill>
                <a:srgbClr val="002060"/>
              </a:solidFill>
              <a:effectLst/>
              <a:latin typeface="Arial" pitchFamily="34" charset="0"/>
              <a:cs typeface="Arial" pitchFamily="34" charset="0"/>
            </a:endParaRPr>
          </a:p>
        </p:txBody>
      </p:sp>
      <p:sp>
        <p:nvSpPr>
          <p:cNvPr id="7" name="AutoShape 4" descr="Гордячка"/>
          <p:cNvSpPr>
            <a:spLocks noChangeAspect="1" noChangeArrowheads="1"/>
          </p:cNvSpPr>
          <p:nvPr/>
        </p:nvSpPr>
        <p:spPr bwMode="auto">
          <a:xfrm>
            <a:off x="0" y="457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dirty="0"/>
          </a:p>
        </p:txBody>
      </p:sp>
      <p:sp>
        <p:nvSpPr>
          <p:cNvPr id="8" name="Rectangle 6"/>
          <p:cNvSpPr>
            <a:spLocks noChangeArrowheads="1"/>
          </p:cNvSpPr>
          <p:nvPr/>
        </p:nvSpPr>
        <p:spPr bwMode="auto">
          <a:xfrm>
            <a:off x="0" y="762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alt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 name="Прямоугольник 8"/>
          <p:cNvSpPr/>
          <p:nvPr/>
        </p:nvSpPr>
        <p:spPr>
          <a:xfrm>
            <a:off x="971600" y="404664"/>
            <a:ext cx="7272808" cy="72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rgbClr val="002060"/>
                </a:solidFill>
              </a:rPr>
              <a:t>Ролинг </a:t>
            </a:r>
            <a:r>
              <a:rPr lang="ru-RU" sz="2400" b="1" dirty="0" err="1" smtClean="0">
                <a:solidFill>
                  <a:srgbClr val="002060"/>
                </a:solidFill>
              </a:rPr>
              <a:t>Дж.К</a:t>
            </a:r>
            <a:r>
              <a:rPr lang="ru-RU" sz="2400" b="1" dirty="0" smtClean="0">
                <a:solidFill>
                  <a:srgbClr val="002060"/>
                </a:solidFill>
              </a:rPr>
              <a:t>. Гарри </a:t>
            </a:r>
            <a:r>
              <a:rPr lang="ru-RU" sz="2400" b="1" dirty="0">
                <a:solidFill>
                  <a:srgbClr val="002060"/>
                </a:solidFill>
              </a:rPr>
              <a:t>Поттер</a:t>
            </a:r>
          </a:p>
        </p:txBody>
      </p:sp>
    </p:spTree>
    <p:extLst>
      <p:ext uri="{BB962C8B-B14F-4D97-AF65-F5344CB8AC3E}">
        <p14:creationId xmlns:p14="http://schemas.microsoft.com/office/powerpoint/2010/main" val="3706035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Гордячк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62366" y="1700808"/>
            <a:ext cx="3010034" cy="3960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Прямоугольник 2"/>
          <p:cNvSpPr/>
          <p:nvPr/>
        </p:nvSpPr>
        <p:spPr>
          <a:xfrm>
            <a:off x="1043608" y="116632"/>
            <a:ext cx="7416824" cy="12241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2800" b="1" dirty="0" smtClean="0">
                <a:solidFill>
                  <a:srgbClr val="002060"/>
                </a:solidFill>
              </a:rPr>
              <a:t>Крюкова Т. Гордячка: Приключенческая повесть. – (Миллион приключений).</a:t>
            </a:r>
            <a:endParaRPr lang="ru-RU" sz="2800" b="1" dirty="0">
              <a:solidFill>
                <a:srgbClr val="002060"/>
              </a:solidFill>
            </a:endParaRPr>
          </a:p>
        </p:txBody>
      </p:sp>
      <p:sp>
        <p:nvSpPr>
          <p:cNvPr id="4" name="TextBox 3"/>
          <p:cNvSpPr txBox="1"/>
          <p:nvPr/>
        </p:nvSpPr>
        <p:spPr>
          <a:xfrm>
            <a:off x="395536" y="1484784"/>
            <a:ext cx="4680520" cy="5078313"/>
          </a:xfrm>
          <a:prstGeom prst="rect">
            <a:avLst/>
          </a:prstGeom>
          <a:noFill/>
        </p:spPr>
        <p:txBody>
          <a:bodyPr wrap="square" rtlCol="0">
            <a:spAutoFit/>
          </a:bodyPr>
          <a:lstStyle/>
          <a:p>
            <a:r>
              <a:rPr lang="ru-RU" b="1" dirty="0">
                <a:solidFill>
                  <a:srgbClr val="006666"/>
                </a:solidFill>
              </a:rPr>
              <a:t>Чтобы избавиться от греха гордыни, тебе придется стать ниже всех, хуже всех, пылью у ног </a:t>
            </a:r>
            <a:r>
              <a:rPr lang="ru-RU" b="1" dirty="0" smtClean="0">
                <a:solidFill>
                  <a:srgbClr val="006666"/>
                </a:solidFill>
              </a:rPr>
              <a:t>других </a:t>
            </a:r>
            <a:r>
              <a:rPr lang="ru-RU" b="1" dirty="0">
                <a:solidFill>
                  <a:srgbClr val="006666"/>
                </a:solidFill>
              </a:rPr>
              <a:t>такой приговор вынесла своей крестнице фея Доля. Бросив вызов судьбе, Злата еще не знала, что это не просто слова. На пути к счастью ей придется пройти сквозь трудности и невзгоды, волшебство и черную магию, познать цепу дружбе, любви и предательству, открыть для себя смысл самой жизни. Это первая из книг Тамары Крюковой о судьбе дочери бакалейщика, неприступной красавицы Златы. Открывая се, читатель вместе с героиней вступает па путь, полный интриг и захватывающих приключений</a:t>
            </a:r>
          </a:p>
        </p:txBody>
      </p:sp>
    </p:spTree>
    <p:extLst>
      <p:ext uri="{BB962C8B-B14F-4D97-AF65-F5344CB8AC3E}">
        <p14:creationId xmlns:p14="http://schemas.microsoft.com/office/powerpoint/2010/main" val="2048911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2290"/>
                                        </p:tgtEl>
                                        <p:attrNameLst>
                                          <p:attrName>style.visibility</p:attrName>
                                        </p:attrNameLst>
                                      </p:cBhvr>
                                      <p:to>
                                        <p:strVal val="visible"/>
                                      </p:to>
                                    </p:set>
                                    <p:animEffect transition="in" filter="wheel(1)">
                                      <p:cBhvr>
                                        <p:cTn id="7" dur="2000"/>
                                        <p:tgtEl>
                                          <p:spTgt spid="122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zakljatie-rano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056" y="1916832"/>
            <a:ext cx="3015728" cy="3927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Прямоугольник 2"/>
          <p:cNvSpPr/>
          <p:nvPr/>
        </p:nvSpPr>
        <p:spPr>
          <a:xfrm>
            <a:off x="827584" y="188639"/>
            <a:ext cx="7272808" cy="12241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2400" b="1" dirty="0">
                <a:solidFill>
                  <a:srgbClr val="002060"/>
                </a:solidFill>
              </a:rPr>
              <a:t>Крюкова Т. </a:t>
            </a:r>
            <a:r>
              <a:rPr lang="ru-RU" sz="2400" b="1" dirty="0" smtClean="0">
                <a:solidFill>
                  <a:srgbClr val="002060"/>
                </a:solidFill>
              </a:rPr>
              <a:t>Заклятие Гномов: Приключенческая </a:t>
            </a:r>
            <a:r>
              <a:rPr lang="ru-RU" sz="2400" b="1" dirty="0">
                <a:solidFill>
                  <a:srgbClr val="002060"/>
                </a:solidFill>
              </a:rPr>
              <a:t>повесть. – (Миллион приключений</a:t>
            </a:r>
            <a:r>
              <a:rPr lang="ru-RU" sz="2400" b="1" dirty="0" smtClean="0">
                <a:solidFill>
                  <a:srgbClr val="002060"/>
                </a:solidFill>
              </a:rPr>
              <a:t>).</a:t>
            </a:r>
            <a:endParaRPr lang="ru-RU" sz="2800" b="1" dirty="0"/>
          </a:p>
        </p:txBody>
      </p:sp>
      <p:sp>
        <p:nvSpPr>
          <p:cNvPr id="4" name="TextBox 3"/>
          <p:cNvSpPr txBox="1"/>
          <p:nvPr/>
        </p:nvSpPr>
        <p:spPr>
          <a:xfrm>
            <a:off x="251520" y="1412776"/>
            <a:ext cx="4680520" cy="5355312"/>
          </a:xfrm>
          <a:prstGeom prst="rect">
            <a:avLst/>
          </a:prstGeom>
          <a:noFill/>
        </p:spPr>
        <p:txBody>
          <a:bodyPr wrap="square" rtlCol="0">
            <a:spAutoFit/>
          </a:bodyPr>
          <a:lstStyle/>
          <a:p>
            <a:r>
              <a:rPr lang="ru-RU" b="1" dirty="0" smtClean="0"/>
              <a:t> </a:t>
            </a:r>
            <a:r>
              <a:rPr lang="ru-RU" b="1" dirty="0" smtClean="0">
                <a:solidFill>
                  <a:srgbClr val="002060"/>
                </a:solidFill>
              </a:rPr>
              <a:t>Это </a:t>
            </a:r>
            <a:r>
              <a:rPr lang="ru-RU" b="1" dirty="0">
                <a:solidFill>
                  <a:srgbClr val="002060"/>
                </a:solidFill>
              </a:rPr>
              <a:t>настоящая волшебная сказка, написанная в лучших традициях Ш.Перо или братьев Гримм. В ней есть все: любовь и приключения, превращения и магия, гномы и великаны, феи и колдуньи. Прекрасная героиня, получившая вместе с красотой непомерную гордыню по заклятию могла избавиться от нее, </a:t>
            </a:r>
            <a:r>
              <a:rPr lang="ru-RU" b="1" dirty="0" smtClean="0">
                <a:solidFill>
                  <a:srgbClr val="002060"/>
                </a:solidFill>
              </a:rPr>
              <a:t>только пройдя </a:t>
            </a:r>
            <a:r>
              <a:rPr lang="ru-RU" b="1" dirty="0">
                <a:solidFill>
                  <a:srgbClr val="002060"/>
                </a:solidFill>
              </a:rPr>
              <a:t>дорогой невероятных унижений, став пылью под ногами других. И тысячу раз готова она была умереть от стыда, и тысячу раз теряла надежду, и, наверное, отказалась бы от борьбы, если бы не одно желание - вновь встретиться с возлюбленным, принцем, которого она когда-то незаслуженно обидела</a:t>
            </a:r>
            <a:r>
              <a:rPr lang="ru-RU" dirty="0">
                <a:solidFill>
                  <a:srgbClr val="002060"/>
                </a:solidFill>
              </a:rPr>
              <a:t>.</a:t>
            </a:r>
          </a:p>
        </p:txBody>
      </p:sp>
    </p:spTree>
    <p:extLst>
      <p:ext uri="{BB962C8B-B14F-4D97-AF65-F5344CB8AC3E}">
        <p14:creationId xmlns:p14="http://schemas.microsoft.com/office/powerpoint/2010/main" val="2630026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3314"/>
                                        </p:tgtEl>
                                        <p:attrNameLst>
                                          <p:attrName>style.visibility</p:attrName>
                                        </p:attrNameLst>
                                      </p:cBhvr>
                                      <p:to>
                                        <p:strVal val="visible"/>
                                      </p:to>
                                    </p:set>
                                    <p:animEffect transition="in" filter="wheel(1)">
                                      <p:cBhvr>
                                        <p:cTn id="7" dur="2000"/>
                                        <p:tgtEl>
                                          <p:spTgt spid="133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5122" name="Picture 2" descr="C:\Documents and Settings\Admin\Рабочий стол\good-300x57.jpg"/>
          <p:cNvPicPr>
            <a:picLocks noChangeAspect="1" noChangeArrowheads="1"/>
          </p:cNvPicPr>
          <p:nvPr/>
        </p:nvPicPr>
        <p:blipFill>
          <a:blip r:embed="rId2" cstate="print"/>
          <a:srcRect/>
          <a:stretch>
            <a:fillRect/>
          </a:stretch>
        </p:blipFill>
        <p:spPr bwMode="auto">
          <a:xfrm>
            <a:off x="395536" y="214290"/>
            <a:ext cx="7605488" cy="1357323"/>
          </a:xfrm>
          <a:prstGeom prst="rect">
            <a:avLst/>
          </a:prstGeom>
          <a:noFill/>
        </p:spPr>
      </p:pic>
      <p:sp>
        <p:nvSpPr>
          <p:cNvPr id="3" name="Объект 2"/>
          <p:cNvSpPr>
            <a:spLocks noGrp="1"/>
          </p:cNvSpPr>
          <p:nvPr>
            <p:ph sz="quarter" idx="1"/>
          </p:nvPr>
        </p:nvSpPr>
        <p:spPr>
          <a:xfrm>
            <a:off x="1475656" y="2636912"/>
            <a:ext cx="5040560" cy="3096344"/>
          </a:xfrm>
        </p:spPr>
        <p:txBody>
          <a:bodyPr/>
          <a:lstStyle/>
          <a:p>
            <a:endParaRPr lang="ru-RU"/>
          </a:p>
        </p:txBody>
      </p:sp>
      <p:pic>
        <p:nvPicPr>
          <p:cNvPr id="6146" name="Picture 2" descr="C:\Users\1\Desktop\Наши фото\Неделя дет. книги-2016\IMG_322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1600" y="1739330"/>
            <a:ext cx="6381352" cy="478601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pull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uznik-zerkal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4402" y="1916254"/>
            <a:ext cx="2687661" cy="3672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Прямоугольник 2"/>
          <p:cNvSpPr/>
          <p:nvPr/>
        </p:nvSpPr>
        <p:spPr>
          <a:xfrm>
            <a:off x="611560" y="332656"/>
            <a:ext cx="6984776" cy="12961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sz="2000" b="1" dirty="0" smtClean="0">
              <a:solidFill>
                <a:srgbClr val="002060"/>
              </a:solidFill>
            </a:endParaRPr>
          </a:p>
          <a:p>
            <a:endParaRPr lang="ru-RU" sz="2000" b="1" dirty="0">
              <a:solidFill>
                <a:srgbClr val="002060"/>
              </a:solidFill>
            </a:endParaRPr>
          </a:p>
          <a:p>
            <a:r>
              <a:rPr lang="ru-RU" sz="2400" b="1" dirty="0" smtClean="0">
                <a:solidFill>
                  <a:srgbClr val="002060"/>
                </a:solidFill>
              </a:rPr>
              <a:t>Крюкова </a:t>
            </a:r>
            <a:r>
              <a:rPr lang="ru-RU" sz="2400" b="1" dirty="0">
                <a:solidFill>
                  <a:srgbClr val="002060"/>
                </a:solidFill>
              </a:rPr>
              <a:t>Т. </a:t>
            </a:r>
            <a:r>
              <a:rPr lang="ru-RU" sz="2400" b="1" dirty="0" smtClean="0">
                <a:solidFill>
                  <a:srgbClr val="002060"/>
                </a:solidFill>
              </a:rPr>
              <a:t>Узник </a:t>
            </a:r>
            <a:r>
              <a:rPr lang="ru-RU" sz="2400" b="1" dirty="0">
                <a:solidFill>
                  <a:srgbClr val="002060"/>
                </a:solidFill>
              </a:rPr>
              <a:t>Зеркала: Приключенческая повесть. – (Миллион приключений).</a:t>
            </a:r>
          </a:p>
          <a:p>
            <a:pPr algn="ctr"/>
            <a:endParaRPr lang="ru-RU" sz="2400" b="1" dirty="0"/>
          </a:p>
          <a:p>
            <a:pPr algn="ctr"/>
            <a:endParaRPr lang="ru-RU" sz="2400" b="1" dirty="0"/>
          </a:p>
        </p:txBody>
      </p:sp>
      <p:sp>
        <p:nvSpPr>
          <p:cNvPr id="4" name="TextBox 3"/>
          <p:cNvSpPr txBox="1"/>
          <p:nvPr/>
        </p:nvSpPr>
        <p:spPr>
          <a:xfrm>
            <a:off x="755576" y="1628800"/>
            <a:ext cx="4608512" cy="4247317"/>
          </a:xfrm>
          <a:prstGeom prst="rect">
            <a:avLst/>
          </a:prstGeom>
          <a:noFill/>
        </p:spPr>
        <p:txBody>
          <a:bodyPr wrap="square" rtlCol="0">
            <a:spAutoFit/>
          </a:bodyPr>
          <a:lstStyle/>
          <a:p>
            <a:r>
              <a:rPr lang="ru-RU" b="1" dirty="0">
                <a:solidFill>
                  <a:srgbClr val="C00000"/>
                </a:solidFill>
              </a:rPr>
              <a:t>Там, за гладкой поверхностью магического зеркала, живут люди-отражения. В том мире все призрачно и ничто не реально, кроме опасностей, подстерегающих каждого, кто рискнет переступить черту. В пятнадцать лет жизнь кажется бесконечной, пока ты не открыл для себя страшную истину: треснутое, старое зеркало в забытом чулане - это не безделица для балаганных фокусов. Это Зеркало Судеб, из-за которого может не быть возврата.</a:t>
            </a:r>
          </a:p>
          <a:p>
            <a:r>
              <a:rPr lang="ru-RU" dirty="0"/>
              <a:t> </a:t>
            </a:r>
          </a:p>
        </p:txBody>
      </p:sp>
    </p:spTree>
    <p:extLst>
      <p:ext uri="{BB962C8B-B14F-4D97-AF65-F5344CB8AC3E}">
        <p14:creationId xmlns:p14="http://schemas.microsoft.com/office/powerpoint/2010/main" val="119795176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normAutofit/>
          </a:bodyPr>
          <a:lstStyle/>
          <a:p>
            <a:pPr algn="ctr"/>
            <a:r>
              <a:rPr lang="ru-RU" b="1" dirty="0" smtClean="0">
                <a:solidFill>
                  <a:srgbClr val="7030A0"/>
                </a:solidFill>
              </a:rPr>
              <a:t>Фантастический мир </a:t>
            </a:r>
            <a:br>
              <a:rPr lang="ru-RU" b="1" dirty="0" smtClean="0">
                <a:solidFill>
                  <a:srgbClr val="7030A0"/>
                </a:solidFill>
              </a:rPr>
            </a:br>
            <a:r>
              <a:rPr lang="ru-RU" b="1" dirty="0" smtClean="0">
                <a:solidFill>
                  <a:srgbClr val="7030A0"/>
                </a:solidFill>
              </a:rPr>
              <a:t>Кира Булычева</a:t>
            </a:r>
            <a:endParaRPr lang="ru-RU" b="1" dirty="0">
              <a:solidFill>
                <a:srgbClr val="7030A0"/>
              </a:solidFill>
            </a:endParaRPr>
          </a:p>
        </p:txBody>
      </p:sp>
      <p:sp>
        <p:nvSpPr>
          <p:cNvPr id="3" name="Содержимое 2"/>
          <p:cNvSpPr>
            <a:spLocks noGrp="1"/>
          </p:cNvSpPr>
          <p:nvPr>
            <p:ph sz="quarter" idx="1"/>
          </p:nvPr>
        </p:nvSpPr>
        <p:spPr>
          <a:xfrm>
            <a:off x="0" y="1600200"/>
            <a:ext cx="4500562" cy="4972072"/>
          </a:xfrm>
        </p:spPr>
        <p:txBody>
          <a:bodyPr>
            <a:normAutofit/>
          </a:bodyPr>
          <a:lstStyle/>
          <a:p>
            <a:pPr algn="just">
              <a:buNone/>
            </a:pPr>
            <a:r>
              <a:rPr lang="ru-RU" dirty="0" smtClean="0"/>
              <a:t>		</a:t>
            </a:r>
            <a:r>
              <a:rPr lang="ru-RU" sz="1900" dirty="0" smtClean="0">
                <a:solidFill>
                  <a:srgbClr val="002060"/>
                </a:solidFill>
              </a:rPr>
              <a:t>Кир Булычёв —писатель-фантаст, учёный-востоковед, фалерист, сценарист.. </a:t>
            </a:r>
          </a:p>
          <a:p>
            <a:pPr algn="just">
              <a:buNone/>
            </a:pPr>
            <a:r>
              <a:rPr lang="ru-RU" sz="1900" dirty="0" smtClean="0">
                <a:solidFill>
                  <a:srgbClr val="002060"/>
                </a:solidFill>
              </a:rPr>
              <a:t>        Псевдоним скомпонован из имени жены Киры и девичьей фамилии матери писателя, Марии Михайловны Булычёвой. Кир Булычев- автор сказочно-фантастических историй о девочке Алисе Селезневой-жительнице XXI века и ее замечательных друзьях.</a:t>
            </a:r>
            <a:endParaRPr lang="ru-RU" sz="1900" dirty="0">
              <a:solidFill>
                <a:srgbClr val="002060"/>
              </a:solidFill>
            </a:endParaRPr>
          </a:p>
        </p:txBody>
      </p:sp>
      <p:pic>
        <p:nvPicPr>
          <p:cNvPr id="14338" name="Picture 2" descr="C:\Documents and Settings\Admin\Рабочий стол\kir_bulychev.jpg"/>
          <p:cNvPicPr>
            <a:picLocks noGrp="1" noChangeAspect="1" noChangeArrowheads="1"/>
          </p:cNvPicPr>
          <p:nvPr>
            <p:ph sz="quarter" idx="2"/>
          </p:nvPr>
        </p:nvPicPr>
        <p:blipFill>
          <a:blip r:embed="rId2" cstate="print"/>
          <a:stretch>
            <a:fillRect/>
          </a:stretch>
        </p:blipFill>
        <p:spPr bwMode="auto">
          <a:xfrm>
            <a:off x="4604130" y="2008886"/>
            <a:ext cx="3539770" cy="3777920"/>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ov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0032" y="620688"/>
            <a:ext cx="3240360" cy="439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395536" y="109748"/>
            <a:ext cx="3528392" cy="6001643"/>
          </a:xfrm>
          <a:prstGeom prst="rect">
            <a:avLst/>
          </a:prstGeom>
          <a:noFill/>
        </p:spPr>
        <p:txBody>
          <a:bodyPr wrap="square" rtlCol="0">
            <a:spAutoFit/>
          </a:bodyPr>
          <a:lstStyle/>
          <a:p>
            <a:r>
              <a:rPr lang="ru-RU" sz="1600" b="1" dirty="0">
                <a:solidFill>
                  <a:srgbClr val="C00000"/>
                </a:solidFill>
              </a:rPr>
              <a:t>Действия происходят на Земле в далёком будущем. </a:t>
            </a:r>
            <a:r>
              <a:rPr lang="ru-RU" sz="1600" b="1" u="sng" dirty="0">
                <a:solidFill>
                  <a:srgbClr val="C00000"/>
                </a:solidFill>
                <a:hlinkClick r:id="rId3" tooltip="Алиса Селезнёва"/>
              </a:rPr>
              <a:t>Алиса Селезнёва</a:t>
            </a:r>
            <a:r>
              <a:rPr lang="ru-RU" sz="1600" b="1" dirty="0">
                <a:solidFill>
                  <a:srgbClr val="C00000"/>
                </a:solidFill>
              </a:rPr>
              <a:t> отправляется в «Заповедник сказок», чтобы узнать, что связывает </a:t>
            </a:r>
            <a:r>
              <a:rPr lang="ru-RU" sz="1600" b="1" u="sng" dirty="0">
                <a:solidFill>
                  <a:srgbClr val="C00000"/>
                </a:solidFill>
                <a:hlinkClick r:id="rId4" tooltip="Гном"/>
              </a:rPr>
              <a:t>гнома</a:t>
            </a:r>
            <a:r>
              <a:rPr lang="ru-RU" sz="1600" b="1" dirty="0">
                <a:solidFill>
                  <a:srgbClr val="C00000"/>
                </a:solidFill>
              </a:rPr>
              <a:t>, выбравшегося из кармана, волка — любителя морковки, и козлика, который звонил по </a:t>
            </a:r>
            <a:r>
              <a:rPr lang="ru-RU" sz="1600" b="1" u="sng" dirty="0">
                <a:solidFill>
                  <a:srgbClr val="C00000"/>
                </a:solidFill>
                <a:hlinkClick r:id="rId5" tooltip="Видеофон"/>
              </a:rPr>
              <a:t>видеофону</a:t>
            </a:r>
            <a:r>
              <a:rPr lang="ru-RU" sz="1600" b="1" dirty="0">
                <a:solidFill>
                  <a:srgbClr val="C00000"/>
                </a:solidFill>
              </a:rPr>
              <a:t>. В заповеднике она знакомится с его удивительными обитателями, и помогает выручить из беды директора заповедника Ивана Ивановича </a:t>
            </a:r>
            <a:r>
              <a:rPr lang="ru-RU" sz="1600" b="1" dirty="0" smtClean="0">
                <a:solidFill>
                  <a:srgbClr val="C00000"/>
                </a:solidFill>
              </a:rPr>
              <a:t>Царевича</a:t>
            </a:r>
            <a:r>
              <a:rPr lang="ru-RU" sz="1600" b="1" u="sng" baseline="30000" dirty="0" smtClean="0">
                <a:solidFill>
                  <a:srgbClr val="C00000"/>
                </a:solidFill>
              </a:rPr>
              <a:t>[</a:t>
            </a:r>
            <a:r>
              <a:rPr lang="ru-RU" sz="1600" b="1" dirty="0" smtClean="0">
                <a:solidFill>
                  <a:srgbClr val="C00000"/>
                </a:solidFill>
              </a:rPr>
              <a:t>.</a:t>
            </a:r>
            <a:endParaRPr lang="ru-RU" sz="1600" b="1" dirty="0">
              <a:solidFill>
                <a:srgbClr val="C00000"/>
              </a:solidFill>
            </a:endParaRPr>
          </a:p>
          <a:p>
            <a:r>
              <a:rPr lang="ru-RU" sz="1600" b="1" dirty="0">
                <a:solidFill>
                  <a:srgbClr val="C00000"/>
                </a:solidFill>
              </a:rPr>
              <a:t> </a:t>
            </a:r>
            <a:r>
              <a:rPr lang="ru-RU" b="1" dirty="0">
                <a:solidFill>
                  <a:srgbClr val="C00000"/>
                </a:solidFill>
              </a:rPr>
              <a:t> </a:t>
            </a:r>
            <a:r>
              <a:rPr lang="ru-RU" b="1" dirty="0" smtClean="0">
                <a:solidFill>
                  <a:srgbClr val="C00000"/>
                </a:solidFill>
              </a:rPr>
              <a:t>«</a:t>
            </a:r>
            <a:r>
              <a:rPr lang="ru-RU" b="1" dirty="0">
                <a:solidFill>
                  <a:srgbClr val="C00000"/>
                </a:solidFill>
              </a:rPr>
              <a:t>Заповедник сказок» — повесть российского писателя </a:t>
            </a:r>
            <a:r>
              <a:rPr lang="ru-RU" b="1" u="sng" dirty="0">
                <a:solidFill>
                  <a:srgbClr val="C00000"/>
                </a:solidFill>
                <a:hlinkClick r:id="rId6" tooltip="Кир Булычёв"/>
              </a:rPr>
              <a:t>Кира Булычёва</a:t>
            </a:r>
            <a:r>
              <a:rPr lang="ru-RU" b="1" dirty="0">
                <a:solidFill>
                  <a:srgbClr val="C00000"/>
                </a:solidFill>
              </a:rPr>
              <a:t> из серии «</a:t>
            </a:r>
            <a:r>
              <a:rPr lang="ru-RU" b="1" u="sng" dirty="0">
                <a:solidFill>
                  <a:srgbClr val="C00000"/>
                </a:solidFill>
                <a:hlinkClick r:id="rId7" tooltip="Приключения Алисы"/>
              </a:rPr>
              <a:t>Приключения Алисы</a:t>
            </a:r>
            <a:r>
              <a:rPr lang="ru-RU" b="1" dirty="0">
                <a:solidFill>
                  <a:srgbClr val="C00000"/>
                </a:solidFill>
              </a:rPr>
              <a:t>». Написана в 1980 году, впервые опубликована в 1985 </a:t>
            </a:r>
            <a:r>
              <a:rPr lang="ru-RU" b="1" dirty="0" smtClean="0">
                <a:solidFill>
                  <a:srgbClr val="C00000"/>
                </a:solidFill>
              </a:rPr>
              <a:t>году.</a:t>
            </a:r>
            <a:endParaRPr lang="ru-RU" b="1" dirty="0">
              <a:solidFill>
                <a:srgbClr val="C00000"/>
              </a:solidFill>
            </a:endParaRPr>
          </a:p>
        </p:txBody>
      </p:sp>
    </p:spTree>
    <p:extLst>
      <p:ext uri="{BB962C8B-B14F-4D97-AF65-F5344CB8AC3E}">
        <p14:creationId xmlns:p14="http://schemas.microsoft.com/office/powerpoint/2010/main" val="2331900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1000" fill="hold"/>
                                        <p:tgtEl>
                                          <p:spTgt spid="1026"/>
                                        </p:tgtEl>
                                        <p:attrNameLst>
                                          <p:attrName>ppt_w</p:attrName>
                                        </p:attrNameLst>
                                      </p:cBhvr>
                                      <p:tavLst>
                                        <p:tav tm="0">
                                          <p:val>
                                            <p:fltVal val="0"/>
                                          </p:val>
                                        </p:tav>
                                        <p:tav tm="100000">
                                          <p:val>
                                            <p:strVal val="#ppt_w"/>
                                          </p:val>
                                        </p:tav>
                                      </p:tavLst>
                                    </p:anim>
                                    <p:anim calcmode="lin" valueType="num">
                                      <p:cBhvr>
                                        <p:cTn id="8" dur="1000" fill="hold"/>
                                        <p:tgtEl>
                                          <p:spTgt spid="1026"/>
                                        </p:tgtEl>
                                        <p:attrNameLst>
                                          <p:attrName>ppt_h</p:attrName>
                                        </p:attrNameLst>
                                      </p:cBhvr>
                                      <p:tavLst>
                                        <p:tav tm="0">
                                          <p:val>
                                            <p:fltVal val="0"/>
                                          </p:val>
                                        </p:tav>
                                        <p:tav tm="100000">
                                          <p:val>
                                            <p:strVal val="#ppt_h"/>
                                          </p:val>
                                        </p:tav>
                                      </p:tavLst>
                                    </p:anim>
                                    <p:anim calcmode="lin" valueType="num">
                                      <p:cBhvr>
                                        <p:cTn id="9" dur="1000" fill="hold"/>
                                        <p:tgtEl>
                                          <p:spTgt spid="1026"/>
                                        </p:tgtEl>
                                        <p:attrNameLst>
                                          <p:attrName>style.rotation</p:attrName>
                                        </p:attrNameLst>
                                      </p:cBhvr>
                                      <p:tavLst>
                                        <p:tav tm="0">
                                          <p:val>
                                            <p:fltVal val="90"/>
                                          </p:val>
                                        </p:tav>
                                        <p:tav tm="100000">
                                          <p:val>
                                            <p:fltVal val="0"/>
                                          </p:val>
                                        </p:tav>
                                      </p:tavLst>
                                    </p:anim>
                                    <p:animEffect transition="in" filter="fade">
                                      <p:cBhvr>
                                        <p:cTn id="10" dur="1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Пленники Астероид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8141" y="1042186"/>
            <a:ext cx="3280283" cy="440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79512" y="476672"/>
            <a:ext cx="4756521" cy="2092881"/>
          </a:xfrm>
          <a:prstGeom prst="rect">
            <a:avLst/>
          </a:prstGeom>
          <a:noFill/>
        </p:spPr>
        <p:txBody>
          <a:bodyPr wrap="square" rtlCol="0">
            <a:spAutoFit/>
          </a:bodyPr>
          <a:lstStyle/>
          <a:p>
            <a:r>
              <a:rPr lang="ru-RU" sz="1600" b="1" dirty="0">
                <a:solidFill>
                  <a:srgbClr val="002060"/>
                </a:solidFill>
              </a:rPr>
              <a:t>Любопытно заглянуть в будущее, лет этак на сто вперед — не правда ли? Читатель имеет эту возможность. Вместе с героями книги он совершит не одно фантастическое путешествие во времени и пространстве, окунется в мир удивительных приключений.</a:t>
            </a:r>
          </a:p>
          <a:p>
            <a:r>
              <a:rPr lang="ru-RU" b="1" dirty="0">
                <a:solidFill>
                  <a:schemeClr val="accent2">
                    <a:lumMod val="75000"/>
                  </a:schemeClr>
                </a:solidFill>
              </a:rPr>
              <a:t> </a:t>
            </a:r>
            <a:endParaRPr lang="ru-RU" dirty="0">
              <a:solidFill>
                <a:schemeClr val="accent2">
                  <a:lumMod val="75000"/>
                </a:schemeClr>
              </a:solidFill>
            </a:endParaRPr>
          </a:p>
        </p:txBody>
      </p:sp>
      <p:sp>
        <p:nvSpPr>
          <p:cNvPr id="3" name="TextBox 2"/>
          <p:cNvSpPr txBox="1"/>
          <p:nvPr/>
        </p:nvSpPr>
        <p:spPr>
          <a:xfrm>
            <a:off x="179512" y="2483018"/>
            <a:ext cx="4756520" cy="3970318"/>
          </a:xfrm>
          <a:prstGeom prst="rect">
            <a:avLst/>
          </a:prstGeom>
          <a:noFill/>
        </p:spPr>
        <p:txBody>
          <a:bodyPr wrap="square" rtlCol="0">
            <a:spAutoFit/>
          </a:bodyPr>
          <a:lstStyle/>
          <a:p>
            <a:r>
              <a:rPr lang="ru-RU" b="1" dirty="0">
                <a:solidFill>
                  <a:srgbClr val="002060"/>
                </a:solidFill>
              </a:rPr>
              <a:t>В очередном томе сериала Кира Булычева `Алиса` рассказывается о том, как Алиса и ее друзья ищут разгадку таинственных лиловых шаров. В фантастической повести `Пленники астероида` вместе с остальными членами экипажа разведбота `Арбат` Полиной Метелкиной, роботом Посейдоном и японским мальчиком Юдзо Алиса оказывается пленницей на загадочном астероиде, населенном странными, поглупевшими людьми и `поумневшими` роботами.</a:t>
            </a:r>
          </a:p>
        </p:txBody>
      </p:sp>
    </p:spTree>
    <p:extLst>
      <p:ext uri="{BB962C8B-B14F-4D97-AF65-F5344CB8AC3E}">
        <p14:creationId xmlns:p14="http://schemas.microsoft.com/office/powerpoint/2010/main" val="3669469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1000" fill="hold"/>
                                        <p:tgtEl>
                                          <p:spTgt spid="3074"/>
                                        </p:tgtEl>
                                        <p:attrNameLst>
                                          <p:attrName>ppt_w</p:attrName>
                                        </p:attrNameLst>
                                      </p:cBhvr>
                                      <p:tavLst>
                                        <p:tav tm="0">
                                          <p:val>
                                            <p:fltVal val="0"/>
                                          </p:val>
                                        </p:tav>
                                        <p:tav tm="100000">
                                          <p:val>
                                            <p:strVal val="#ppt_w"/>
                                          </p:val>
                                        </p:tav>
                                      </p:tavLst>
                                    </p:anim>
                                    <p:anim calcmode="lin" valueType="num">
                                      <p:cBhvr>
                                        <p:cTn id="8" dur="1000" fill="hold"/>
                                        <p:tgtEl>
                                          <p:spTgt spid="3074"/>
                                        </p:tgtEl>
                                        <p:attrNameLst>
                                          <p:attrName>ppt_h</p:attrName>
                                        </p:attrNameLst>
                                      </p:cBhvr>
                                      <p:tavLst>
                                        <p:tav tm="0">
                                          <p:val>
                                            <p:fltVal val="0"/>
                                          </p:val>
                                        </p:tav>
                                        <p:tav tm="100000">
                                          <p:val>
                                            <p:strVal val="#ppt_h"/>
                                          </p:val>
                                        </p:tav>
                                      </p:tavLst>
                                    </p:anim>
                                    <p:anim calcmode="lin" valueType="num">
                                      <p:cBhvr>
                                        <p:cTn id="9" dur="1000" fill="hold"/>
                                        <p:tgtEl>
                                          <p:spTgt spid="3074"/>
                                        </p:tgtEl>
                                        <p:attrNameLst>
                                          <p:attrName>style.rotation</p:attrName>
                                        </p:attrNameLst>
                                      </p:cBhvr>
                                      <p:tavLst>
                                        <p:tav tm="0">
                                          <p:val>
                                            <p:fltVal val="90"/>
                                          </p:val>
                                        </p:tav>
                                        <p:tav tm="100000">
                                          <p:val>
                                            <p:fltVal val="0"/>
                                          </p:val>
                                        </p:tav>
                                      </p:tavLst>
                                    </p:anim>
                                    <p:animEffect transition="in" filter="fade">
                                      <p:cBhvr>
                                        <p:cTn id="10" dur="1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0%92%D0%B5%D0%BB%D0%B8%D0%BA%D0%B8%D0%B9%2B%D0%93%D1%83%D1%81%D0%BB%D1%8F%D1%8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04048" y="980728"/>
            <a:ext cx="3142861" cy="4541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323528" y="116632"/>
            <a:ext cx="4032448" cy="6463308"/>
          </a:xfrm>
          <a:prstGeom prst="rect">
            <a:avLst/>
          </a:prstGeom>
          <a:noFill/>
        </p:spPr>
        <p:txBody>
          <a:bodyPr wrap="square" rtlCol="0">
            <a:spAutoFit/>
          </a:bodyPr>
          <a:lstStyle/>
          <a:p>
            <a:r>
              <a:rPr lang="ru-RU" b="1" dirty="0">
                <a:solidFill>
                  <a:srgbClr val="C00000"/>
                </a:solidFill>
              </a:rPr>
              <a:t>Великий Гусляр — </a:t>
            </a:r>
            <a:r>
              <a:rPr lang="ru-RU" b="1" u="sng" dirty="0">
                <a:solidFill>
                  <a:srgbClr val="C00000"/>
                </a:solidFill>
                <a:hlinkClick r:id="rId3" tooltip="Город N"/>
              </a:rPr>
              <a:t>вымышленный город</a:t>
            </a:r>
            <a:r>
              <a:rPr lang="ru-RU" b="1" dirty="0">
                <a:solidFill>
                  <a:srgbClr val="C00000"/>
                </a:solidFill>
              </a:rPr>
              <a:t> в произведениях </a:t>
            </a:r>
            <a:r>
              <a:rPr lang="ru-RU" b="1" u="sng" dirty="0">
                <a:solidFill>
                  <a:srgbClr val="C00000"/>
                </a:solidFill>
                <a:hlinkClick r:id="rId4" tooltip="Булычёв, Кир"/>
              </a:rPr>
              <a:t>Кира Булычёва</a:t>
            </a:r>
            <a:r>
              <a:rPr lang="ru-RU" b="1" dirty="0">
                <a:solidFill>
                  <a:srgbClr val="C00000"/>
                </a:solidFill>
              </a:rPr>
              <a:t>. </a:t>
            </a:r>
            <a:r>
              <a:rPr lang="ru-RU" b="1" u="sng" dirty="0">
                <a:solidFill>
                  <a:srgbClr val="C00000"/>
                </a:solidFill>
                <a:hlinkClick r:id="rId5" tooltip="Прототип персонажа"/>
              </a:rPr>
              <a:t>Прототипом</a:t>
            </a:r>
            <a:r>
              <a:rPr lang="ru-RU" b="1" dirty="0">
                <a:solidFill>
                  <a:srgbClr val="C00000"/>
                </a:solidFill>
              </a:rPr>
              <a:t> его явился город </a:t>
            </a:r>
            <a:r>
              <a:rPr lang="ru-RU" b="1" u="sng" dirty="0">
                <a:solidFill>
                  <a:srgbClr val="C00000"/>
                </a:solidFill>
                <a:hlinkClick r:id="rId6" tooltip="Великий Устюг"/>
              </a:rPr>
              <a:t>Великий </a:t>
            </a:r>
            <a:r>
              <a:rPr lang="ru-RU" b="1" u="sng" dirty="0" smtClean="0">
                <a:solidFill>
                  <a:srgbClr val="C00000"/>
                </a:solidFill>
                <a:hlinkClick r:id="rId6" tooltip="Великий Устюг"/>
              </a:rPr>
              <a:t>Устюг</a:t>
            </a:r>
            <a:r>
              <a:rPr lang="ru-RU" b="1" dirty="0" smtClean="0">
                <a:solidFill>
                  <a:srgbClr val="C00000"/>
                </a:solidFill>
              </a:rPr>
              <a:t>; </a:t>
            </a:r>
            <a:r>
              <a:rPr lang="ru-RU" b="1" dirty="0">
                <a:solidFill>
                  <a:srgbClr val="C00000"/>
                </a:solidFill>
              </a:rPr>
              <a:t>имена и фамилии героев ранних рассказов были взяты из </a:t>
            </a:r>
            <a:r>
              <a:rPr lang="ru-RU" b="1" u="sng" dirty="0">
                <a:solidFill>
                  <a:srgbClr val="C00000"/>
                </a:solidFill>
                <a:hlinkClick r:id="rId7" tooltip="Адресная книга"/>
              </a:rPr>
              <a:t>адресной книги</a:t>
            </a:r>
            <a:r>
              <a:rPr lang="ru-RU" b="1" dirty="0">
                <a:solidFill>
                  <a:srgbClr val="C00000"/>
                </a:solidFill>
              </a:rPr>
              <a:t> </a:t>
            </a:r>
            <a:r>
              <a:rPr lang="ru-RU" b="1" u="sng" dirty="0">
                <a:solidFill>
                  <a:srgbClr val="C00000"/>
                </a:solidFill>
                <a:hlinkClick r:id="rId8" tooltip="Вологда"/>
              </a:rPr>
              <a:t>Вологды</a:t>
            </a:r>
            <a:r>
              <a:rPr lang="ru-RU" b="1" dirty="0">
                <a:solidFill>
                  <a:srgbClr val="C00000"/>
                </a:solidFill>
              </a:rPr>
              <a:t> за </a:t>
            </a:r>
            <a:r>
              <a:rPr lang="ru-RU" b="1" u="sng" dirty="0">
                <a:solidFill>
                  <a:srgbClr val="C00000"/>
                </a:solidFill>
                <a:hlinkClick r:id="rId9" tooltip="1913 год"/>
              </a:rPr>
              <a:t>1913 год</a:t>
            </a:r>
            <a:r>
              <a:rPr lang="ru-RU" b="1" dirty="0">
                <a:solidFill>
                  <a:srgbClr val="C00000"/>
                </a:solidFill>
              </a:rPr>
              <a:t> (сама книга была подарена автору бывшим директором музея, краеведом Еленой Сергеевной; она стала героиней нескольких рассказов и повести «Марсианское зелье»). Есть пересечение с другими циклами Булычёва: «</a:t>
            </a:r>
            <a:r>
              <a:rPr lang="ru-RU" b="1" u="sng" dirty="0">
                <a:solidFill>
                  <a:srgbClr val="C00000"/>
                </a:solidFill>
                <a:hlinkClick r:id="rId10" tooltip="Приключения Алисы"/>
              </a:rPr>
              <a:t>Приключения Алисы</a:t>
            </a:r>
            <a:r>
              <a:rPr lang="ru-RU" b="1" dirty="0">
                <a:solidFill>
                  <a:srgbClr val="C00000"/>
                </a:solidFill>
              </a:rPr>
              <a:t>», «</a:t>
            </a:r>
            <a:r>
              <a:rPr lang="ru-RU" b="1" u="sng" dirty="0">
                <a:solidFill>
                  <a:srgbClr val="C00000"/>
                </a:solidFill>
                <a:hlinkClick r:id="rId11" tooltip="Интергалактическая пол "/>
              </a:rPr>
              <a:t>Интергалактическая полиция</a:t>
            </a:r>
            <a:r>
              <a:rPr lang="ru-RU" b="1" dirty="0">
                <a:solidFill>
                  <a:srgbClr val="C00000"/>
                </a:solidFill>
              </a:rPr>
              <a:t>».</a:t>
            </a:r>
          </a:p>
          <a:p>
            <a:r>
              <a:rPr lang="ru-RU" b="1" dirty="0">
                <a:solidFill>
                  <a:srgbClr val="C00000"/>
                </a:solidFill>
              </a:rPr>
              <a:t> </a:t>
            </a:r>
          </a:p>
          <a:p>
            <a:r>
              <a:rPr lang="ru-RU" b="1" dirty="0"/>
              <a:t> </a:t>
            </a:r>
            <a:endParaRPr lang="ru-RU" dirty="0"/>
          </a:p>
        </p:txBody>
      </p:sp>
    </p:spTree>
    <p:extLst>
      <p:ext uri="{BB962C8B-B14F-4D97-AF65-F5344CB8AC3E}">
        <p14:creationId xmlns:p14="http://schemas.microsoft.com/office/powerpoint/2010/main" val="4060633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1000" fill="hold"/>
                                        <p:tgtEl>
                                          <p:spTgt spid="2050"/>
                                        </p:tgtEl>
                                        <p:attrNameLst>
                                          <p:attrName>ppt_w</p:attrName>
                                        </p:attrNameLst>
                                      </p:cBhvr>
                                      <p:tavLst>
                                        <p:tav tm="0">
                                          <p:val>
                                            <p:fltVal val="0"/>
                                          </p:val>
                                        </p:tav>
                                        <p:tav tm="100000">
                                          <p:val>
                                            <p:strVal val="#ppt_w"/>
                                          </p:val>
                                        </p:tav>
                                      </p:tavLst>
                                    </p:anim>
                                    <p:anim calcmode="lin" valueType="num">
                                      <p:cBhvr>
                                        <p:cTn id="8" dur="1000" fill="hold"/>
                                        <p:tgtEl>
                                          <p:spTgt spid="2050"/>
                                        </p:tgtEl>
                                        <p:attrNameLst>
                                          <p:attrName>ppt_h</p:attrName>
                                        </p:attrNameLst>
                                      </p:cBhvr>
                                      <p:tavLst>
                                        <p:tav tm="0">
                                          <p:val>
                                            <p:fltVal val="0"/>
                                          </p:val>
                                        </p:tav>
                                        <p:tav tm="100000">
                                          <p:val>
                                            <p:strVal val="#ppt_h"/>
                                          </p:val>
                                        </p:tav>
                                      </p:tavLst>
                                    </p:anim>
                                    <p:anim calcmode="lin" valueType="num">
                                      <p:cBhvr>
                                        <p:cTn id="9" dur="1000" fill="hold"/>
                                        <p:tgtEl>
                                          <p:spTgt spid="2050"/>
                                        </p:tgtEl>
                                        <p:attrNameLst>
                                          <p:attrName>style.rotation</p:attrName>
                                        </p:attrNameLst>
                                      </p:cBhvr>
                                      <p:tavLst>
                                        <p:tav tm="0">
                                          <p:val>
                                            <p:fltVal val="90"/>
                                          </p:val>
                                        </p:tav>
                                        <p:tav tm="100000">
                                          <p:val>
                                            <p:fltVal val="0"/>
                                          </p:val>
                                        </p:tav>
                                      </p:tavLst>
                                    </p:anim>
                                    <p:animEffect transition="in" filter="fade">
                                      <p:cBhvr>
                                        <p:cTn id="10" dur="1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100017462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4088" y="1484785"/>
            <a:ext cx="2880320" cy="4032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Прямоугольник 2"/>
          <p:cNvSpPr/>
          <p:nvPr/>
        </p:nvSpPr>
        <p:spPr>
          <a:xfrm>
            <a:off x="755576" y="188637"/>
            <a:ext cx="6840759" cy="7945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2400" b="1" dirty="0" smtClean="0">
                <a:solidFill>
                  <a:srgbClr val="002060"/>
                </a:solidFill>
              </a:rPr>
              <a:t>Велтистов Е. Приключения Электроника: Фантастическая повесть.</a:t>
            </a:r>
            <a:endParaRPr lang="ru-RU" sz="2400" b="1" dirty="0">
              <a:solidFill>
                <a:srgbClr val="002060"/>
              </a:solidFill>
            </a:endParaRPr>
          </a:p>
        </p:txBody>
      </p:sp>
      <p:sp>
        <p:nvSpPr>
          <p:cNvPr id="4" name="TextBox 3"/>
          <p:cNvSpPr txBox="1"/>
          <p:nvPr/>
        </p:nvSpPr>
        <p:spPr>
          <a:xfrm>
            <a:off x="251520" y="1196752"/>
            <a:ext cx="5112568" cy="6463308"/>
          </a:xfrm>
          <a:prstGeom prst="rect">
            <a:avLst/>
          </a:prstGeom>
          <a:noFill/>
        </p:spPr>
        <p:txBody>
          <a:bodyPr wrap="square" rtlCol="0">
            <a:spAutoFit/>
          </a:bodyPr>
          <a:lstStyle/>
          <a:p>
            <a:r>
              <a:rPr lang="ru-RU" b="1" dirty="0">
                <a:solidFill>
                  <a:srgbClr val="0070C0"/>
                </a:solidFill>
              </a:rPr>
              <a:t>Робот Электроник - копия мальчика, удивительное изобретение профессора Громова; его друг и живой двойник Электроника - Сережа Сыроежкин, а также редчайшая электронная собака Рэсси - главные герои известных повестей Евгения Серафимовича Велтистова "</a:t>
            </a:r>
            <a:r>
              <a:rPr lang="ru-RU" b="1" u="sng" dirty="0">
                <a:solidFill>
                  <a:srgbClr val="0070C0"/>
                </a:solidFill>
                <a:hlinkClick r:id="rId3"/>
              </a:rPr>
              <a:t>Электроник - мальчик из чемодана</a:t>
            </a:r>
            <a:r>
              <a:rPr lang="ru-RU" b="1" dirty="0">
                <a:solidFill>
                  <a:srgbClr val="0070C0"/>
                </a:solidFill>
              </a:rPr>
              <a:t>", "Рэсси - неуловимый друг", вошедших в сборник. По мотивам фантастических повестей был снят многосерийный фильм, полюбившийся миллионам зрителей. Мальчишки-двойники окажутся в самых непредсказуемых, порой опасных ситуациях. Им удастся запутать всех, и доказать, что настоящая дружба может превратить машину в </a:t>
            </a:r>
            <a:r>
              <a:rPr lang="ru-RU" b="1" u="sng" dirty="0">
                <a:solidFill>
                  <a:srgbClr val="0070C0"/>
                </a:solidFill>
                <a:hlinkClick r:id="rId4"/>
              </a:rPr>
              <a:t>человека</a:t>
            </a:r>
            <a:r>
              <a:rPr lang="ru-RU" b="1" dirty="0">
                <a:solidFill>
                  <a:srgbClr val="0070C0"/>
                </a:solidFill>
              </a:rPr>
              <a:t> и победить любых самых коварных врагов.</a:t>
            </a:r>
          </a:p>
          <a:p>
            <a:r>
              <a:rPr lang="ru-RU" dirty="0">
                <a:solidFill>
                  <a:srgbClr val="0070C0"/>
                </a:solidFill>
              </a:rPr>
              <a:t> </a:t>
            </a:r>
          </a:p>
          <a:p>
            <a:r>
              <a:rPr lang="ru-RU" dirty="0"/>
              <a:t> </a:t>
            </a:r>
          </a:p>
          <a:p>
            <a:r>
              <a:rPr lang="ru-RU" dirty="0"/>
              <a:t> </a:t>
            </a:r>
          </a:p>
        </p:txBody>
      </p:sp>
    </p:spTree>
    <p:extLst>
      <p:ext uri="{BB962C8B-B14F-4D97-AF65-F5344CB8AC3E}">
        <p14:creationId xmlns:p14="http://schemas.microsoft.com/office/powerpoint/2010/main" val="625974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wheel(1)">
                                      <p:cBhvr>
                                        <p:cTn id="7" dur="20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7467600" cy="1417638"/>
          </a:xfrm>
        </p:spPr>
        <p:style>
          <a:lnRef idx="1">
            <a:schemeClr val="accent1"/>
          </a:lnRef>
          <a:fillRef idx="2">
            <a:schemeClr val="accent1"/>
          </a:fillRef>
          <a:effectRef idx="1">
            <a:schemeClr val="accent1"/>
          </a:effectRef>
          <a:fontRef idx="minor">
            <a:schemeClr val="dk1"/>
          </a:fontRef>
        </p:style>
        <p:txBody>
          <a:bodyPr>
            <a:normAutofit/>
          </a:bodyPr>
          <a:lstStyle/>
          <a:p>
            <a:pPr algn="ctr"/>
            <a:r>
              <a:rPr lang="en-US" sz="4000" b="1" dirty="0" smtClean="0">
                <a:solidFill>
                  <a:srgbClr val="7030A0"/>
                </a:solidFill>
              </a:rPr>
              <a:t>II</a:t>
            </a:r>
            <a:r>
              <a:rPr lang="ru-RU" sz="4000" b="1" dirty="0" smtClean="0">
                <a:solidFill>
                  <a:srgbClr val="7030A0"/>
                </a:solidFill>
              </a:rPr>
              <a:t> раздел. </a:t>
            </a:r>
            <a:br>
              <a:rPr lang="ru-RU" sz="4000" b="1" dirty="0" smtClean="0">
                <a:solidFill>
                  <a:srgbClr val="7030A0"/>
                </a:solidFill>
              </a:rPr>
            </a:br>
            <a:r>
              <a:rPr lang="ru-RU" sz="4000" b="1" dirty="0" smtClean="0">
                <a:solidFill>
                  <a:srgbClr val="7030A0"/>
                </a:solidFill>
              </a:rPr>
              <a:t>Книги о сверстниках</a:t>
            </a:r>
            <a:endParaRPr lang="ru-RU" sz="4000" b="1" dirty="0">
              <a:solidFill>
                <a:srgbClr val="7030A0"/>
              </a:solidFill>
            </a:endParaRPr>
          </a:p>
        </p:txBody>
      </p:sp>
      <p:sp>
        <p:nvSpPr>
          <p:cNvPr id="4" name="Прямоугольник 3"/>
          <p:cNvSpPr/>
          <p:nvPr/>
        </p:nvSpPr>
        <p:spPr>
          <a:xfrm>
            <a:off x="4355976" y="1700808"/>
            <a:ext cx="4430866" cy="2523768"/>
          </a:xfrm>
          <a:prstGeom prst="rect">
            <a:avLst/>
          </a:prstGeom>
        </p:spPr>
        <p:txBody>
          <a:bodyPr wrap="square">
            <a:spAutoFit/>
          </a:bodyPr>
          <a:lstStyle/>
          <a:p>
            <a:endParaRPr lang="ru-RU" sz="2000" b="1" dirty="0" smtClean="0">
              <a:solidFill>
                <a:srgbClr val="002060"/>
              </a:solidFill>
            </a:endParaRPr>
          </a:p>
          <a:p>
            <a:endParaRPr lang="ru-RU" sz="2000" b="1" dirty="0">
              <a:solidFill>
                <a:srgbClr val="002060"/>
              </a:solidFill>
            </a:endParaRPr>
          </a:p>
          <a:p>
            <a:r>
              <a:rPr lang="ru-RU" sz="2000" b="1" dirty="0" smtClean="0">
                <a:solidFill>
                  <a:srgbClr val="002060"/>
                </a:solidFill>
              </a:rPr>
              <a:t>«Вовремя прочитанная книга - огромная удача. Она способна изменить жизнь, как не изменит ее лучший друг или наставник».                                                   </a:t>
            </a:r>
            <a:r>
              <a:rPr lang="ru-RU" b="1" dirty="0" smtClean="0">
                <a:solidFill>
                  <a:srgbClr val="002060"/>
                </a:solidFill>
              </a:rPr>
              <a:t>Павленко П.А</a:t>
            </a:r>
            <a:r>
              <a:rPr lang="ru-RU" dirty="0" smtClean="0">
                <a:solidFill>
                  <a:srgbClr val="002060"/>
                </a:solidFill>
              </a:rPr>
              <a:t>.</a:t>
            </a:r>
            <a:endParaRPr lang="ru-RU" dirty="0">
              <a:solidFill>
                <a:srgbClr val="002060"/>
              </a:solidFill>
            </a:endParaRPr>
          </a:p>
        </p:txBody>
      </p:sp>
      <p:pic>
        <p:nvPicPr>
          <p:cNvPr id="4098" name="Picture 2" descr="C:\Users\1\Desktop\Наши фото\Б-ка Орлова. 6-А кл\IMG_2100.JPG"/>
          <p:cNvPicPr>
            <a:picLocks noGrp="1" noChangeAspect="1" noChangeArrowheads="1"/>
          </p:cNvPicPr>
          <p:nvPr>
            <p:ph sz="quarter" idx="1"/>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2348880"/>
            <a:ext cx="3744417" cy="28083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611560" y="188640"/>
            <a:ext cx="7560840" cy="11521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2000" b="1" dirty="0" smtClean="0">
                <a:solidFill>
                  <a:srgbClr val="002060"/>
                </a:solidFill>
              </a:rPr>
              <a:t>Мельников И. Им не вручали повестки: Сборник документальных рассказов и повестей о детях –героях Великой Отечественной войны.</a:t>
            </a:r>
            <a:endParaRPr lang="ru-RU" sz="2000" b="1" dirty="0">
              <a:solidFill>
                <a:srgbClr val="002060"/>
              </a:solidFill>
            </a:endParaRPr>
          </a:p>
        </p:txBody>
      </p:sp>
      <p:sp>
        <p:nvSpPr>
          <p:cNvPr id="4" name="TextBox 3"/>
          <p:cNvSpPr txBox="1"/>
          <p:nvPr/>
        </p:nvSpPr>
        <p:spPr>
          <a:xfrm>
            <a:off x="251520" y="1340768"/>
            <a:ext cx="4752528" cy="3139321"/>
          </a:xfrm>
          <a:prstGeom prst="rect">
            <a:avLst/>
          </a:prstGeom>
          <a:noFill/>
        </p:spPr>
        <p:txBody>
          <a:bodyPr wrap="square" rtlCol="0">
            <a:spAutoFit/>
          </a:bodyPr>
          <a:lstStyle/>
          <a:p>
            <a:r>
              <a:rPr lang="ru-RU" dirty="0">
                <a:solidFill>
                  <a:srgbClr val="002060"/>
                </a:solidFill>
              </a:rPr>
              <a:t>Иван Мельников уникальный писатель.</a:t>
            </a:r>
          </a:p>
          <a:p>
            <a:r>
              <a:rPr lang="ru-RU" dirty="0">
                <a:solidFill>
                  <a:srgbClr val="002060"/>
                </a:solidFill>
              </a:rPr>
              <a:t>Во – первых, его перу принадлежат не просто художественные произведения о Великой Отечественной войне, а основанные на подлинно исторических и документальных источниках повести и рассказы о тех трагических, и в то же время героических событиях борьбы всего советского народа против фашистских захватчиков в 1941 – 1945 годах.</a:t>
            </a:r>
          </a:p>
        </p:txBody>
      </p:sp>
      <p:sp>
        <p:nvSpPr>
          <p:cNvPr id="5" name="TextBox 4"/>
          <p:cNvSpPr txBox="1"/>
          <p:nvPr/>
        </p:nvSpPr>
        <p:spPr>
          <a:xfrm>
            <a:off x="251520" y="4480089"/>
            <a:ext cx="5112568" cy="2308324"/>
          </a:xfrm>
          <a:prstGeom prst="rect">
            <a:avLst/>
          </a:prstGeom>
          <a:noFill/>
        </p:spPr>
        <p:txBody>
          <a:bodyPr wrap="square" rtlCol="0">
            <a:spAutoFit/>
          </a:bodyPr>
          <a:lstStyle/>
          <a:p>
            <a:r>
              <a:rPr lang="ru-RU" b="1" dirty="0">
                <a:solidFill>
                  <a:srgbClr val="002060"/>
                </a:solidFill>
              </a:rPr>
              <a:t>О чем книга «Им не вручали повесток»?</a:t>
            </a:r>
          </a:p>
          <a:p>
            <a:r>
              <a:rPr lang="ru-RU" b="1" dirty="0">
                <a:solidFill>
                  <a:srgbClr val="002060"/>
                </a:solidFill>
              </a:rPr>
              <a:t>Прежде всего, о детях и войне. О мальчиках и девочках, не достигших даже 16 лет и в одночасье ставших взрослыми, плечом к плечу сражавшихся со своими отцами, проявляя мужество и героизм на полях сражений.</a:t>
            </a:r>
          </a:p>
        </p:txBody>
      </p:sp>
      <p:pic>
        <p:nvPicPr>
          <p:cNvPr id="3074" name="Picture 2" descr="C:\Users\1\Desktop\Scan5000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52120" y="1772816"/>
            <a:ext cx="2721353" cy="37220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955942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116632"/>
            <a:ext cx="6247026" cy="1008112"/>
          </a:xfrm>
        </p:spPr>
        <p:style>
          <a:lnRef idx="1">
            <a:schemeClr val="accent2"/>
          </a:lnRef>
          <a:fillRef idx="2">
            <a:schemeClr val="accent2"/>
          </a:fillRef>
          <a:effectRef idx="1">
            <a:schemeClr val="accent2"/>
          </a:effectRef>
          <a:fontRef idx="minor">
            <a:schemeClr val="dk1"/>
          </a:fontRef>
        </p:style>
        <p:txBody>
          <a:bodyPr>
            <a:normAutofit/>
          </a:bodyPr>
          <a:lstStyle/>
          <a:p>
            <a:pPr algn="l"/>
            <a:r>
              <a:rPr lang="ru-RU" sz="2000" b="1" dirty="0" smtClean="0">
                <a:solidFill>
                  <a:srgbClr val="7030A0"/>
                </a:solidFill>
              </a:rPr>
              <a:t>Ильина, Е.Я.</a:t>
            </a:r>
            <a:br>
              <a:rPr lang="ru-RU" sz="2000" b="1" dirty="0" smtClean="0">
                <a:solidFill>
                  <a:srgbClr val="7030A0"/>
                </a:solidFill>
              </a:rPr>
            </a:br>
            <a:r>
              <a:rPr lang="ru-RU" sz="2000" b="1" dirty="0" smtClean="0">
                <a:solidFill>
                  <a:srgbClr val="7030A0"/>
                </a:solidFill>
              </a:rPr>
              <a:t>      Четвертая высота: Повесть.</a:t>
            </a:r>
            <a:endParaRPr lang="ru-RU" sz="2000" b="1" dirty="0">
              <a:solidFill>
                <a:srgbClr val="7030A0"/>
              </a:solidFill>
            </a:endParaRPr>
          </a:p>
        </p:txBody>
      </p:sp>
      <p:sp>
        <p:nvSpPr>
          <p:cNvPr id="3" name="Содержимое 2"/>
          <p:cNvSpPr>
            <a:spLocks noGrp="1"/>
          </p:cNvSpPr>
          <p:nvPr>
            <p:ph sz="quarter" idx="1"/>
          </p:nvPr>
        </p:nvSpPr>
        <p:spPr>
          <a:xfrm>
            <a:off x="214282" y="1412776"/>
            <a:ext cx="5797878" cy="5130908"/>
          </a:xfrm>
        </p:spPr>
        <p:txBody>
          <a:bodyPr>
            <a:noAutofit/>
          </a:bodyPr>
          <a:lstStyle/>
          <a:p>
            <a:pPr algn="just">
              <a:buNone/>
            </a:pPr>
            <a:r>
              <a:rPr lang="ru-RU" sz="1800" dirty="0" smtClean="0">
                <a:solidFill>
                  <a:srgbClr val="C00000"/>
                </a:solidFill>
              </a:rPr>
              <a:t>             </a:t>
            </a:r>
            <a:r>
              <a:rPr lang="ru-RU" sz="2000" dirty="0" smtClean="0">
                <a:solidFill>
                  <a:srgbClr val="C00000"/>
                </a:solidFill>
              </a:rPr>
              <a:t>Эта </a:t>
            </a:r>
            <a:r>
              <a:rPr lang="ru-RU" sz="2000" dirty="0" smtClean="0">
                <a:solidFill>
                  <a:srgbClr val="C00000"/>
                </a:solidFill>
                <a:hlinkClick r:id="rId2"/>
              </a:rPr>
              <a:t>книга</a:t>
            </a:r>
            <a:r>
              <a:rPr lang="ru-RU" sz="2000" dirty="0" smtClean="0">
                <a:solidFill>
                  <a:srgbClr val="C00000"/>
                </a:solidFill>
              </a:rPr>
              <a:t> - об удивительной судьбе твоей ровесницы, прожившей недолгую, но интересную и мужественную жизнь. Эта книга - о знаменитой Гуле Королевой, талантливой актрисе, прославленной героине Великой Отечественной войны и просто обаятельном, чутком и мудром человеке, для которого понятия любви к Родине и человеческого достоинства были не просто высокопарными фразами, а истинным смыслом всей жизни. Обязательно прочти эту книгу! Ведь жизнь каждого человека это и есть открытая книга. А тем более жизнь столь незаурядной личности, какой была Гуля. </a:t>
            </a:r>
            <a:br>
              <a:rPr lang="ru-RU" sz="2000" dirty="0" smtClean="0">
                <a:solidFill>
                  <a:srgbClr val="C00000"/>
                </a:solidFill>
              </a:rPr>
            </a:br>
            <a:endParaRPr lang="ru-RU" sz="2000" dirty="0">
              <a:solidFill>
                <a:srgbClr val="C00000"/>
              </a:solidFill>
            </a:endParaRPr>
          </a:p>
        </p:txBody>
      </p:sp>
      <p:pic>
        <p:nvPicPr>
          <p:cNvPr id="2050" name="Picture 2" descr="C:\Documents and Settings\Admin\Рабочий стол\koroleva_1.jpg"/>
          <p:cNvPicPr>
            <a:picLocks noGrp="1" noChangeAspect="1" noChangeArrowheads="1"/>
          </p:cNvPicPr>
          <p:nvPr>
            <p:ph sz="quarter" idx="2"/>
          </p:nvPr>
        </p:nvPicPr>
        <p:blipFill>
          <a:blip r:embed="rId3" cstate="print"/>
          <a:stretch>
            <a:fillRect/>
          </a:stretch>
        </p:blipFill>
        <p:spPr bwMode="auto">
          <a:xfrm>
            <a:off x="6929454" y="1000108"/>
            <a:ext cx="1602986" cy="1996844"/>
          </a:xfrm>
          <a:prstGeom prst="rect">
            <a:avLst/>
          </a:prstGeom>
          <a:noFill/>
        </p:spPr>
      </p:pic>
      <p:pic>
        <p:nvPicPr>
          <p:cNvPr id="3074" name="Picture 2" descr="C:\Documents and Settings\Admin\Рабочий стол\Elena_Ilina__Chetvertaya_vysota.jpg"/>
          <p:cNvPicPr>
            <a:picLocks noChangeAspect="1" noChangeArrowheads="1"/>
          </p:cNvPicPr>
          <p:nvPr/>
        </p:nvPicPr>
        <p:blipFill>
          <a:blip r:embed="rId4" cstate="print"/>
          <a:srcRect/>
          <a:stretch>
            <a:fillRect/>
          </a:stretch>
        </p:blipFill>
        <p:spPr bwMode="auto">
          <a:xfrm>
            <a:off x="6300192" y="3357562"/>
            <a:ext cx="2304256" cy="3078779"/>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wheel(1)">
                                      <p:cBhvr>
                                        <p:cTn id="7" dur="2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285728"/>
            <a:ext cx="6607066" cy="1055040"/>
          </a:xfrm>
        </p:spPr>
        <p:style>
          <a:lnRef idx="1">
            <a:schemeClr val="accent2"/>
          </a:lnRef>
          <a:fillRef idx="2">
            <a:schemeClr val="accent2"/>
          </a:fillRef>
          <a:effectRef idx="1">
            <a:schemeClr val="accent2"/>
          </a:effectRef>
          <a:fontRef idx="minor">
            <a:schemeClr val="dk1"/>
          </a:fontRef>
        </p:style>
        <p:txBody>
          <a:bodyPr>
            <a:noAutofit/>
          </a:bodyPr>
          <a:lstStyle/>
          <a:p>
            <a:r>
              <a:rPr lang="ru-RU" sz="2400" b="1" dirty="0" smtClean="0">
                <a:solidFill>
                  <a:srgbClr val="7030A0"/>
                </a:solidFill>
              </a:rPr>
              <a:t>Осеева В.  </a:t>
            </a:r>
            <a:r>
              <a:rPr lang="ru-RU" sz="2400" b="1" dirty="0" err="1" smtClean="0">
                <a:solidFill>
                  <a:srgbClr val="7030A0"/>
                </a:solidFill>
              </a:rPr>
              <a:t>Динка</a:t>
            </a:r>
            <a:r>
              <a:rPr lang="ru-RU" sz="2400" b="1" dirty="0" smtClean="0">
                <a:solidFill>
                  <a:srgbClr val="7030A0"/>
                </a:solidFill>
              </a:rPr>
              <a:t>: Повесть.</a:t>
            </a:r>
            <a:endParaRPr lang="ru-RU" sz="2400" b="1" dirty="0">
              <a:solidFill>
                <a:srgbClr val="7030A0"/>
              </a:solidFill>
            </a:endParaRPr>
          </a:p>
        </p:txBody>
      </p:sp>
      <p:sp>
        <p:nvSpPr>
          <p:cNvPr id="3" name="Содержимое 2"/>
          <p:cNvSpPr>
            <a:spLocks noGrp="1"/>
          </p:cNvSpPr>
          <p:nvPr>
            <p:ph sz="quarter" idx="1"/>
          </p:nvPr>
        </p:nvSpPr>
        <p:spPr>
          <a:xfrm>
            <a:off x="0" y="1600200"/>
            <a:ext cx="5143504" cy="4829196"/>
          </a:xfrm>
        </p:spPr>
        <p:txBody>
          <a:bodyPr>
            <a:normAutofit fontScale="25000" lnSpcReduction="20000"/>
          </a:bodyPr>
          <a:lstStyle/>
          <a:p>
            <a:pPr>
              <a:buNone/>
            </a:pPr>
            <a:r>
              <a:rPr lang="ru-RU" dirty="0" smtClean="0"/>
              <a:t>        		</a:t>
            </a:r>
            <a:r>
              <a:rPr lang="ru-RU" sz="8000" b="1" dirty="0" smtClean="0">
                <a:solidFill>
                  <a:srgbClr val="008000"/>
                </a:solidFill>
              </a:rPr>
              <a:t> "Динка"- первая книга жемчужины творчества Осеевой - дилогии "Динка" и "Динка прощается с детством". Главная героиня, Динка, в которой, по словам самой писательницы, есть немало автобиографических черт, умна, отважна и непосредственна. Она умеет дружить, любит приключения и не отступает перед трудностями.     	Практически предоставленная самой себе, она сводит знакомство, перешедшее в крепкую дружбу, с 12-летним мальчишкой-сиротой Леней. Этот Леня так трогательно заботится о своей Динке-Макаке, что в этой их дружбе и заключается главная ценность книги. </a:t>
            </a:r>
            <a:endParaRPr lang="ru-RU" sz="8000" b="1" dirty="0">
              <a:solidFill>
                <a:srgbClr val="008000"/>
              </a:solidFill>
            </a:endParaRPr>
          </a:p>
        </p:txBody>
      </p:sp>
      <p:pic>
        <p:nvPicPr>
          <p:cNvPr id="1026" name="Picture 2" descr="C:\Documents and Settings\Admin\Рабочий стол\3898.jpg"/>
          <p:cNvPicPr>
            <a:picLocks noGrp="1" noChangeAspect="1" noChangeArrowheads="1"/>
          </p:cNvPicPr>
          <p:nvPr>
            <p:ph sz="quarter" idx="2"/>
          </p:nvPr>
        </p:nvPicPr>
        <p:blipFill>
          <a:blip r:embed="rId2" cstate="print"/>
          <a:stretch>
            <a:fillRect/>
          </a:stretch>
        </p:blipFill>
        <p:spPr bwMode="auto">
          <a:xfrm>
            <a:off x="5683210" y="2352675"/>
            <a:ext cx="2427090" cy="3524598"/>
          </a:xfrm>
          <a:prstGeom prst="rect">
            <a:avLst/>
          </a:prstGeom>
          <a:noFill/>
        </p:spPr>
      </p:pic>
      <p:pic>
        <p:nvPicPr>
          <p:cNvPr id="1027" name="Picture 3" descr="C:\Documents and Settings\Admin\Рабочий стол\ВАЛЕНТИНА_ОСЕЕВА.jpeg"/>
          <p:cNvPicPr>
            <a:picLocks noChangeAspect="1" noChangeArrowheads="1"/>
          </p:cNvPicPr>
          <p:nvPr/>
        </p:nvPicPr>
        <p:blipFill>
          <a:blip r:embed="rId3" cstate="print"/>
          <a:srcRect/>
          <a:stretch>
            <a:fillRect/>
          </a:stretch>
        </p:blipFill>
        <p:spPr bwMode="auto">
          <a:xfrm>
            <a:off x="7143768" y="285728"/>
            <a:ext cx="1374344" cy="178595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linds(horizontal)">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58204" cy="1654164"/>
          </a:xfrm>
        </p:spPr>
        <p:style>
          <a:lnRef idx="1">
            <a:schemeClr val="accent1"/>
          </a:lnRef>
          <a:fillRef idx="2">
            <a:schemeClr val="accent1"/>
          </a:fillRef>
          <a:effectRef idx="1">
            <a:schemeClr val="accent1"/>
          </a:effectRef>
          <a:fontRef idx="minor">
            <a:schemeClr val="dk1"/>
          </a:fontRef>
        </p:style>
        <p:txBody>
          <a:bodyPr>
            <a:normAutofit/>
          </a:bodyPr>
          <a:lstStyle/>
          <a:p>
            <a:pPr algn="ctr"/>
            <a:r>
              <a:rPr lang="en-US" b="1" dirty="0" smtClean="0">
                <a:solidFill>
                  <a:srgbClr val="7030A0"/>
                </a:solidFill>
              </a:rPr>
              <a:t>I </a:t>
            </a:r>
            <a:r>
              <a:rPr lang="ru-RU" b="1" dirty="0" smtClean="0">
                <a:solidFill>
                  <a:srgbClr val="7030A0"/>
                </a:solidFill>
              </a:rPr>
              <a:t>раздел.</a:t>
            </a:r>
            <a:r>
              <a:rPr lang="en-US" b="1" dirty="0" smtClean="0">
                <a:solidFill>
                  <a:srgbClr val="7030A0"/>
                </a:solidFill>
              </a:rPr>
              <a:t/>
            </a:r>
            <a:br>
              <a:rPr lang="en-US" b="1" dirty="0" smtClean="0">
                <a:solidFill>
                  <a:srgbClr val="7030A0"/>
                </a:solidFill>
              </a:rPr>
            </a:br>
            <a:r>
              <a:rPr lang="ru-RU" b="1" dirty="0" smtClean="0">
                <a:solidFill>
                  <a:srgbClr val="7030A0"/>
                </a:solidFill>
              </a:rPr>
              <a:t>Приключения.Фантастика. Авторские сказки.</a:t>
            </a:r>
            <a:endParaRPr lang="ru-RU" b="1" dirty="0">
              <a:solidFill>
                <a:srgbClr val="7030A0"/>
              </a:solidFill>
            </a:endParaRPr>
          </a:p>
        </p:txBody>
      </p:sp>
      <p:sp>
        <p:nvSpPr>
          <p:cNvPr id="4" name="Прямоугольник 3"/>
          <p:cNvSpPr/>
          <p:nvPr/>
        </p:nvSpPr>
        <p:spPr>
          <a:xfrm>
            <a:off x="5643570" y="2928933"/>
            <a:ext cx="2928958" cy="2246769"/>
          </a:xfrm>
          <a:prstGeom prst="rect">
            <a:avLst/>
          </a:prstGeom>
        </p:spPr>
        <p:txBody>
          <a:bodyPr wrap="square">
            <a:spAutoFit/>
          </a:bodyPr>
          <a:lstStyle/>
          <a:p>
            <a:r>
              <a:rPr lang="ru-RU" sz="2000" b="1" dirty="0" smtClean="0">
                <a:solidFill>
                  <a:srgbClr val="7030A0"/>
                </a:solidFill>
              </a:rPr>
              <a:t>Книга - сказочная лампа, дарящая человеку свет на самых далёких и тёмных дорогах жизни. </a:t>
            </a:r>
            <a:endParaRPr lang="en-US" sz="2000" b="1" dirty="0" smtClean="0">
              <a:solidFill>
                <a:srgbClr val="7030A0"/>
              </a:solidFill>
            </a:endParaRPr>
          </a:p>
          <a:p>
            <a:r>
              <a:rPr lang="en-US" sz="2000" b="1" dirty="0" smtClean="0">
                <a:solidFill>
                  <a:srgbClr val="7030A0"/>
                </a:solidFill>
              </a:rPr>
              <a:t>              </a:t>
            </a:r>
            <a:r>
              <a:rPr lang="ru-RU" sz="2000" b="1" dirty="0" smtClean="0">
                <a:solidFill>
                  <a:srgbClr val="7030A0"/>
                </a:solidFill>
              </a:rPr>
              <a:t>(А.Упит) </a:t>
            </a:r>
            <a:endParaRPr lang="ru-RU" sz="2000" b="1" dirty="0">
              <a:solidFill>
                <a:srgbClr val="7030A0"/>
              </a:solidFill>
            </a:endParaRPr>
          </a:p>
        </p:txBody>
      </p:sp>
      <p:pic>
        <p:nvPicPr>
          <p:cNvPr id="2050" name="Picture 2" descr="C:\Users\1\Desktop\Наши фото\Неделя дет. книги-2016\IMG_3211.JPG"/>
          <p:cNvPicPr>
            <a:picLocks noGrp="1" noChangeAspect="1" noChangeArrowheads="1"/>
          </p:cNvPicPr>
          <p:nvPr>
            <p:ph sz="quarter" idx="1"/>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2360418"/>
            <a:ext cx="4785148" cy="358886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116632"/>
            <a:ext cx="7251576" cy="1008112"/>
          </a:xfrm>
        </p:spPr>
        <p:style>
          <a:lnRef idx="1">
            <a:schemeClr val="accent2"/>
          </a:lnRef>
          <a:fillRef idx="2">
            <a:schemeClr val="accent2"/>
          </a:fillRef>
          <a:effectRef idx="1">
            <a:schemeClr val="accent2"/>
          </a:effectRef>
          <a:fontRef idx="minor">
            <a:schemeClr val="dk1"/>
          </a:fontRef>
        </p:style>
        <p:txBody>
          <a:bodyPr>
            <a:normAutofit/>
          </a:bodyPr>
          <a:lstStyle/>
          <a:p>
            <a:pPr algn="l"/>
            <a:r>
              <a:rPr lang="ru-RU" sz="2400" b="1" dirty="0" err="1" smtClean="0">
                <a:solidFill>
                  <a:srgbClr val="7030A0"/>
                </a:solidFill>
              </a:rPr>
              <a:t>Гринвуд</a:t>
            </a:r>
            <a:r>
              <a:rPr lang="ru-RU" sz="2400" b="1" dirty="0" smtClean="0">
                <a:solidFill>
                  <a:srgbClr val="7030A0"/>
                </a:solidFill>
              </a:rPr>
              <a:t> Дж.</a:t>
            </a:r>
            <a:br>
              <a:rPr lang="ru-RU" sz="2400" b="1" dirty="0" smtClean="0">
                <a:solidFill>
                  <a:srgbClr val="7030A0"/>
                </a:solidFill>
              </a:rPr>
            </a:br>
            <a:r>
              <a:rPr lang="ru-RU" sz="2400" b="1" dirty="0" smtClean="0">
                <a:solidFill>
                  <a:srgbClr val="7030A0"/>
                </a:solidFill>
              </a:rPr>
              <a:t>        Маленький оборвыш: Повесть.</a:t>
            </a:r>
            <a:endParaRPr lang="ru-RU" sz="2400" b="1" dirty="0">
              <a:solidFill>
                <a:srgbClr val="7030A0"/>
              </a:solidFill>
            </a:endParaRPr>
          </a:p>
        </p:txBody>
      </p:sp>
      <p:sp>
        <p:nvSpPr>
          <p:cNvPr id="3" name="Содержимое 2"/>
          <p:cNvSpPr>
            <a:spLocks noGrp="1"/>
          </p:cNvSpPr>
          <p:nvPr>
            <p:ph sz="quarter" idx="1"/>
          </p:nvPr>
        </p:nvSpPr>
        <p:spPr>
          <a:xfrm>
            <a:off x="395536" y="1268760"/>
            <a:ext cx="4819406" cy="5303512"/>
          </a:xfrm>
        </p:spPr>
        <p:txBody>
          <a:bodyPr>
            <a:noAutofit/>
          </a:bodyPr>
          <a:lstStyle/>
          <a:p>
            <a:pPr>
              <a:buNone/>
            </a:pPr>
            <a:r>
              <a:rPr lang="ru-RU" sz="1800" b="1" dirty="0" smtClean="0">
                <a:solidFill>
                  <a:srgbClr val="002060"/>
                </a:solidFill>
              </a:rPr>
              <a:t>            Страшная нищета семьи, побои мачехи, отчужденность отца, заставили маленького оборвыша Джима бежать из дома и стать бродягой. </a:t>
            </a:r>
          </a:p>
          <a:p>
            <a:pPr>
              <a:buNone/>
            </a:pPr>
            <a:r>
              <a:rPr lang="ru-RU" sz="1800" b="1" dirty="0" smtClean="0">
                <a:solidFill>
                  <a:srgbClr val="002060"/>
                </a:solidFill>
              </a:rPr>
              <a:t>             Беспризорный мальчуган и в холод и в стужу ночует вместе с товарищами в катакомбах или в фургоне, а то и на сырой земле. Едят они что утащат у торговок, или отбросы. На пути Джима, простодушного, доверчивого, встречаются негодяи, толкающие мальчика к гибели. Но даже в самые трудные минуты Джим не унывает и не теряет мужества.    Общительный, доброжелательный, он имеет верных друзей, которые не раз выручают его из беды. </a:t>
            </a:r>
            <a:endParaRPr lang="ru-RU" sz="1800" b="1" dirty="0">
              <a:solidFill>
                <a:srgbClr val="002060"/>
              </a:solidFill>
            </a:endParaRPr>
          </a:p>
        </p:txBody>
      </p:sp>
      <p:sp>
        <p:nvSpPr>
          <p:cNvPr id="4" name="Объект 3"/>
          <p:cNvSpPr>
            <a:spLocks noGrp="1"/>
          </p:cNvSpPr>
          <p:nvPr>
            <p:ph sz="quarter" idx="2"/>
          </p:nvPr>
        </p:nvSpPr>
        <p:spPr>
          <a:xfrm>
            <a:off x="6365340" y="5413391"/>
            <a:ext cx="1375012" cy="391873"/>
          </a:xfrm>
        </p:spPr>
        <p:txBody>
          <a:bodyPr>
            <a:normAutofit fontScale="92500" lnSpcReduction="20000"/>
          </a:bodyPr>
          <a:lstStyle/>
          <a:p>
            <a:endParaRPr lang="ru-RU" dirty="0"/>
          </a:p>
        </p:txBody>
      </p:sp>
      <p:pic>
        <p:nvPicPr>
          <p:cNvPr id="5122" name="Picture 2" descr="Malenkij_oborvysh_118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6096" y="2636912"/>
            <a:ext cx="2520280" cy="3607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wheel(1)">
                                      <p:cBhvr>
                                        <p:cTn id="7" dur="20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normAutofit/>
          </a:bodyPr>
          <a:lstStyle/>
          <a:p>
            <a:pPr algn="ctr"/>
            <a:r>
              <a:rPr lang="en-US" b="1" dirty="0" smtClean="0">
                <a:solidFill>
                  <a:srgbClr val="7030A0"/>
                </a:solidFill>
              </a:rPr>
              <a:t>III</a:t>
            </a:r>
            <a:r>
              <a:rPr lang="ru-RU" b="1" dirty="0" smtClean="0">
                <a:solidFill>
                  <a:srgbClr val="7030A0"/>
                </a:solidFill>
              </a:rPr>
              <a:t> раздел.</a:t>
            </a:r>
            <a:r>
              <a:rPr lang="en-US" b="1" dirty="0" smtClean="0">
                <a:solidFill>
                  <a:srgbClr val="7030A0"/>
                </a:solidFill>
              </a:rPr>
              <a:t/>
            </a:r>
            <a:br>
              <a:rPr lang="en-US" b="1" dirty="0" smtClean="0">
                <a:solidFill>
                  <a:srgbClr val="7030A0"/>
                </a:solidFill>
              </a:rPr>
            </a:br>
            <a:r>
              <a:rPr lang="ru-RU" b="1" dirty="0" smtClean="0">
                <a:solidFill>
                  <a:srgbClr val="7030A0"/>
                </a:solidFill>
              </a:rPr>
              <a:t>Книги о животных</a:t>
            </a:r>
            <a:endParaRPr lang="ru-RU" dirty="0">
              <a:solidFill>
                <a:srgbClr val="7030A0"/>
              </a:solidFill>
            </a:endParaRPr>
          </a:p>
        </p:txBody>
      </p:sp>
      <p:pic>
        <p:nvPicPr>
          <p:cNvPr id="4098" name="Picture 2" descr="C:\Documents and Settings\Admin\Рабочий стол\386062-1.jpg"/>
          <p:cNvPicPr>
            <a:picLocks noGrp="1" noChangeAspect="1" noChangeArrowheads="1"/>
          </p:cNvPicPr>
          <p:nvPr>
            <p:ph sz="quarter" idx="1"/>
          </p:nvPr>
        </p:nvPicPr>
        <p:blipFill>
          <a:blip r:embed="rId2" cstate="print"/>
          <a:srcRect/>
          <a:stretch>
            <a:fillRect/>
          </a:stretch>
        </p:blipFill>
        <p:spPr bwMode="auto">
          <a:xfrm>
            <a:off x="2123728" y="1700808"/>
            <a:ext cx="4320480" cy="4589388"/>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2910" y="214290"/>
            <a:ext cx="7858180" cy="1143000"/>
          </a:xfrm>
        </p:spPr>
        <p:style>
          <a:lnRef idx="1">
            <a:schemeClr val="accent2"/>
          </a:lnRef>
          <a:fillRef idx="2">
            <a:schemeClr val="accent2"/>
          </a:fillRef>
          <a:effectRef idx="1">
            <a:schemeClr val="accent2"/>
          </a:effectRef>
          <a:fontRef idx="minor">
            <a:schemeClr val="dk1"/>
          </a:fontRef>
        </p:style>
        <p:txBody>
          <a:bodyPr>
            <a:normAutofit/>
          </a:bodyPr>
          <a:lstStyle/>
          <a:p>
            <a:pPr algn="l"/>
            <a:r>
              <a:rPr lang="ru-RU" sz="2400" b="1" dirty="0" smtClean="0">
                <a:solidFill>
                  <a:srgbClr val="7030A0"/>
                </a:solidFill>
              </a:rPr>
              <a:t>Сетон-Томпсон Э.</a:t>
            </a:r>
            <a:br>
              <a:rPr lang="ru-RU" sz="2400" b="1" dirty="0" smtClean="0">
                <a:solidFill>
                  <a:srgbClr val="7030A0"/>
                </a:solidFill>
              </a:rPr>
            </a:br>
            <a:r>
              <a:rPr lang="ru-RU" sz="2400" b="1" dirty="0">
                <a:solidFill>
                  <a:srgbClr val="7030A0"/>
                </a:solidFill>
              </a:rPr>
              <a:t> </a:t>
            </a:r>
            <a:r>
              <a:rPr lang="ru-RU" sz="2400" b="1" dirty="0" smtClean="0">
                <a:solidFill>
                  <a:srgbClr val="7030A0"/>
                </a:solidFill>
              </a:rPr>
              <a:t>    Рассказы о животных/Пер. с англ. </a:t>
            </a:r>
            <a:endParaRPr lang="ru-RU" sz="2400" b="1" dirty="0">
              <a:solidFill>
                <a:srgbClr val="7030A0"/>
              </a:solidFill>
            </a:endParaRPr>
          </a:p>
        </p:txBody>
      </p:sp>
      <p:sp>
        <p:nvSpPr>
          <p:cNvPr id="3" name="Содержимое 2"/>
          <p:cNvSpPr>
            <a:spLocks noGrp="1"/>
          </p:cNvSpPr>
          <p:nvPr>
            <p:ph sz="quarter" idx="1"/>
          </p:nvPr>
        </p:nvSpPr>
        <p:spPr>
          <a:xfrm>
            <a:off x="251520" y="1916832"/>
            <a:ext cx="4757742" cy="4572000"/>
          </a:xfrm>
        </p:spPr>
        <p:txBody>
          <a:bodyPr>
            <a:normAutofit/>
          </a:bodyPr>
          <a:lstStyle/>
          <a:p>
            <a:pPr>
              <a:buNone/>
            </a:pPr>
            <a:r>
              <a:rPr lang="ru-RU" b="1" dirty="0" smtClean="0">
                <a:solidFill>
                  <a:srgbClr val="006666"/>
                </a:solidFill>
              </a:rPr>
              <a:t>            Э</a:t>
            </a:r>
            <a:r>
              <a:rPr lang="ru-RU" b="1" dirty="0">
                <a:solidFill>
                  <a:srgbClr val="006666"/>
                </a:solidFill>
              </a:rPr>
              <a:t>. Сетон-Томпсон - известный канадский писатель и естествознатель.</a:t>
            </a:r>
            <a:r>
              <a:rPr lang="ru-RU" b="1" dirty="0" smtClean="0">
                <a:solidFill>
                  <a:srgbClr val="006666"/>
                </a:solidFill>
              </a:rPr>
              <a:t/>
            </a:r>
            <a:br>
              <a:rPr lang="ru-RU" b="1" dirty="0" smtClean="0">
                <a:solidFill>
                  <a:srgbClr val="006666"/>
                </a:solidFill>
              </a:rPr>
            </a:br>
            <a:r>
              <a:rPr lang="ru-RU" b="1" dirty="0">
                <a:solidFill>
                  <a:srgbClr val="006666"/>
                </a:solidFill>
              </a:rPr>
              <a:t>В сборник включены его лучшие рассказы о животных, иллюстрированные самим </a:t>
            </a:r>
            <a:r>
              <a:rPr lang="ru-RU" b="1" dirty="0" smtClean="0">
                <a:solidFill>
                  <a:srgbClr val="006666"/>
                </a:solidFill>
              </a:rPr>
              <a:t>автором: «Королевская Аналостанка», «Арно», «Чинк» и др.</a:t>
            </a:r>
            <a:endParaRPr lang="ru-RU" b="1" dirty="0">
              <a:solidFill>
                <a:srgbClr val="006666"/>
              </a:solidFill>
            </a:endParaRPr>
          </a:p>
        </p:txBody>
      </p:sp>
      <p:pic>
        <p:nvPicPr>
          <p:cNvPr id="6" name="Объект 5" descr="http://fanread.ru/img/big/?src=3294703"/>
          <p:cNvPicPr>
            <a:picLocks noGrp="1"/>
          </p:cNvPicPr>
          <p:nvPr>
            <p:ph sz="quarter" idx="2"/>
          </p:nvPr>
        </p:nvPicPr>
        <p:blipFill>
          <a:blip r:embed="rId2">
            <a:extLst>
              <a:ext uri="{28A0092B-C50C-407E-A947-70E740481C1C}">
                <a14:useLocalDpi xmlns:a14="http://schemas.microsoft.com/office/drawing/2010/main" val="0"/>
              </a:ext>
            </a:extLst>
          </a:blip>
          <a:srcRect/>
          <a:stretch>
            <a:fillRect/>
          </a:stretch>
        </p:blipFill>
        <p:spPr bwMode="auto">
          <a:xfrm>
            <a:off x="5076056" y="1916832"/>
            <a:ext cx="2808312" cy="4104456"/>
          </a:xfrm>
          <a:prstGeom prst="rect">
            <a:avLst/>
          </a:prstGeom>
          <a:noFill/>
          <a:ln>
            <a:noFill/>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3057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0072" y="1525610"/>
            <a:ext cx="3168352" cy="4257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395536" y="1340768"/>
            <a:ext cx="4248472" cy="5016758"/>
          </a:xfrm>
          <a:prstGeom prst="rect">
            <a:avLst/>
          </a:prstGeom>
          <a:noFill/>
        </p:spPr>
        <p:txBody>
          <a:bodyPr wrap="square" rtlCol="0">
            <a:spAutoFit/>
          </a:bodyPr>
          <a:lstStyle/>
          <a:p>
            <a:r>
              <a:rPr lang="ru-RU" sz="2000" b="1" dirty="0">
                <a:solidFill>
                  <a:srgbClr val="006666"/>
                </a:solidFill>
              </a:rPr>
              <a:t>В книгу вошли рассказы о животных и природе. Созданы они автором на основе детских впечатлений, полученных от игры в путешествия по лесам, которые представлялись ему настоящими джунглями, от общения со своими четвероногими и крылатыми друзьями: охотничьим добродушным псом Джеком, котом Иванычем, ёжиком Пушком, сорокой Сироткой, скворцом Чир Чирычем</a:t>
            </a:r>
          </a:p>
          <a:p>
            <a:r>
              <a:rPr lang="ru-RU" sz="2000" dirty="0">
                <a:solidFill>
                  <a:srgbClr val="006666"/>
                </a:solidFill>
              </a:rPr>
              <a:t> </a:t>
            </a:r>
          </a:p>
        </p:txBody>
      </p:sp>
      <p:sp>
        <p:nvSpPr>
          <p:cNvPr id="6" name="Прямоугольник 5"/>
          <p:cNvSpPr/>
          <p:nvPr/>
        </p:nvSpPr>
        <p:spPr>
          <a:xfrm>
            <a:off x="683568" y="116632"/>
            <a:ext cx="7128792" cy="8640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2400" b="1" dirty="0">
                <a:solidFill>
                  <a:srgbClr val="002060"/>
                </a:solidFill>
              </a:rPr>
              <a:t>Скребицкий Г. Друзья </a:t>
            </a:r>
            <a:r>
              <a:rPr lang="ru-RU" sz="2400" b="1" dirty="0" smtClean="0">
                <a:solidFill>
                  <a:srgbClr val="002060"/>
                </a:solidFill>
              </a:rPr>
              <a:t>моего детства: Рассказы и сказки.</a:t>
            </a:r>
            <a:endParaRPr lang="ru-RU" sz="2400" b="1" dirty="0">
              <a:solidFill>
                <a:srgbClr val="002060"/>
              </a:solidFill>
            </a:endParaRPr>
          </a:p>
        </p:txBody>
      </p:sp>
    </p:spTree>
    <p:extLst>
      <p:ext uri="{BB962C8B-B14F-4D97-AF65-F5344CB8AC3E}">
        <p14:creationId xmlns:p14="http://schemas.microsoft.com/office/powerpoint/2010/main" val="64125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wheel(1)">
                                      <p:cBhvr>
                                        <p:cTn id="7" dur="20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395536" y="404664"/>
            <a:ext cx="6984776" cy="3416320"/>
          </a:xfrm>
          <a:prstGeom prst="rect">
            <a:avLst/>
          </a:prstGeom>
        </p:spPr>
        <p:txBody>
          <a:bodyPr wrap="square">
            <a:spAutoFit/>
          </a:bodyPr>
          <a:lstStyle/>
          <a:p>
            <a:r>
              <a:rPr lang="ru-RU" sz="2400" b="1" i="1" dirty="0" smtClean="0">
                <a:solidFill>
                  <a:srgbClr val="C00000"/>
                </a:solidFill>
              </a:rPr>
              <a:t>Книга – лучшее  творенье</a:t>
            </a:r>
            <a:r>
              <a:rPr lang="ru-RU" sz="2400" b="1" dirty="0" smtClean="0">
                <a:solidFill>
                  <a:srgbClr val="C00000"/>
                </a:solidFill>
              </a:rPr>
              <a:t>,</a:t>
            </a:r>
            <a:br>
              <a:rPr lang="ru-RU" sz="2400" b="1" dirty="0" smtClean="0">
                <a:solidFill>
                  <a:srgbClr val="C00000"/>
                </a:solidFill>
              </a:rPr>
            </a:br>
            <a:r>
              <a:rPr lang="ru-RU" sz="2400" b="1" dirty="0" smtClean="0">
                <a:solidFill>
                  <a:srgbClr val="C00000"/>
                </a:solidFill>
              </a:rPr>
              <a:t>Мудрости  изобретенье.</a:t>
            </a:r>
            <a:br>
              <a:rPr lang="ru-RU" sz="2400" b="1" dirty="0" smtClean="0">
                <a:solidFill>
                  <a:srgbClr val="C00000"/>
                </a:solidFill>
              </a:rPr>
            </a:br>
            <a:r>
              <a:rPr lang="ru-RU" sz="2400" b="1" dirty="0" smtClean="0">
                <a:solidFill>
                  <a:srgbClr val="C00000"/>
                </a:solidFill>
              </a:rPr>
              <a:t>Книг  компьютер не  заменит,</a:t>
            </a:r>
            <a:br>
              <a:rPr lang="ru-RU" sz="2400" b="1" dirty="0" smtClean="0">
                <a:solidFill>
                  <a:srgbClr val="C00000"/>
                </a:solidFill>
              </a:rPr>
            </a:br>
            <a:r>
              <a:rPr lang="ru-RU" sz="2400" b="1" dirty="0" smtClean="0">
                <a:solidFill>
                  <a:srgbClr val="C00000"/>
                </a:solidFill>
              </a:rPr>
              <a:t>Не  заменит  Интернет.</a:t>
            </a:r>
            <a:br>
              <a:rPr lang="ru-RU" sz="2400" b="1" dirty="0" smtClean="0">
                <a:solidFill>
                  <a:srgbClr val="C00000"/>
                </a:solidFill>
              </a:rPr>
            </a:br>
            <a:r>
              <a:rPr lang="ru-RU" sz="2400" b="1" dirty="0" smtClean="0">
                <a:solidFill>
                  <a:srgbClr val="C00000"/>
                </a:solidFill>
              </a:rPr>
              <a:t>Книга – мастер, книга – лекарь,</a:t>
            </a:r>
            <a:br>
              <a:rPr lang="ru-RU" sz="2400" b="1" dirty="0" smtClean="0">
                <a:solidFill>
                  <a:srgbClr val="C00000"/>
                </a:solidFill>
              </a:rPr>
            </a:br>
            <a:r>
              <a:rPr lang="ru-RU" sz="2400" b="1" dirty="0" smtClean="0">
                <a:solidFill>
                  <a:srgbClr val="C00000"/>
                </a:solidFill>
              </a:rPr>
              <a:t>И  учитель, и  аптекарь.</a:t>
            </a:r>
            <a:br>
              <a:rPr lang="ru-RU" sz="2400" b="1" dirty="0" smtClean="0">
                <a:solidFill>
                  <a:srgbClr val="C00000"/>
                </a:solidFill>
              </a:rPr>
            </a:br>
            <a:r>
              <a:rPr lang="ru-RU" sz="2400" b="1" i="1" dirty="0" smtClean="0">
                <a:solidFill>
                  <a:srgbClr val="C00000"/>
                </a:solidFill>
              </a:rPr>
              <a:t>Приходи  в  библиотеку,</a:t>
            </a:r>
            <a:r>
              <a:rPr lang="ru-RU" sz="2400" b="1" dirty="0" smtClean="0">
                <a:solidFill>
                  <a:srgbClr val="C00000"/>
                </a:solidFill>
              </a:rPr>
              <a:t/>
            </a:r>
            <a:br>
              <a:rPr lang="ru-RU" sz="2400" b="1" dirty="0" smtClean="0">
                <a:solidFill>
                  <a:srgbClr val="C00000"/>
                </a:solidFill>
              </a:rPr>
            </a:br>
            <a:r>
              <a:rPr lang="ru-RU" sz="2400" b="1" dirty="0" smtClean="0">
                <a:solidFill>
                  <a:srgbClr val="C00000"/>
                </a:solidFill>
              </a:rPr>
              <a:t>Если  выбираешь  свет.</a:t>
            </a:r>
          </a:p>
          <a:p>
            <a:r>
              <a:rPr lang="ru-RU" sz="2400" b="1" dirty="0" smtClean="0">
                <a:solidFill>
                  <a:srgbClr val="C00000"/>
                </a:solidFill>
              </a:rPr>
              <a:t>                                      Ю.Мурадян</a:t>
            </a:r>
            <a:endParaRPr lang="ru-RU" sz="2400" b="1" dirty="0">
              <a:solidFill>
                <a:srgbClr val="C00000"/>
              </a:solidFill>
            </a:endParaRPr>
          </a:p>
        </p:txBody>
      </p:sp>
      <p:pic>
        <p:nvPicPr>
          <p:cNvPr id="3" name="Рисунок 2" descr="http://liceum6.ru/asp/blog/query/image.asp?id=4075"/>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H="1" flipV="1">
            <a:off x="3059832" y="3933057"/>
            <a:ext cx="3403850" cy="2376331"/>
          </a:xfrm>
          <a:prstGeom prst="rect">
            <a:avLst/>
          </a:prstGeom>
          <a:noFill/>
          <a:ln>
            <a:noFill/>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74638"/>
            <a:ext cx="7962108" cy="922114"/>
          </a:xfrm>
        </p:spPr>
        <p:style>
          <a:lnRef idx="1">
            <a:schemeClr val="accent2"/>
          </a:lnRef>
          <a:fillRef idx="2">
            <a:schemeClr val="accent2"/>
          </a:fillRef>
          <a:effectRef idx="1">
            <a:schemeClr val="accent2"/>
          </a:effectRef>
          <a:fontRef idx="minor">
            <a:schemeClr val="dk1"/>
          </a:fontRef>
        </p:style>
        <p:txBody>
          <a:bodyPr>
            <a:normAutofit/>
          </a:bodyPr>
          <a:lstStyle/>
          <a:p>
            <a:r>
              <a:rPr lang="ru-RU" sz="2000" b="1" dirty="0" smtClean="0">
                <a:solidFill>
                  <a:srgbClr val="7030A0"/>
                </a:solidFill>
              </a:rPr>
              <a:t>Антуан де Сент-Экзюпери</a:t>
            </a:r>
            <a:br>
              <a:rPr lang="ru-RU" sz="2000" b="1" dirty="0" smtClean="0">
                <a:solidFill>
                  <a:srgbClr val="7030A0"/>
                </a:solidFill>
              </a:rPr>
            </a:br>
            <a:r>
              <a:rPr lang="ru-RU" sz="2000" b="1" dirty="0" smtClean="0">
                <a:solidFill>
                  <a:srgbClr val="7030A0"/>
                </a:solidFill>
              </a:rPr>
              <a:t>     Маленький принц. Повесть/ пер с франц.</a:t>
            </a:r>
            <a:endParaRPr lang="ru-RU" sz="2000" b="1" dirty="0">
              <a:solidFill>
                <a:srgbClr val="7030A0"/>
              </a:solidFill>
            </a:endParaRPr>
          </a:p>
        </p:txBody>
      </p:sp>
      <p:sp>
        <p:nvSpPr>
          <p:cNvPr id="3" name="Содержимое 2"/>
          <p:cNvSpPr>
            <a:spLocks noGrp="1"/>
          </p:cNvSpPr>
          <p:nvPr>
            <p:ph sz="quarter" idx="1"/>
          </p:nvPr>
        </p:nvSpPr>
        <p:spPr>
          <a:xfrm>
            <a:off x="0" y="1600200"/>
            <a:ext cx="4495800" cy="5257800"/>
          </a:xfrm>
        </p:spPr>
        <p:txBody>
          <a:bodyPr>
            <a:normAutofit fontScale="55000" lnSpcReduction="20000"/>
          </a:bodyPr>
          <a:lstStyle/>
          <a:p>
            <a:pPr>
              <a:buNone/>
            </a:pPr>
            <a:r>
              <a:rPr lang="ru-RU" b="1" dirty="0"/>
              <a:t/>
            </a:r>
            <a:br>
              <a:rPr lang="ru-RU" b="1" dirty="0"/>
            </a:br>
            <a:endParaRPr lang="ru-RU" dirty="0"/>
          </a:p>
          <a:p>
            <a:pPr>
              <a:buNone/>
            </a:pPr>
            <a:r>
              <a:rPr lang="ru-RU" sz="3800" b="1" dirty="0" smtClean="0">
                <a:solidFill>
                  <a:srgbClr val="C00000"/>
                </a:solidFill>
              </a:rPr>
              <a:t>         Герой сказки - пилот самолета - рассказывает о событиях, которые случились с ним во время одного из полетов. В моторе самолета произошли неполадки, и пилот вынужден был совершить посадку в песках Сахары, далеко от цивилизации. На рассвете его разбудил маленький мальчик. Откуда он взялся? Кто он?</a:t>
            </a:r>
          </a:p>
          <a:p>
            <a:pPr>
              <a:buNone/>
            </a:pPr>
            <a:r>
              <a:rPr lang="ru-RU" sz="3800" b="1" dirty="0" smtClean="0">
                <a:solidFill>
                  <a:srgbClr val="C00000"/>
                </a:solidFill>
              </a:rPr>
              <a:t> </a:t>
            </a:r>
          </a:p>
          <a:p>
            <a:pPr>
              <a:buNone/>
            </a:pPr>
            <a:r>
              <a:rPr lang="ru-RU" sz="3800" b="1" dirty="0">
                <a:solidFill>
                  <a:srgbClr val="7030A0"/>
                </a:solidFill>
              </a:rPr>
              <a:t> </a:t>
            </a:r>
          </a:p>
          <a:p>
            <a:endParaRPr lang="ru-RU" b="1" dirty="0"/>
          </a:p>
        </p:txBody>
      </p:sp>
      <p:pic>
        <p:nvPicPr>
          <p:cNvPr id="1026" name="Picture 2" descr="C:\Documents and Settings\Admin\Рабочий стол\Antuan_de_SentEkzyuperi__Malenkij_prints._Planeta_lyudej.jpg"/>
          <p:cNvPicPr>
            <a:picLocks noGrp="1" noChangeAspect="1" noChangeArrowheads="1"/>
          </p:cNvPicPr>
          <p:nvPr>
            <p:ph sz="quarter" idx="2"/>
          </p:nvPr>
        </p:nvPicPr>
        <p:blipFill>
          <a:blip r:embed="rId2" cstate="print"/>
          <a:srcRect/>
          <a:stretch>
            <a:fillRect/>
          </a:stretch>
        </p:blipFill>
        <p:spPr bwMode="auto">
          <a:xfrm>
            <a:off x="5030660" y="1714488"/>
            <a:ext cx="2970363" cy="466347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heel(1)">
                                      <p:cBhvr>
                                        <p:cTn id="7"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188640"/>
            <a:ext cx="7313240" cy="936104"/>
          </a:xfrm>
        </p:spPr>
        <p:style>
          <a:lnRef idx="1">
            <a:schemeClr val="accent2"/>
          </a:lnRef>
          <a:fillRef idx="2">
            <a:schemeClr val="accent2"/>
          </a:fillRef>
          <a:effectRef idx="1">
            <a:schemeClr val="accent2"/>
          </a:effectRef>
          <a:fontRef idx="minor">
            <a:schemeClr val="dk1"/>
          </a:fontRef>
        </p:style>
        <p:txBody>
          <a:bodyPr>
            <a:normAutofit fontScale="90000"/>
          </a:bodyPr>
          <a:lstStyle/>
          <a:p>
            <a:pPr algn="l"/>
            <a:r>
              <a:rPr lang="ru-RU" sz="2000" b="1" dirty="0" smtClean="0">
                <a:solidFill>
                  <a:srgbClr val="7030A0"/>
                </a:solidFill>
              </a:rPr>
              <a:t>Некрасов А.С.</a:t>
            </a:r>
            <a:br>
              <a:rPr lang="ru-RU" sz="2000" b="1" dirty="0" smtClean="0">
                <a:solidFill>
                  <a:srgbClr val="7030A0"/>
                </a:solidFill>
              </a:rPr>
            </a:br>
            <a:r>
              <a:rPr lang="ru-RU" sz="2000" b="1" dirty="0" smtClean="0">
                <a:solidFill>
                  <a:srgbClr val="7030A0"/>
                </a:solidFill>
              </a:rPr>
              <a:t>      Приключения капитана </a:t>
            </a:r>
            <a:r>
              <a:rPr lang="ru-RU" sz="2000" b="1" dirty="0" err="1" smtClean="0">
                <a:solidFill>
                  <a:srgbClr val="7030A0"/>
                </a:solidFill>
              </a:rPr>
              <a:t>Врунгеля</a:t>
            </a:r>
            <a:r>
              <a:rPr lang="ru-RU" sz="2000" b="1" dirty="0" smtClean="0">
                <a:solidFill>
                  <a:srgbClr val="7030A0"/>
                </a:solidFill>
              </a:rPr>
              <a:t>: Приключенческая повесть.</a:t>
            </a:r>
            <a:endParaRPr lang="ru-RU" sz="2000" b="1" dirty="0">
              <a:solidFill>
                <a:srgbClr val="7030A0"/>
              </a:solidFill>
            </a:endParaRPr>
          </a:p>
        </p:txBody>
      </p:sp>
      <p:sp>
        <p:nvSpPr>
          <p:cNvPr id="3" name="Содержимое 2"/>
          <p:cNvSpPr>
            <a:spLocks noGrp="1"/>
          </p:cNvSpPr>
          <p:nvPr>
            <p:ph sz="quarter" idx="1"/>
          </p:nvPr>
        </p:nvSpPr>
        <p:spPr>
          <a:xfrm>
            <a:off x="214282" y="1600200"/>
            <a:ext cx="5286412" cy="5257800"/>
          </a:xfrm>
        </p:spPr>
        <p:txBody>
          <a:bodyPr>
            <a:normAutofit fontScale="25000" lnSpcReduction="20000"/>
          </a:bodyPr>
          <a:lstStyle/>
          <a:p>
            <a:pPr>
              <a:buNone/>
            </a:pPr>
            <a:r>
              <a:rPr lang="ru-RU" sz="6400" b="1" dirty="0" smtClean="0">
                <a:solidFill>
                  <a:srgbClr val="C00000"/>
                </a:solidFill>
              </a:rPr>
              <a:t>                    Старый морской волк Христофор Бонифатьевич Врунгель решил однажды тряхнуть стариной и отправиться в кругосветное путешествие на яхте «Победа». Взяв в экипаж старшего помощника Лома, Врунгель вышел в море. </a:t>
            </a:r>
          </a:p>
          <a:p>
            <a:pPr>
              <a:buNone/>
            </a:pPr>
            <a:r>
              <a:rPr lang="ru-RU" sz="6400" b="1" dirty="0" smtClean="0">
                <a:solidFill>
                  <a:srgbClr val="C00000"/>
                </a:solidFill>
              </a:rPr>
              <a:t>          Уже через пару минут после отплытия яхта поменяла имя на «Беда», потеряв две буквы названия. И это было только началом невероятных приключений Врунгеля, Лома и их нового спутника, матроса Фукса.      Мюнхгаузену такое и не снилось — пасти селёдок, лечить кита от простуды, изображать гавайцев, летать на воздушном змее и драться с питоном при помощи огнетушителя! По море и по суше, через экватор, джунгли и льды, через чванливую капиталистическую Европу, жаркую Африку и пёструю Америку, придётся им пройти, чтобы завершить своё великое путешествие.</a:t>
            </a:r>
          </a:p>
          <a:p>
            <a:pPr>
              <a:buNone/>
            </a:pPr>
            <a:r>
              <a:rPr lang="ru-RU" sz="6400" b="1" dirty="0" smtClean="0"/>
              <a:t>.</a:t>
            </a:r>
          </a:p>
          <a:p>
            <a:endParaRPr lang="ru-RU" dirty="0"/>
          </a:p>
        </p:txBody>
      </p:sp>
      <p:pic>
        <p:nvPicPr>
          <p:cNvPr id="6" name="Объект 5" descr="http://s45.radikal.ru/i108/1203/2f/e9bf7d0513b6.jpg"/>
          <p:cNvPicPr>
            <a:picLocks noGrp="1"/>
          </p:cNvPicPr>
          <p:nvPr>
            <p:ph sz="quarter" idx="2"/>
          </p:nvPr>
        </p:nvPicPr>
        <p:blipFill>
          <a:blip r:embed="rId2">
            <a:extLst>
              <a:ext uri="{28A0092B-C50C-407E-A947-70E740481C1C}">
                <a14:useLocalDpi xmlns:a14="http://schemas.microsoft.com/office/drawing/2010/main" val="0"/>
              </a:ext>
            </a:extLst>
          </a:blip>
          <a:srcRect/>
          <a:stretch>
            <a:fillRect/>
          </a:stretch>
        </p:blipFill>
        <p:spPr bwMode="auto">
          <a:xfrm>
            <a:off x="5436096" y="1556792"/>
            <a:ext cx="3024336" cy="4104456"/>
          </a:xfrm>
          <a:prstGeom prst="rect">
            <a:avLst/>
          </a:prstGeom>
          <a:noFill/>
          <a:ln>
            <a:noFill/>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003232" cy="1066130"/>
          </a:xfrm>
        </p:spPr>
        <p:style>
          <a:lnRef idx="1">
            <a:schemeClr val="accent2"/>
          </a:lnRef>
          <a:fillRef idx="2">
            <a:schemeClr val="accent2"/>
          </a:fillRef>
          <a:effectRef idx="1">
            <a:schemeClr val="accent2"/>
          </a:effectRef>
          <a:fontRef idx="minor">
            <a:schemeClr val="dk1"/>
          </a:fontRef>
        </p:style>
        <p:txBody>
          <a:bodyPr>
            <a:normAutofit/>
          </a:bodyPr>
          <a:lstStyle/>
          <a:p>
            <a:pPr algn="l"/>
            <a:r>
              <a:rPr lang="ru-RU" sz="2000" b="1" dirty="0" err="1" smtClean="0">
                <a:solidFill>
                  <a:srgbClr val="7030A0"/>
                </a:solidFill>
              </a:rPr>
              <a:t>Распэ</a:t>
            </a:r>
            <a:r>
              <a:rPr lang="ru-RU" sz="2000" b="1" dirty="0" smtClean="0">
                <a:solidFill>
                  <a:srgbClr val="7030A0"/>
                </a:solidFill>
              </a:rPr>
              <a:t> Э.</a:t>
            </a:r>
            <a:br>
              <a:rPr lang="ru-RU" sz="2000" b="1" dirty="0" smtClean="0">
                <a:solidFill>
                  <a:srgbClr val="7030A0"/>
                </a:solidFill>
              </a:rPr>
            </a:br>
            <a:r>
              <a:rPr lang="ru-RU" sz="2000" b="1" dirty="0" smtClean="0">
                <a:solidFill>
                  <a:srgbClr val="7030A0"/>
                </a:solidFill>
              </a:rPr>
              <a:t>     Приключения барона Мюнхгаузена: Приключенческая повесть/пер. с нем.</a:t>
            </a:r>
            <a:endParaRPr lang="ru-RU" sz="2000" b="1" dirty="0">
              <a:solidFill>
                <a:srgbClr val="7030A0"/>
              </a:solidFill>
            </a:endParaRPr>
          </a:p>
        </p:txBody>
      </p:sp>
      <p:sp>
        <p:nvSpPr>
          <p:cNvPr id="3" name="Содержимое 2"/>
          <p:cNvSpPr>
            <a:spLocks noGrp="1"/>
          </p:cNvSpPr>
          <p:nvPr>
            <p:ph sz="quarter" idx="1"/>
          </p:nvPr>
        </p:nvSpPr>
        <p:spPr>
          <a:xfrm>
            <a:off x="0" y="1600200"/>
            <a:ext cx="5143504" cy="5043510"/>
          </a:xfrm>
        </p:spPr>
        <p:txBody>
          <a:bodyPr>
            <a:noAutofit/>
          </a:bodyPr>
          <a:lstStyle/>
          <a:p>
            <a:r>
              <a:rPr lang="ru-RU" sz="1800" dirty="0" smtClean="0">
                <a:solidFill>
                  <a:srgbClr val="7030A0"/>
                </a:solidFill>
              </a:rPr>
              <a:t>       Невероятные приключения Мюнхгаузена - "самого правдивого человека на земле" - описаны в книге  </a:t>
            </a:r>
          </a:p>
          <a:p>
            <a:r>
              <a:rPr lang="ru-RU" sz="1800" dirty="0" smtClean="0">
                <a:solidFill>
                  <a:srgbClr val="7030A0"/>
                </a:solidFill>
              </a:rPr>
              <a:t>Э. Распе . Барон обожает приключения. Кто самый лучший охотник на свете?Конечно,Мюнхгаузен.</a:t>
            </a:r>
          </a:p>
          <a:p>
            <a:r>
              <a:rPr lang="ru-RU" sz="1800" dirty="0" smtClean="0">
                <a:solidFill>
                  <a:srgbClr val="7030A0"/>
                </a:solidFill>
              </a:rPr>
              <a:t>    Одним выстрелом он убил сразу десять уток. Зарядил ружье шомполом и проткнул с ходу семь куропаток. Решительность, смелость и находчивость помогли ему победить крокодила и льва, поймать бешеного дикого кабана и большую свинью. И везде остроумный выдумщик и фантазер совершал свои необыкновенные подвиги. Хотя все истории, случившиеся с Мюнхгаузеном плод его воображения, но читать их безумно интересно.</a:t>
            </a:r>
            <a:endParaRPr lang="ru-RU" sz="1800" dirty="0">
              <a:solidFill>
                <a:srgbClr val="7030A0"/>
              </a:solidFill>
            </a:endParaRPr>
          </a:p>
        </p:txBody>
      </p:sp>
      <p:pic>
        <p:nvPicPr>
          <p:cNvPr id="2050" name="Picture 2" descr="C:\Documents and Settings\Admin\Рабочий стол\index.jpeg"/>
          <p:cNvPicPr>
            <a:picLocks noGrp="1" noChangeAspect="1" noChangeArrowheads="1"/>
          </p:cNvPicPr>
          <p:nvPr>
            <p:ph sz="quarter" idx="2"/>
          </p:nvPr>
        </p:nvPicPr>
        <p:blipFill>
          <a:blip r:embed="rId2" cstate="print"/>
          <a:srcRect/>
          <a:stretch>
            <a:fillRect/>
          </a:stretch>
        </p:blipFill>
        <p:spPr bwMode="auto">
          <a:xfrm>
            <a:off x="5292080" y="1988840"/>
            <a:ext cx="2664296" cy="398176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wheel(1)">
                                      <p:cBhvr>
                                        <p:cTn id="7"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214290"/>
            <a:ext cx="7817522" cy="910454"/>
          </a:xfrm>
        </p:spPr>
        <p:style>
          <a:lnRef idx="1">
            <a:schemeClr val="accent2"/>
          </a:lnRef>
          <a:fillRef idx="2">
            <a:schemeClr val="accent2"/>
          </a:fillRef>
          <a:effectRef idx="1">
            <a:schemeClr val="accent2"/>
          </a:effectRef>
          <a:fontRef idx="minor">
            <a:schemeClr val="dk1"/>
          </a:fontRef>
        </p:style>
        <p:txBody>
          <a:bodyPr>
            <a:normAutofit/>
          </a:bodyPr>
          <a:lstStyle/>
          <a:p>
            <a:pPr algn="l"/>
            <a:r>
              <a:rPr lang="ru-RU" sz="2000" b="1" dirty="0" smtClean="0">
                <a:solidFill>
                  <a:srgbClr val="7030A0"/>
                </a:solidFill>
              </a:rPr>
              <a:t>Лагин, Л. </a:t>
            </a:r>
            <a:br>
              <a:rPr lang="ru-RU" sz="2000" b="1" dirty="0" smtClean="0">
                <a:solidFill>
                  <a:srgbClr val="7030A0"/>
                </a:solidFill>
              </a:rPr>
            </a:br>
            <a:r>
              <a:rPr lang="ru-RU" sz="2000" b="1" dirty="0" smtClean="0">
                <a:solidFill>
                  <a:srgbClr val="7030A0"/>
                </a:solidFill>
              </a:rPr>
              <a:t>     Старик Хоттабыч: Повесть-сказка</a:t>
            </a:r>
            <a:endParaRPr lang="ru-RU" sz="2000" b="1" dirty="0">
              <a:solidFill>
                <a:srgbClr val="7030A0"/>
              </a:solidFill>
            </a:endParaRPr>
          </a:p>
        </p:txBody>
      </p:sp>
      <p:sp>
        <p:nvSpPr>
          <p:cNvPr id="3" name="Содержимое 2"/>
          <p:cNvSpPr>
            <a:spLocks noGrp="1"/>
          </p:cNvSpPr>
          <p:nvPr>
            <p:ph sz="quarter" idx="1"/>
          </p:nvPr>
        </p:nvSpPr>
        <p:spPr>
          <a:xfrm>
            <a:off x="457200" y="1600200"/>
            <a:ext cx="4114800" cy="4572000"/>
          </a:xfrm>
        </p:spPr>
        <p:txBody>
          <a:bodyPr>
            <a:normAutofit fontScale="85000" lnSpcReduction="10000"/>
          </a:bodyPr>
          <a:lstStyle/>
          <a:p>
            <a:pPr>
              <a:buNone/>
            </a:pPr>
            <a:r>
              <a:rPr lang="ru-RU" dirty="0" smtClean="0">
                <a:solidFill>
                  <a:srgbClr val="FF0000"/>
                </a:solidFill>
              </a:rPr>
              <a:t>        </a:t>
            </a:r>
            <a:r>
              <a:rPr lang="ru-RU" b="1" dirty="0" smtClean="0">
                <a:solidFill>
                  <a:srgbClr val="FF0000"/>
                </a:solidFill>
              </a:rPr>
              <a:t>Сказка Лазаря Лагина - волшебные приключения самого обыкновенного мальчика Вольки Костылькова и его друзей после освобождения заколдованного джинна Гассан Абдуррахман ибн Хоттаба, то есть Старика Хоттабыча. Чудаковатый, но очень добрый джинн служит Вольке, ведь тот спас его от длительного заточения в кувшине. </a:t>
            </a:r>
            <a:endParaRPr lang="ru-RU" b="1" dirty="0">
              <a:solidFill>
                <a:srgbClr val="FF0000"/>
              </a:solidFill>
            </a:endParaRPr>
          </a:p>
        </p:txBody>
      </p:sp>
      <p:pic>
        <p:nvPicPr>
          <p:cNvPr id="2050" name="Picture 2" descr="C:\Users\1\Desktop\Scan50002.jpg"/>
          <p:cNvPicPr>
            <a:picLocks noGrp="1" noChangeAspect="1" noChangeArrowheads="1"/>
          </p:cNvPicPr>
          <p:nvPr>
            <p:ph sz="quarter" idx="2"/>
          </p:nvPr>
        </p:nvPicPr>
        <p:blipFill>
          <a:blip r:embed="rId2" cstate="print">
            <a:extLst>
              <a:ext uri="{28A0092B-C50C-407E-A947-70E740481C1C}">
                <a14:useLocalDpi xmlns:a14="http://schemas.microsoft.com/office/drawing/2010/main" val="0"/>
              </a:ext>
            </a:extLst>
          </a:blip>
          <a:srcRect/>
          <a:stretch>
            <a:fillRect/>
          </a:stretch>
        </p:blipFill>
        <p:spPr bwMode="auto">
          <a:xfrm>
            <a:off x="4788024" y="1556792"/>
            <a:ext cx="2992957" cy="4572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274638"/>
            <a:ext cx="7128792" cy="922114"/>
          </a:xfrm>
        </p:spPr>
        <p:style>
          <a:lnRef idx="1">
            <a:schemeClr val="accent2"/>
          </a:lnRef>
          <a:fillRef idx="2">
            <a:schemeClr val="accent2"/>
          </a:fillRef>
          <a:effectRef idx="1">
            <a:schemeClr val="accent2"/>
          </a:effectRef>
          <a:fontRef idx="minor">
            <a:schemeClr val="dk1"/>
          </a:fontRef>
        </p:style>
        <p:txBody>
          <a:bodyPr>
            <a:normAutofit fontScale="90000"/>
          </a:bodyPr>
          <a:lstStyle/>
          <a:p>
            <a:pPr algn="l"/>
            <a:r>
              <a:rPr lang="ru-RU" sz="2000" b="1" dirty="0" smtClean="0">
                <a:solidFill>
                  <a:srgbClr val="7030A0"/>
                </a:solidFill>
              </a:rPr>
              <a:t>Ларри Я.</a:t>
            </a:r>
            <a:br>
              <a:rPr lang="ru-RU" sz="2000" b="1" dirty="0" smtClean="0">
                <a:solidFill>
                  <a:srgbClr val="7030A0"/>
                </a:solidFill>
              </a:rPr>
            </a:br>
            <a:r>
              <a:rPr lang="ru-RU" sz="2000" b="1" dirty="0" smtClean="0">
                <a:solidFill>
                  <a:srgbClr val="7030A0"/>
                </a:solidFill>
              </a:rPr>
              <a:t>      Необкновенные приключения Карика и Вали:</a:t>
            </a:r>
            <a:br>
              <a:rPr lang="ru-RU" sz="2000" b="1" dirty="0" smtClean="0">
                <a:solidFill>
                  <a:srgbClr val="7030A0"/>
                </a:solidFill>
              </a:rPr>
            </a:br>
            <a:r>
              <a:rPr lang="ru-RU" sz="2000" b="1" dirty="0" smtClean="0">
                <a:solidFill>
                  <a:srgbClr val="7030A0"/>
                </a:solidFill>
              </a:rPr>
              <a:t>Повесть.</a:t>
            </a:r>
            <a:endParaRPr lang="ru-RU" sz="2000" b="1" dirty="0">
              <a:solidFill>
                <a:srgbClr val="7030A0"/>
              </a:solidFill>
            </a:endParaRPr>
          </a:p>
        </p:txBody>
      </p:sp>
      <p:sp>
        <p:nvSpPr>
          <p:cNvPr id="3" name="Содержимое 2"/>
          <p:cNvSpPr>
            <a:spLocks noGrp="1"/>
          </p:cNvSpPr>
          <p:nvPr>
            <p:ph sz="quarter" idx="1"/>
          </p:nvPr>
        </p:nvSpPr>
        <p:spPr>
          <a:xfrm>
            <a:off x="0" y="1600200"/>
            <a:ext cx="5000628" cy="4525963"/>
          </a:xfrm>
        </p:spPr>
        <p:txBody>
          <a:bodyPr>
            <a:noAutofit/>
          </a:bodyPr>
          <a:lstStyle/>
          <a:p>
            <a:pPr>
              <a:buNone/>
            </a:pPr>
            <a:r>
              <a:rPr lang="ru-RU" sz="1800" b="1" dirty="0" smtClean="0"/>
              <a:t>            </a:t>
            </a:r>
            <a:r>
              <a:rPr lang="ru-RU" sz="1800" b="1" dirty="0" smtClean="0">
                <a:solidFill>
                  <a:srgbClr val="008000"/>
                </a:solidFill>
              </a:rPr>
              <a:t>Брат и сестра Карик и Валя, выпив чудесную жидкость профессора Енотова, превращаются в таких крошечных человечков, что даже обыкновенная стрекоза кажется им огромным чудовищем.</a:t>
            </a:r>
          </a:p>
          <a:p>
            <a:pPr>
              <a:buNone/>
            </a:pPr>
            <a:r>
              <a:rPr lang="ru-RU" sz="1800" b="1" dirty="0" smtClean="0">
                <a:solidFill>
                  <a:srgbClr val="008000"/>
                </a:solidFill>
              </a:rPr>
              <a:t>            Взгромоздившись на стрекозу, дети отправляются в фантастическое путешествие по реальному миру живой природы.</a:t>
            </a:r>
            <a:br>
              <a:rPr lang="ru-RU" sz="1800" b="1" dirty="0" smtClean="0">
                <a:solidFill>
                  <a:srgbClr val="008000"/>
                </a:solidFill>
              </a:rPr>
            </a:br>
            <a:r>
              <a:rPr lang="ru-RU" sz="1800" b="1" dirty="0" smtClean="0">
                <a:solidFill>
                  <a:srgbClr val="008000"/>
                </a:solidFill>
              </a:rPr>
              <a:t>       Много опасностей и трудностей подстерегает их на пути, но и массу интересного и необычного узнают путешественники о жизни растений и насекомых. </a:t>
            </a:r>
            <a:br>
              <a:rPr lang="ru-RU" sz="1800" b="1" dirty="0" smtClean="0">
                <a:solidFill>
                  <a:srgbClr val="008000"/>
                </a:solidFill>
              </a:rPr>
            </a:br>
            <a:r>
              <a:rPr lang="ru-RU" sz="1800" b="1" dirty="0" smtClean="0">
                <a:solidFill>
                  <a:srgbClr val="008000"/>
                </a:solidFill>
              </a:rPr>
              <a:t>.</a:t>
            </a:r>
            <a:br>
              <a:rPr lang="ru-RU" sz="1800" b="1" dirty="0" smtClean="0">
                <a:solidFill>
                  <a:srgbClr val="008000"/>
                </a:solidFill>
              </a:rPr>
            </a:br>
            <a:endParaRPr lang="ru-RU" sz="1800" b="1" dirty="0">
              <a:solidFill>
                <a:srgbClr val="008000"/>
              </a:solidFill>
            </a:endParaRPr>
          </a:p>
        </p:txBody>
      </p:sp>
      <p:pic>
        <p:nvPicPr>
          <p:cNvPr id="6" name="Объект 5" descr="http://uznaiki.ru/Knigi_dlya_detej/Detskaya_xudozhestvennaya_literatura/images/Neobiknovennie-priklyucheniya-Karika-i-Vali-(978-5-18-000941-8).jpg"/>
          <p:cNvPicPr>
            <a:picLocks noGrp="1"/>
          </p:cNvPicPr>
          <p:nvPr>
            <p:ph sz="quarter" idx="2"/>
          </p:nvPr>
        </p:nvPicPr>
        <p:blipFill>
          <a:blip r:embed="rId3">
            <a:extLst>
              <a:ext uri="{28A0092B-C50C-407E-A947-70E740481C1C}">
                <a14:useLocalDpi xmlns:a14="http://schemas.microsoft.com/office/drawing/2010/main" val="0"/>
              </a:ext>
            </a:extLst>
          </a:blip>
          <a:srcRect/>
          <a:stretch>
            <a:fillRect/>
          </a:stretch>
        </p:blipFill>
        <p:spPr bwMode="auto">
          <a:xfrm>
            <a:off x="4932040" y="1628800"/>
            <a:ext cx="3240360" cy="4248472"/>
          </a:xfrm>
          <a:prstGeom prst="rect">
            <a:avLst/>
          </a:prstGeom>
          <a:noFill/>
          <a:ln>
            <a:noFill/>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274637"/>
            <a:ext cx="7241232" cy="1216073"/>
          </a:xfrm>
        </p:spPr>
        <p:style>
          <a:lnRef idx="1">
            <a:schemeClr val="accent2"/>
          </a:lnRef>
          <a:fillRef idx="2">
            <a:schemeClr val="accent2"/>
          </a:fillRef>
          <a:effectRef idx="1">
            <a:schemeClr val="accent2"/>
          </a:effectRef>
          <a:fontRef idx="minor">
            <a:schemeClr val="dk1"/>
          </a:fontRef>
        </p:style>
        <p:txBody>
          <a:bodyPr>
            <a:noAutofit/>
          </a:bodyPr>
          <a:lstStyle/>
          <a:p>
            <a:pPr algn="l"/>
            <a:r>
              <a:rPr lang="ru-RU" sz="2400" b="1" dirty="0" smtClean="0">
                <a:solidFill>
                  <a:srgbClr val="7030A0"/>
                </a:solidFill>
              </a:rPr>
              <a:t>Свифт  Дж.</a:t>
            </a:r>
            <a:br>
              <a:rPr lang="ru-RU" sz="2400" b="1" dirty="0" smtClean="0">
                <a:solidFill>
                  <a:srgbClr val="7030A0"/>
                </a:solidFill>
              </a:rPr>
            </a:br>
            <a:r>
              <a:rPr lang="ru-RU" sz="2400" b="1" dirty="0" smtClean="0">
                <a:solidFill>
                  <a:srgbClr val="7030A0"/>
                </a:solidFill>
              </a:rPr>
              <a:t>      Приключения Гулливера: Роман/Пер. с англ. </a:t>
            </a:r>
            <a:endParaRPr lang="ru-RU" sz="2400" b="1" dirty="0">
              <a:solidFill>
                <a:srgbClr val="7030A0"/>
              </a:solidFill>
            </a:endParaRPr>
          </a:p>
        </p:txBody>
      </p:sp>
      <p:sp>
        <p:nvSpPr>
          <p:cNvPr id="3" name="Содержимое 2"/>
          <p:cNvSpPr>
            <a:spLocks noGrp="1"/>
          </p:cNvSpPr>
          <p:nvPr>
            <p:ph sz="quarter" idx="1"/>
          </p:nvPr>
        </p:nvSpPr>
        <p:spPr>
          <a:xfrm>
            <a:off x="457200" y="1600200"/>
            <a:ext cx="4043362" cy="4572000"/>
          </a:xfrm>
        </p:spPr>
        <p:txBody>
          <a:bodyPr>
            <a:normAutofit/>
          </a:bodyPr>
          <a:lstStyle/>
          <a:p>
            <a:pPr>
              <a:buNone/>
            </a:pPr>
            <a:r>
              <a:rPr lang="ru-RU" sz="2000" b="1" dirty="0" smtClean="0"/>
              <a:t>        </a:t>
            </a:r>
            <a:r>
              <a:rPr lang="ru-RU" sz="2000" b="1" dirty="0" smtClean="0">
                <a:solidFill>
                  <a:srgbClr val="C00000"/>
                </a:solidFill>
              </a:rPr>
              <a:t>Книга посвящена фантастически интересным </a:t>
            </a:r>
            <a:r>
              <a:rPr lang="ru-RU" sz="2000" b="1" dirty="0">
                <a:solidFill>
                  <a:srgbClr val="C00000"/>
                </a:solidFill>
              </a:rPr>
              <a:t>путешествиям Лемюэля </a:t>
            </a:r>
            <a:r>
              <a:rPr lang="ru-RU" sz="2000" b="1" dirty="0" smtClean="0">
                <a:solidFill>
                  <a:srgbClr val="C00000"/>
                </a:solidFill>
              </a:rPr>
              <a:t>Гулливера, </a:t>
            </a:r>
            <a:r>
              <a:rPr lang="ru-RU" sz="2000" b="1" dirty="0">
                <a:solidFill>
                  <a:srgbClr val="C00000"/>
                </a:solidFill>
              </a:rPr>
              <a:t/>
            </a:r>
            <a:br>
              <a:rPr lang="ru-RU" sz="2000" b="1" dirty="0">
                <a:solidFill>
                  <a:srgbClr val="C00000"/>
                </a:solidFill>
              </a:rPr>
            </a:br>
            <a:r>
              <a:rPr lang="ru-RU" sz="2000" b="1" dirty="0" smtClean="0">
                <a:solidFill>
                  <a:srgbClr val="C00000"/>
                </a:solidFill>
              </a:rPr>
              <a:t>путешественника </a:t>
            </a:r>
            <a:r>
              <a:rPr lang="ru-RU" sz="2000" b="1" dirty="0">
                <a:solidFill>
                  <a:srgbClr val="C00000"/>
                </a:solidFill>
              </a:rPr>
              <a:t>и </a:t>
            </a:r>
            <a:r>
              <a:rPr lang="ru-RU" sz="2000" b="1" dirty="0" smtClean="0">
                <a:solidFill>
                  <a:srgbClr val="C00000"/>
                </a:solidFill>
              </a:rPr>
              <a:t>мореплавателя. </a:t>
            </a:r>
            <a:r>
              <a:rPr lang="ru-RU" sz="2000" b="1" dirty="0">
                <a:solidFill>
                  <a:srgbClr val="C00000"/>
                </a:solidFill>
              </a:rPr>
              <a:t>Не раз судьба забрасывала его на неизвестные острова и в неведомые страны</a:t>
            </a:r>
            <a:r>
              <a:rPr lang="ru-RU" dirty="0" smtClean="0">
                <a:solidFill>
                  <a:srgbClr val="C00000"/>
                </a:solidFill>
              </a:rPr>
              <a:t>...</a:t>
            </a:r>
            <a:endParaRPr lang="ru-RU" dirty="0">
              <a:solidFill>
                <a:srgbClr val="C00000"/>
              </a:solidFill>
            </a:endParaRPr>
          </a:p>
        </p:txBody>
      </p:sp>
      <p:sp>
        <p:nvSpPr>
          <p:cNvPr id="4" name="Объект 3"/>
          <p:cNvSpPr>
            <a:spLocks noGrp="1"/>
          </p:cNvSpPr>
          <p:nvPr>
            <p:ph sz="quarter" idx="2"/>
          </p:nvPr>
        </p:nvSpPr>
        <p:spPr>
          <a:xfrm>
            <a:off x="5436096" y="1600200"/>
            <a:ext cx="2088232" cy="3845024"/>
          </a:xfrm>
        </p:spPr>
        <p:txBody>
          <a:bodyPr/>
          <a:lstStyle/>
          <a:p>
            <a:endParaRPr lang="ru-RU"/>
          </a:p>
        </p:txBody>
      </p:sp>
      <p:pic>
        <p:nvPicPr>
          <p:cNvPr id="5122" name="Picture 2" descr="C:\Users\1\Desktop\Scan5000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22862" y="1556792"/>
            <a:ext cx="2961506" cy="409852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Эркер">
  <a:themeElements>
    <a:clrScheme name="Эркер">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Эркер">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Модуль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1971</TotalTime>
  <Words>2004</Words>
  <Application>Microsoft Office PowerPoint</Application>
  <PresentationFormat>Экран (4:3)</PresentationFormat>
  <Paragraphs>94</Paragraphs>
  <Slides>34</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34</vt:i4>
      </vt:variant>
    </vt:vector>
  </HeadingPairs>
  <TitlesOfParts>
    <vt:vector size="35" baseType="lpstr">
      <vt:lpstr>Эркер</vt:lpstr>
      <vt:lpstr>Девчонки и мальчишки,  читайте эти книжки!</vt:lpstr>
      <vt:lpstr>Презентация PowerPoint</vt:lpstr>
      <vt:lpstr>I раздел. Приключения.Фантастика. Авторские сказки.</vt:lpstr>
      <vt:lpstr>Антуан де Сент-Экзюпери      Маленький принц. Повесть/ пер с франц.</vt:lpstr>
      <vt:lpstr>Некрасов А.С.       Приключения капитана Врунгеля: Приключенческая повесть.</vt:lpstr>
      <vt:lpstr>Распэ Э.      Приключения барона Мюнхгаузена: Приключенческая повесть/пер. с нем.</vt:lpstr>
      <vt:lpstr>Лагин, Л.       Старик Хоттабыч: Повесть-сказка</vt:lpstr>
      <vt:lpstr>Ларри Я.       Необкновенные приключения Карика и Вали: Повесть.</vt:lpstr>
      <vt:lpstr>Свифт  Дж.       Приключения Гулливера: Роман/Пер. с англ.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Фантастический мир  Кира Булычева</vt:lpstr>
      <vt:lpstr>Презентация PowerPoint</vt:lpstr>
      <vt:lpstr>Презентация PowerPoint</vt:lpstr>
      <vt:lpstr>Презентация PowerPoint</vt:lpstr>
      <vt:lpstr>Презентация PowerPoint</vt:lpstr>
      <vt:lpstr>II раздел.  Книги о сверстниках</vt:lpstr>
      <vt:lpstr>Презентация PowerPoint</vt:lpstr>
      <vt:lpstr>Ильина, Е.Я.       Четвертая высота: Повесть.</vt:lpstr>
      <vt:lpstr>Осеева В.  Динка: Повесть.</vt:lpstr>
      <vt:lpstr>Гринвуд Дж.         Маленький оборвыш: Повесть.</vt:lpstr>
      <vt:lpstr>III раздел. Книги о животных</vt:lpstr>
      <vt:lpstr>Сетон-Томпсон Э.      Рассказы о животных/Пер. с англ. </vt:lpstr>
      <vt:lpstr>Презентация PowerPoint</vt:lpstr>
      <vt:lpstr>Презентация PowerPoint</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Девчонки и мальчишки</dc:title>
  <dc:creator>karina</dc:creator>
  <cp:lastModifiedBy>2</cp:lastModifiedBy>
  <cp:revision>321</cp:revision>
  <dcterms:created xsi:type="dcterms:W3CDTF">2013-12-09T12:33:52Z</dcterms:created>
  <dcterms:modified xsi:type="dcterms:W3CDTF">2017-03-23T21:37:11Z</dcterms:modified>
</cp:coreProperties>
</file>