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7"/>
  </p:notesMasterIdLst>
  <p:sldIdLst>
    <p:sldId id="279" r:id="rId4"/>
    <p:sldId id="277" r:id="rId5"/>
    <p:sldId id="278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0001"/>
    <a:srgbClr val="FFFF66"/>
    <a:srgbClr val="FFFFCC"/>
    <a:srgbClr val="A50000"/>
    <a:srgbClr val="EC0201"/>
    <a:srgbClr val="CF0004"/>
    <a:srgbClr val="F40201"/>
    <a:srgbClr val="980102"/>
    <a:srgbClr val="9FC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>
        <p:scale>
          <a:sx n="58" d="100"/>
          <a:sy n="58" d="100"/>
        </p:scale>
        <p:origin x="-2006" y="-619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D62B-390B-448E-8683-1BD3830D1222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B04F-445F-4A06-BF99-92C3CB8F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52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2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2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9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4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16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03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1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95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2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07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67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59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0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6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87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8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8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36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2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72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9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1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463779" y="1219643"/>
            <a:ext cx="3789362" cy="525303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4411891" y="1190848"/>
            <a:ext cx="5051425" cy="52673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493941" y="420910"/>
            <a:ext cx="8969375" cy="725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3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9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3E01-F405-4712-8F52-8438F94ECABE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9190-6EE0-4253-BE2C-1635471D1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D3B7-CB85-4F24-B3AA-4A6B24ED565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53CC-F2DC-40FF-90EF-81C265A8D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8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F5D4-7518-4879-860C-E10929CC39E3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8E08-8F53-4CEA-910A-6286BF965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468312" y="346365"/>
            <a:ext cx="8969375" cy="4391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0" dirty="0" smtClean="0">
                <a:effectLst>
                  <a:glow rad="114300">
                    <a:srgbClr val="EC0201"/>
                  </a:glow>
                </a:effectLst>
                <a:latin typeface="Book Antiqua" pitchFamily="18" charset="0"/>
              </a:rPr>
              <a:t>Дневник </a:t>
            </a:r>
            <a:br>
              <a:rPr lang="ru-RU" sz="12000" dirty="0" smtClean="0">
                <a:effectLst>
                  <a:glow rad="114300">
                    <a:srgbClr val="EC0201"/>
                  </a:glow>
                </a:effectLst>
                <a:latin typeface="Book Antiqua" pitchFamily="18" charset="0"/>
              </a:rPr>
            </a:br>
            <a:r>
              <a:rPr lang="ru-RU" sz="12000" dirty="0" smtClean="0">
                <a:effectLst>
                  <a:glow rad="114300">
                    <a:srgbClr val="EC0201"/>
                  </a:glow>
                </a:effectLst>
                <a:latin typeface="Book Antiqua" pitchFamily="18" charset="0"/>
              </a:rPr>
              <a:t>героев СВО</a:t>
            </a:r>
            <a:endParaRPr lang="ru-RU" sz="12000" dirty="0">
              <a:effectLst>
                <a:glow rad="114300">
                  <a:srgbClr val="EC0201"/>
                </a:glow>
              </a:effectLst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45" b="94192" l="4372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65" y="3878785"/>
            <a:ext cx="3957867" cy="2979215"/>
          </a:xfrm>
          <a:prstGeom prst="rect">
            <a:avLst/>
          </a:prstGeom>
          <a:effectLst>
            <a:glow rad="127000">
              <a:schemeClr val="bg1">
                <a:alpha val="84000"/>
              </a:schemeClr>
            </a:glow>
            <a:softEdge rad="0"/>
          </a:effectLst>
        </p:spPr>
      </p:pic>
      <p:pic>
        <p:nvPicPr>
          <p:cNvPr id="9" name="Picture 4" descr="C:\Users\ЦДЮТ\Downloads\Telegram Desktop\эмблем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32F47"/>
              </a:clrFrom>
              <a:clrTo>
                <a:srgbClr val="232F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33" b="90000" l="5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9" y="4987636"/>
            <a:ext cx="2068897" cy="16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42651" y="5459700"/>
            <a:ext cx="984198" cy="733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Picture 3" descr="C:\Users\ЦДЮТ\Downloads\Telegram Desktop\photo_2024-01-24_15-24-3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232F47"/>
              </a:clrFrom>
              <a:clrTo>
                <a:srgbClr val="232F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3" t="17020" r="17080" b="18501"/>
          <a:stretch/>
        </p:blipFill>
        <p:spPr bwMode="auto">
          <a:xfrm>
            <a:off x="8108399" y="4997138"/>
            <a:ext cx="1554272" cy="166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 rot="2401942">
            <a:off x="-536079" y="-1813039"/>
            <a:ext cx="10978156" cy="10574575"/>
          </a:xfrm>
          <a:custGeom>
            <a:avLst/>
            <a:gdLst>
              <a:gd name="connsiteX0" fmla="*/ 129397 w 10978156"/>
              <a:gd name="connsiteY0" fmla="*/ 5745147 h 10574575"/>
              <a:gd name="connsiteX1" fmla="*/ 6743240 w 10978156"/>
              <a:gd name="connsiteY1" fmla="*/ 189104 h 10574575"/>
              <a:gd name="connsiteX2" fmla="*/ 6747430 w 10978156"/>
              <a:gd name="connsiteY2" fmla="*/ 190328 h 10574575"/>
              <a:gd name="connsiteX3" fmla="*/ 6763376 w 10978156"/>
              <a:gd name="connsiteY3" fmla="*/ 197913 h 10574575"/>
              <a:gd name="connsiteX4" fmla="*/ 6765092 w 10978156"/>
              <a:gd name="connsiteY4" fmla="*/ 199017 h 10574575"/>
              <a:gd name="connsiteX5" fmla="*/ 6766844 w 10978156"/>
              <a:gd name="connsiteY5" fmla="*/ 196299 h 10574575"/>
              <a:gd name="connsiteX6" fmla="*/ 6900580 w 10978156"/>
              <a:gd name="connsiteY6" fmla="*/ 59030 h 10574575"/>
              <a:gd name="connsiteX7" fmla="*/ 7092395 w 10978156"/>
              <a:gd name="connsiteY7" fmla="*/ 1589 h 10574575"/>
              <a:gd name="connsiteX8" fmla="*/ 7265194 w 10978156"/>
              <a:gd name="connsiteY8" fmla="*/ 102750 h 10574575"/>
              <a:gd name="connsiteX9" fmla="*/ 7312445 w 10978156"/>
              <a:gd name="connsiteY9" fmla="*/ 173613 h 10574575"/>
              <a:gd name="connsiteX10" fmla="*/ 7325092 w 10978156"/>
              <a:gd name="connsiteY10" fmla="*/ 162234 h 10574575"/>
              <a:gd name="connsiteX11" fmla="*/ 10933270 w 10978156"/>
              <a:gd name="connsiteY11" fmla="*/ 4457363 h 10574575"/>
              <a:gd name="connsiteX12" fmla="*/ 10926571 w 10978156"/>
              <a:gd name="connsiteY12" fmla="*/ 4464255 h 10574575"/>
              <a:gd name="connsiteX13" fmla="*/ 10957507 w 10978156"/>
              <a:gd name="connsiteY13" fmla="*/ 4510512 h 10574575"/>
              <a:gd name="connsiteX14" fmla="*/ 10978156 w 10978156"/>
              <a:gd name="connsiteY14" fmla="*/ 4605579 h 10574575"/>
              <a:gd name="connsiteX15" fmla="*/ 10957507 w 10978156"/>
              <a:gd name="connsiteY15" fmla="*/ 4700646 h 10574575"/>
              <a:gd name="connsiteX16" fmla="*/ 10928374 w 10978156"/>
              <a:gd name="connsiteY16" fmla="*/ 4744206 h 10574575"/>
              <a:gd name="connsiteX17" fmla="*/ 10929626 w 10978156"/>
              <a:gd name="connsiteY17" fmla="*/ 4746371 h 10574575"/>
              <a:gd name="connsiteX18" fmla="*/ 10941919 w 10978156"/>
              <a:gd name="connsiteY18" fmla="*/ 4756184 h 10574575"/>
              <a:gd name="connsiteX19" fmla="*/ 4048444 w 10978156"/>
              <a:gd name="connsiteY19" fmla="*/ 10547137 h 10574575"/>
              <a:gd name="connsiteX20" fmla="*/ 4046742 w 10978156"/>
              <a:gd name="connsiteY20" fmla="*/ 10544449 h 10574575"/>
              <a:gd name="connsiteX21" fmla="*/ 4036480 w 10978156"/>
              <a:gd name="connsiteY21" fmla="*/ 10535122 h 10574575"/>
              <a:gd name="connsiteX22" fmla="*/ 4021426 w 10978156"/>
              <a:gd name="connsiteY22" fmla="*/ 10544319 h 10574575"/>
              <a:gd name="connsiteX23" fmla="*/ 3876710 w 10978156"/>
              <a:gd name="connsiteY23" fmla="*/ 10572986 h 10574575"/>
              <a:gd name="connsiteX24" fmla="*/ 3784777 w 10978156"/>
              <a:gd name="connsiteY24" fmla="*/ 10541167 h 10574575"/>
              <a:gd name="connsiteX25" fmla="*/ 3724518 w 10978156"/>
              <a:gd name="connsiteY25" fmla="*/ 10489495 h 10574575"/>
              <a:gd name="connsiteX26" fmla="*/ 3721870 w 10978156"/>
              <a:gd name="connsiteY26" fmla="*/ 10495146 h 10574575"/>
              <a:gd name="connsiteX27" fmla="*/ 127352 w 10978156"/>
              <a:gd name="connsiteY27" fmla="*/ 6216278 h 10574575"/>
              <a:gd name="connsiteX28" fmla="*/ 137426 w 10978156"/>
              <a:gd name="connsiteY28" fmla="*/ 6207297 h 10574575"/>
              <a:gd name="connsiteX29" fmla="*/ 79869 w 10978156"/>
              <a:gd name="connsiteY29" fmla="*/ 6158081 h 10574575"/>
              <a:gd name="connsiteX30" fmla="*/ 0 w 10978156"/>
              <a:gd name="connsiteY30" fmla="*/ 5974467 h 10574575"/>
              <a:gd name="connsiteX31" fmla="*/ 100222 w 10978156"/>
              <a:gd name="connsiteY31" fmla="*/ 5769959 h 10574575"/>
              <a:gd name="connsiteX32" fmla="*/ 131645 w 10978156"/>
              <a:gd name="connsiteY32" fmla="*/ 5744585 h 1057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78156" h="10574575">
                <a:moveTo>
                  <a:pt x="129397" y="5745147"/>
                </a:moveTo>
                <a:lnTo>
                  <a:pt x="6743240" y="189104"/>
                </a:lnTo>
                <a:lnTo>
                  <a:pt x="6747430" y="190328"/>
                </a:lnTo>
                <a:cubicBezTo>
                  <a:pt x="6754501" y="193390"/>
                  <a:pt x="6759644" y="195881"/>
                  <a:pt x="6763376" y="197913"/>
                </a:cubicBezTo>
                <a:lnTo>
                  <a:pt x="6765092" y="199017"/>
                </a:lnTo>
                <a:lnTo>
                  <a:pt x="6766844" y="196299"/>
                </a:lnTo>
                <a:cubicBezTo>
                  <a:pt x="6808939" y="138763"/>
                  <a:pt x="6853961" y="92290"/>
                  <a:pt x="6900580" y="59030"/>
                </a:cubicBezTo>
                <a:cubicBezTo>
                  <a:pt x="6962736" y="14686"/>
                  <a:pt x="7027728" y="-6165"/>
                  <a:pt x="7092395" y="1589"/>
                </a:cubicBezTo>
                <a:cubicBezTo>
                  <a:pt x="7157062" y="9344"/>
                  <a:pt x="7215283" y="44967"/>
                  <a:pt x="7265194" y="102750"/>
                </a:cubicBezTo>
                <a:lnTo>
                  <a:pt x="7312445" y="173613"/>
                </a:lnTo>
                <a:lnTo>
                  <a:pt x="7325092" y="162234"/>
                </a:lnTo>
                <a:lnTo>
                  <a:pt x="10933270" y="4457363"/>
                </a:lnTo>
                <a:lnTo>
                  <a:pt x="10926571" y="4464255"/>
                </a:lnTo>
                <a:lnTo>
                  <a:pt x="10957507" y="4510512"/>
                </a:lnTo>
                <a:cubicBezTo>
                  <a:pt x="10971046" y="4541219"/>
                  <a:pt x="10978156" y="4573014"/>
                  <a:pt x="10978156" y="4605579"/>
                </a:cubicBezTo>
                <a:cubicBezTo>
                  <a:pt x="10978156" y="4638144"/>
                  <a:pt x="10971046" y="4669938"/>
                  <a:pt x="10957507" y="4700646"/>
                </a:cubicBezTo>
                <a:lnTo>
                  <a:pt x="10928374" y="4744206"/>
                </a:lnTo>
                <a:lnTo>
                  <a:pt x="10929626" y="4746371"/>
                </a:lnTo>
                <a:lnTo>
                  <a:pt x="10941919" y="4756184"/>
                </a:lnTo>
                <a:lnTo>
                  <a:pt x="4048444" y="10547137"/>
                </a:lnTo>
                <a:lnTo>
                  <a:pt x="4046742" y="10544449"/>
                </a:lnTo>
                <a:lnTo>
                  <a:pt x="4036480" y="10535122"/>
                </a:lnTo>
                <a:lnTo>
                  <a:pt x="4021426" y="10544319"/>
                </a:lnTo>
                <a:cubicBezTo>
                  <a:pt x="3973893" y="10568527"/>
                  <a:pt x="3925210" y="10578802"/>
                  <a:pt x="3876710" y="10572986"/>
                </a:cubicBezTo>
                <a:cubicBezTo>
                  <a:pt x="3844376" y="10569109"/>
                  <a:pt x="3813655" y="10558265"/>
                  <a:pt x="3784777" y="10541167"/>
                </a:cubicBezTo>
                <a:lnTo>
                  <a:pt x="3724518" y="10489495"/>
                </a:lnTo>
                <a:lnTo>
                  <a:pt x="3721870" y="10495146"/>
                </a:lnTo>
                <a:lnTo>
                  <a:pt x="127352" y="6216278"/>
                </a:lnTo>
                <a:lnTo>
                  <a:pt x="137426" y="6207297"/>
                </a:lnTo>
                <a:lnTo>
                  <a:pt x="79869" y="6158081"/>
                </a:lnTo>
                <a:cubicBezTo>
                  <a:pt x="28439" y="6101645"/>
                  <a:pt x="0" y="6039597"/>
                  <a:pt x="0" y="5974467"/>
                </a:cubicBezTo>
                <a:cubicBezTo>
                  <a:pt x="0" y="5901196"/>
                  <a:pt x="35994" y="5831826"/>
                  <a:pt x="100222" y="5769959"/>
                </a:cubicBezTo>
                <a:lnTo>
                  <a:pt x="131645" y="574458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411891" y="1190848"/>
            <a:ext cx="5051425" cy="537977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ГЕРОЙ НАШЕГО ВРЕМЕНИ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Щербина Константин Сергеевич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(1997-2022)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Родился 2 августа 1997 года в городе Джанкой, Республики Крым.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Российский военный. Должность – наводчик-оператор танка Т-72.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Звание – ефрейтор. Участник спецоперации на территории Украины.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>
              <a:latin typeface="Book Antiqua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>
                <a:latin typeface="Book Antiqua" pitchFamily="18" charset="0"/>
              </a:rPr>
              <a:t>В 2014 году закончил Джанкойскую Общеобразовательную школу №1. В школьные годы профессионально занимался бальными танцами. Имеет множество кубков и медалей. В этом же году поступил в Крымский инженерно-педагогический университет на факультет Истории. Был в составе научно-исследовательской группы, участвовал во многих археологических раскопках на территории Крыма. В 2020 году был принят на работу в Муниципальное бюджетное общеобразовательное учреждение «Среднее общеобразовательная школа №23» г .Симферополя на должность учителя истории и обществознания.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585381" y="355596"/>
            <a:ext cx="8969375" cy="7254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effectLst>
                  <a:glow rad="114300">
                    <a:srgbClr val="EC0201"/>
                  </a:glow>
                </a:effectLst>
                <a:latin typeface="Book Antiqua" pitchFamily="18" charset="0"/>
              </a:rPr>
              <a:t>Щербина Константин Сергеевич</a:t>
            </a:r>
            <a:endParaRPr lang="ru-RU" sz="4400" dirty="0">
              <a:effectLst>
                <a:glow rad="114300">
                  <a:srgbClr val="EC0201"/>
                </a:glow>
              </a:effectLst>
              <a:latin typeface="Book Antiqua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89205" y="1214847"/>
            <a:ext cx="3789362" cy="5253038"/>
          </a:xfrm>
        </p:spPr>
      </p:sp>
      <p:pic>
        <p:nvPicPr>
          <p:cNvPr id="1026" name="Picture 2" descr="C:\Users\User\Desktop\Любимый\image-24-08-22-09-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5" y="1214847"/>
            <a:ext cx="3832099" cy="52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5" b="94192" l="4372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18" y="5144470"/>
            <a:ext cx="2276412" cy="1713529"/>
          </a:xfrm>
          <a:prstGeom prst="rect">
            <a:avLst/>
          </a:prstGeom>
          <a:effectLst>
            <a:glow rad="127000">
              <a:schemeClr val="bg1">
                <a:alpha val="84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524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 rot="2401942">
            <a:off x="-536079" y="-1858288"/>
            <a:ext cx="10978156" cy="10574575"/>
          </a:xfrm>
          <a:custGeom>
            <a:avLst/>
            <a:gdLst>
              <a:gd name="connsiteX0" fmla="*/ 129397 w 10978156"/>
              <a:gd name="connsiteY0" fmla="*/ 5745147 h 10574575"/>
              <a:gd name="connsiteX1" fmla="*/ 6743240 w 10978156"/>
              <a:gd name="connsiteY1" fmla="*/ 189104 h 10574575"/>
              <a:gd name="connsiteX2" fmla="*/ 6747430 w 10978156"/>
              <a:gd name="connsiteY2" fmla="*/ 190328 h 10574575"/>
              <a:gd name="connsiteX3" fmla="*/ 6763376 w 10978156"/>
              <a:gd name="connsiteY3" fmla="*/ 197913 h 10574575"/>
              <a:gd name="connsiteX4" fmla="*/ 6765092 w 10978156"/>
              <a:gd name="connsiteY4" fmla="*/ 199017 h 10574575"/>
              <a:gd name="connsiteX5" fmla="*/ 6766844 w 10978156"/>
              <a:gd name="connsiteY5" fmla="*/ 196299 h 10574575"/>
              <a:gd name="connsiteX6" fmla="*/ 6900580 w 10978156"/>
              <a:gd name="connsiteY6" fmla="*/ 59030 h 10574575"/>
              <a:gd name="connsiteX7" fmla="*/ 7092395 w 10978156"/>
              <a:gd name="connsiteY7" fmla="*/ 1589 h 10574575"/>
              <a:gd name="connsiteX8" fmla="*/ 7265194 w 10978156"/>
              <a:gd name="connsiteY8" fmla="*/ 102750 h 10574575"/>
              <a:gd name="connsiteX9" fmla="*/ 7312445 w 10978156"/>
              <a:gd name="connsiteY9" fmla="*/ 173613 h 10574575"/>
              <a:gd name="connsiteX10" fmla="*/ 7325092 w 10978156"/>
              <a:gd name="connsiteY10" fmla="*/ 162234 h 10574575"/>
              <a:gd name="connsiteX11" fmla="*/ 10933270 w 10978156"/>
              <a:gd name="connsiteY11" fmla="*/ 4457363 h 10574575"/>
              <a:gd name="connsiteX12" fmla="*/ 10926571 w 10978156"/>
              <a:gd name="connsiteY12" fmla="*/ 4464255 h 10574575"/>
              <a:gd name="connsiteX13" fmla="*/ 10957507 w 10978156"/>
              <a:gd name="connsiteY13" fmla="*/ 4510512 h 10574575"/>
              <a:gd name="connsiteX14" fmla="*/ 10978156 w 10978156"/>
              <a:gd name="connsiteY14" fmla="*/ 4605579 h 10574575"/>
              <a:gd name="connsiteX15" fmla="*/ 10957507 w 10978156"/>
              <a:gd name="connsiteY15" fmla="*/ 4700646 h 10574575"/>
              <a:gd name="connsiteX16" fmla="*/ 10928374 w 10978156"/>
              <a:gd name="connsiteY16" fmla="*/ 4744206 h 10574575"/>
              <a:gd name="connsiteX17" fmla="*/ 10929626 w 10978156"/>
              <a:gd name="connsiteY17" fmla="*/ 4746371 h 10574575"/>
              <a:gd name="connsiteX18" fmla="*/ 10941919 w 10978156"/>
              <a:gd name="connsiteY18" fmla="*/ 4756184 h 10574575"/>
              <a:gd name="connsiteX19" fmla="*/ 4048444 w 10978156"/>
              <a:gd name="connsiteY19" fmla="*/ 10547137 h 10574575"/>
              <a:gd name="connsiteX20" fmla="*/ 4046742 w 10978156"/>
              <a:gd name="connsiteY20" fmla="*/ 10544449 h 10574575"/>
              <a:gd name="connsiteX21" fmla="*/ 4036480 w 10978156"/>
              <a:gd name="connsiteY21" fmla="*/ 10535122 h 10574575"/>
              <a:gd name="connsiteX22" fmla="*/ 4021426 w 10978156"/>
              <a:gd name="connsiteY22" fmla="*/ 10544319 h 10574575"/>
              <a:gd name="connsiteX23" fmla="*/ 3876710 w 10978156"/>
              <a:gd name="connsiteY23" fmla="*/ 10572986 h 10574575"/>
              <a:gd name="connsiteX24" fmla="*/ 3784777 w 10978156"/>
              <a:gd name="connsiteY24" fmla="*/ 10541167 h 10574575"/>
              <a:gd name="connsiteX25" fmla="*/ 3724518 w 10978156"/>
              <a:gd name="connsiteY25" fmla="*/ 10489495 h 10574575"/>
              <a:gd name="connsiteX26" fmla="*/ 3721870 w 10978156"/>
              <a:gd name="connsiteY26" fmla="*/ 10495146 h 10574575"/>
              <a:gd name="connsiteX27" fmla="*/ 127352 w 10978156"/>
              <a:gd name="connsiteY27" fmla="*/ 6216278 h 10574575"/>
              <a:gd name="connsiteX28" fmla="*/ 137426 w 10978156"/>
              <a:gd name="connsiteY28" fmla="*/ 6207297 h 10574575"/>
              <a:gd name="connsiteX29" fmla="*/ 79869 w 10978156"/>
              <a:gd name="connsiteY29" fmla="*/ 6158081 h 10574575"/>
              <a:gd name="connsiteX30" fmla="*/ 0 w 10978156"/>
              <a:gd name="connsiteY30" fmla="*/ 5974467 h 10574575"/>
              <a:gd name="connsiteX31" fmla="*/ 100222 w 10978156"/>
              <a:gd name="connsiteY31" fmla="*/ 5769959 h 10574575"/>
              <a:gd name="connsiteX32" fmla="*/ 131645 w 10978156"/>
              <a:gd name="connsiteY32" fmla="*/ 5744585 h 1057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978156" h="10574575">
                <a:moveTo>
                  <a:pt x="129397" y="5745147"/>
                </a:moveTo>
                <a:lnTo>
                  <a:pt x="6743240" y="189104"/>
                </a:lnTo>
                <a:lnTo>
                  <a:pt x="6747430" y="190328"/>
                </a:lnTo>
                <a:cubicBezTo>
                  <a:pt x="6754501" y="193390"/>
                  <a:pt x="6759644" y="195881"/>
                  <a:pt x="6763376" y="197913"/>
                </a:cubicBezTo>
                <a:lnTo>
                  <a:pt x="6765092" y="199017"/>
                </a:lnTo>
                <a:lnTo>
                  <a:pt x="6766844" y="196299"/>
                </a:lnTo>
                <a:cubicBezTo>
                  <a:pt x="6808939" y="138763"/>
                  <a:pt x="6853961" y="92290"/>
                  <a:pt x="6900580" y="59030"/>
                </a:cubicBezTo>
                <a:cubicBezTo>
                  <a:pt x="6962736" y="14686"/>
                  <a:pt x="7027728" y="-6165"/>
                  <a:pt x="7092395" y="1589"/>
                </a:cubicBezTo>
                <a:cubicBezTo>
                  <a:pt x="7157062" y="9344"/>
                  <a:pt x="7215283" y="44967"/>
                  <a:pt x="7265194" y="102750"/>
                </a:cubicBezTo>
                <a:lnTo>
                  <a:pt x="7312445" y="173613"/>
                </a:lnTo>
                <a:lnTo>
                  <a:pt x="7325092" y="162234"/>
                </a:lnTo>
                <a:lnTo>
                  <a:pt x="10933270" y="4457363"/>
                </a:lnTo>
                <a:lnTo>
                  <a:pt x="10926571" y="4464255"/>
                </a:lnTo>
                <a:lnTo>
                  <a:pt x="10957507" y="4510512"/>
                </a:lnTo>
                <a:cubicBezTo>
                  <a:pt x="10971046" y="4541219"/>
                  <a:pt x="10978156" y="4573014"/>
                  <a:pt x="10978156" y="4605579"/>
                </a:cubicBezTo>
                <a:cubicBezTo>
                  <a:pt x="10978156" y="4638144"/>
                  <a:pt x="10971046" y="4669938"/>
                  <a:pt x="10957507" y="4700646"/>
                </a:cubicBezTo>
                <a:lnTo>
                  <a:pt x="10928374" y="4744206"/>
                </a:lnTo>
                <a:lnTo>
                  <a:pt x="10929626" y="4746371"/>
                </a:lnTo>
                <a:lnTo>
                  <a:pt x="10941919" y="4756184"/>
                </a:lnTo>
                <a:lnTo>
                  <a:pt x="4048444" y="10547137"/>
                </a:lnTo>
                <a:lnTo>
                  <a:pt x="4046742" y="10544449"/>
                </a:lnTo>
                <a:lnTo>
                  <a:pt x="4036480" y="10535122"/>
                </a:lnTo>
                <a:lnTo>
                  <a:pt x="4021426" y="10544319"/>
                </a:lnTo>
                <a:cubicBezTo>
                  <a:pt x="3973893" y="10568527"/>
                  <a:pt x="3925210" y="10578802"/>
                  <a:pt x="3876710" y="10572986"/>
                </a:cubicBezTo>
                <a:cubicBezTo>
                  <a:pt x="3844376" y="10569109"/>
                  <a:pt x="3813655" y="10558265"/>
                  <a:pt x="3784777" y="10541167"/>
                </a:cubicBezTo>
                <a:lnTo>
                  <a:pt x="3724518" y="10489495"/>
                </a:lnTo>
                <a:lnTo>
                  <a:pt x="3721870" y="10495146"/>
                </a:lnTo>
                <a:lnTo>
                  <a:pt x="127352" y="6216278"/>
                </a:lnTo>
                <a:lnTo>
                  <a:pt x="137426" y="6207297"/>
                </a:lnTo>
                <a:lnTo>
                  <a:pt x="79869" y="6158081"/>
                </a:lnTo>
                <a:cubicBezTo>
                  <a:pt x="28439" y="6101645"/>
                  <a:pt x="0" y="6039597"/>
                  <a:pt x="0" y="5974467"/>
                </a:cubicBezTo>
                <a:cubicBezTo>
                  <a:pt x="0" y="5901196"/>
                  <a:pt x="35994" y="5831826"/>
                  <a:pt x="100222" y="5769959"/>
                </a:cubicBezTo>
                <a:lnTo>
                  <a:pt x="131645" y="574458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718457" y="483326"/>
            <a:ext cx="8506097" cy="509451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1200" b="1" i="1" dirty="0"/>
              <a:t>Летом 2021 года был призван в армию.</a:t>
            </a:r>
            <a:endParaRPr lang="ru-RU" sz="1200" dirty="0"/>
          </a:p>
          <a:p>
            <a:pPr marL="0" indent="0">
              <a:buNone/>
            </a:pPr>
            <a:r>
              <a:rPr lang="ru-RU" sz="1200" b="1" i="1" dirty="0"/>
              <a:t>Проходил контрактную службу в воинской  части №12676</a:t>
            </a:r>
            <a:endParaRPr lang="ru-RU" sz="1200" dirty="0"/>
          </a:p>
          <a:p>
            <a:pPr marL="0" indent="0">
              <a:buNone/>
            </a:pPr>
            <a:r>
              <a:rPr lang="ru-RU" sz="1200" b="1" i="1" dirty="0"/>
              <a:t>в с. Перевальное, Симферопольского района.</a:t>
            </a:r>
            <a:endParaRPr lang="ru-RU" sz="1200" dirty="0"/>
          </a:p>
          <a:p>
            <a:pPr marL="0" indent="0">
              <a:buNone/>
            </a:pPr>
            <a:r>
              <a:rPr lang="ru-RU" sz="1200" b="1" i="1" dirty="0"/>
              <a:t> </a:t>
            </a:r>
            <a:r>
              <a:rPr lang="ru-RU" sz="1200" b="1" i="1" dirty="0" smtClean="0"/>
              <a:t>Специальная </a:t>
            </a:r>
            <a:r>
              <a:rPr lang="ru-RU" sz="1200" b="1" i="1" dirty="0"/>
              <a:t>военная операция </a:t>
            </a:r>
            <a:r>
              <a:rPr lang="ru-RU" sz="1200" dirty="0"/>
              <a:t>на территории Украины началась 24 февраля, примерно в 5 часов утра. Первым со стороны Крыма (Чонгар) входил танковый взвод в/ч 12676. Они следовали по указанному маршруту. Танк  ефрейтора Щербины шёл впереди. Это была диверсионная группа прорыва. Первая машина, как правило, принимает основные удары на себя, отвечает выстрелами. Только у первого танка была возможность для манёвра и шанс прикрыть колонну. Такие встречные бои длятся от 6 до 25 минут. Константин и его экипаж держались дольше четверти часа.</a:t>
            </a:r>
          </a:p>
          <a:p>
            <a:pPr marL="0" indent="0">
              <a:buNone/>
            </a:pPr>
            <a:r>
              <a:rPr lang="ru-RU" sz="1200" b="1" i="1" dirty="0" smtClean="0"/>
              <a:t>К </a:t>
            </a:r>
            <a:r>
              <a:rPr lang="ru-RU" sz="1200" b="1" i="1" dirty="0"/>
              <a:t>сожалению, 18 марта 2022 года жизнь молодого солдата оборвалась. Константин погиб в с. Любимовка, Херсонской области, в Украине.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Во </a:t>
            </a:r>
            <a:r>
              <a:rPr lang="ru-RU" sz="1200" dirty="0"/>
              <a:t>время минометного обстрела в метре от Константина Сергеевича разорвался снаряд, который оборвал жизнь нашего соотечественника.</a:t>
            </a:r>
          </a:p>
          <a:p>
            <a:pPr marL="0" indent="0">
              <a:buNone/>
            </a:pPr>
            <a:r>
              <a:rPr lang="ru-RU" sz="1200" b="1" i="1" dirty="0"/>
              <a:t>30 марта 2022 года </a:t>
            </a:r>
            <a:r>
              <a:rPr lang="ru-RU" sz="1200" dirty="0"/>
              <a:t>мы навсегда простились с военным ефрейтором Щербиной К.С. Он похоронен в г. Джанкое </a:t>
            </a:r>
            <a:r>
              <a:rPr lang="ru-RU" sz="1200" dirty="0" smtClean="0"/>
              <a:t>на  </a:t>
            </a:r>
            <a:r>
              <a:rPr lang="ru-RU" sz="1200" dirty="0"/>
              <a:t>центральном кладбище.</a:t>
            </a:r>
          </a:p>
          <a:p>
            <a:pPr marL="0" indent="0">
              <a:buNone/>
            </a:pPr>
            <a:r>
              <a:rPr lang="ru-RU" sz="1200" dirty="0"/>
              <a:t>Константин Сергеевич не был кадровым военным, а был простым учителем, заботливым сыном и внуком, единственным ребёнком матери, но, наверное, именно о таких ребятах поется в песне, которая сейчас у многих на </a:t>
            </a:r>
            <a:r>
              <a:rPr lang="ru-RU" sz="1200" dirty="0" smtClean="0"/>
              <a:t>устах.</a:t>
            </a:r>
            <a:endParaRPr lang="ru-RU" sz="1200" dirty="0"/>
          </a:p>
          <a:p>
            <a:pPr marL="0" indent="0">
              <a:buNone/>
            </a:pPr>
            <a:r>
              <a:rPr lang="ru-RU" sz="1200" b="1" i="1" dirty="0" smtClean="0"/>
              <a:t>В </a:t>
            </a:r>
            <a:r>
              <a:rPr lang="ru-RU" sz="1200" b="1" i="1" dirty="0"/>
              <a:t>память о подвигах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Щербина </a:t>
            </a:r>
            <a:r>
              <a:rPr lang="ru-RU" sz="1200" dirty="0"/>
              <a:t>Константин был награждён орденом Мужества (посмертно). Его память была увековечена в родном городе </a:t>
            </a:r>
            <a:r>
              <a:rPr lang="ru-RU" sz="1200" dirty="0" smtClean="0"/>
              <a:t>Джанкое</a:t>
            </a:r>
            <a:r>
              <a:rPr lang="en-US" sz="1200" dirty="0" smtClean="0"/>
              <a:t>:</a:t>
            </a:r>
            <a:endParaRPr lang="ru-RU" sz="1200" dirty="0"/>
          </a:p>
          <a:p>
            <a:pPr lvl="0"/>
            <a:r>
              <a:rPr lang="ru-RU" sz="1200" dirty="0"/>
              <a:t>установлен мемориал на Аллее Славы </a:t>
            </a:r>
          </a:p>
          <a:p>
            <a:pPr lvl="0"/>
            <a:r>
              <a:rPr lang="ru-RU" sz="1200" dirty="0"/>
              <a:t>в честь Константина переименован детский сад, в котором он воспитывался </a:t>
            </a:r>
          </a:p>
          <a:p>
            <a:pPr lvl="0"/>
            <a:r>
              <a:rPr lang="ru-RU" sz="1200" dirty="0"/>
              <a:t>открыты мемориальная доска и парта героя в родной школе</a:t>
            </a:r>
            <a:r>
              <a:rPr lang="ru-RU" sz="1200" dirty="0" smtClean="0"/>
              <a:t>.</a:t>
            </a: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 smtClean="0"/>
              <a:t>   В </a:t>
            </a:r>
            <a:r>
              <a:rPr lang="ru-RU" sz="1200" i="1" dirty="0"/>
              <a:t>МБОУ СОШ №23</a:t>
            </a:r>
            <a:r>
              <a:rPr lang="ru-RU" sz="1200" dirty="0"/>
              <a:t> также увековечили память установкой </a:t>
            </a:r>
            <a:r>
              <a:rPr lang="ru-RU" sz="1200" dirty="0" smtClean="0"/>
              <a:t>         стенда </a:t>
            </a:r>
            <a:r>
              <a:rPr lang="ru-RU" sz="1200" dirty="0"/>
              <a:t>«</a:t>
            </a:r>
            <a:r>
              <a:rPr lang="ru-RU" sz="1200" b="1" i="1" dirty="0"/>
              <a:t>Герой нашего времени</a:t>
            </a:r>
            <a:endParaRPr lang="ru-RU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149</Words>
  <Application>Microsoft Office PowerPoint</Application>
  <PresentationFormat>Лист A4 (210x297 мм)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User</cp:lastModifiedBy>
  <cp:revision>198</cp:revision>
  <dcterms:created xsi:type="dcterms:W3CDTF">2024-04-17T09:34:01Z</dcterms:created>
  <dcterms:modified xsi:type="dcterms:W3CDTF">2025-02-10T09:31:20Z</dcterms:modified>
</cp:coreProperties>
</file>