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11560" y="620688"/>
            <a:ext cx="8060432" cy="19020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Times New Roman"/>
              <a:buNone/>
            </a:pPr>
            <a:r>
              <a:rPr b="1" lang="ru-RU" sz="600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Виды работы над текстом в начальной школе</a:t>
            </a:r>
            <a:endParaRPr b="1" sz="600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descr="https://gas-kvas.com/uploads/posts/2023-02/1676514125_gas-kvas-com-p-illyustratsiya-detskoi-knigi-risunok-17.jpg" id="86" name="Google Shape;8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23728" y="3068960"/>
            <a:ext cx="5000867" cy="338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Times New Roman"/>
              <a:buNone/>
            </a:pPr>
            <a:r>
              <a:rPr b="1" lang="ru-RU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Читательская грамотность -</a:t>
            </a:r>
            <a:endParaRPr b="1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ru-RU" sz="4400">
                <a:latin typeface="Times New Roman"/>
                <a:ea typeface="Times New Roman"/>
                <a:cs typeface="Times New Roman"/>
                <a:sym typeface="Times New Roman"/>
              </a:rPr>
              <a:t>  умение человека понимать и использовать письменные тексты, анализировать, изучать их для решения своих жизненных задач.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0" y="0"/>
            <a:ext cx="9144000" cy="1268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Times New Roman"/>
              <a:buNone/>
            </a:pPr>
            <a:r>
              <a:rPr b="1" lang="ru-RU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Этапы формирования умений по работе с текстом в начальной школе:</a:t>
            </a:r>
            <a:endParaRPr b="1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0" y="1196752"/>
            <a:ext cx="9144000" cy="4958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ru-RU" u="sng">
                <a:latin typeface="Times New Roman"/>
                <a:ea typeface="Times New Roman"/>
                <a:cs typeface="Times New Roman"/>
                <a:sym typeface="Times New Roman"/>
              </a:rPr>
              <a:t>   1 класс</a:t>
            </a:r>
            <a:endParaRPr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  обучение детей чтению и пониманию прочитанного текста, его осознанного восприятия</a:t>
            </a:r>
            <a:endParaRPr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ru-RU"/>
              <a:t>  </a:t>
            </a:r>
            <a:r>
              <a:rPr b="1" lang="ru-RU" u="sng">
                <a:latin typeface="Times New Roman"/>
                <a:ea typeface="Times New Roman"/>
                <a:cs typeface="Times New Roman"/>
                <a:sym typeface="Times New Roman"/>
              </a:rPr>
              <a:t>2 класс </a:t>
            </a:r>
            <a:endParaRPr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    обучение детей работать с текстом</a:t>
            </a:r>
            <a:endParaRPr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ru-RU" u="sng"/>
              <a:t>       </a:t>
            </a:r>
            <a:r>
              <a:rPr b="1" lang="ru-RU" u="sng">
                <a:latin typeface="Times New Roman"/>
                <a:ea typeface="Times New Roman"/>
                <a:cs typeface="Times New Roman"/>
                <a:sym typeface="Times New Roman"/>
              </a:rPr>
              <a:t>3 – 4 класс</a:t>
            </a: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   обучение находить информацию, интерпретировать тексты и рефлексировать их содержание, давать оценку прочитанному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467544" y="260648"/>
            <a:ext cx="8229600" cy="54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Times New Roman"/>
              <a:buNone/>
            </a:pPr>
            <a:r>
              <a:rPr b="1" lang="ru-RU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виды работы с текстом:</a:t>
            </a:r>
            <a:br>
              <a:rPr lang="ru-RU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503040" y="548680"/>
            <a:ext cx="8640960" cy="5976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Чтение всего текста (первичное, ознакомительное; по заданию учителя).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Чтение, деление на смысловые части.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Чтение (пересказ) по готовому плану.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Восстановление деформированного текста.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Инсценирование текста или отрывка.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Выборочное чтение (с определенным заданием).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Чтение в лицах.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539552" y="0"/>
            <a:ext cx="8229600" cy="10527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Times New Roman"/>
              <a:buNone/>
            </a:pPr>
            <a:r>
              <a:rPr b="1" lang="ru-RU" u="sng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Межпредметные связи</a:t>
            </a:r>
            <a:endParaRPr b="1" u="sng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0" y="1600200"/>
            <a:ext cx="9144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/>
              <a:t> </a:t>
            </a: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математика       русский язык    окружающий мир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       технология           изобразительное искусство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7"/>
          <p:cNvSpPr/>
          <p:nvPr/>
        </p:nvSpPr>
        <p:spPr>
          <a:xfrm rot="1935365">
            <a:off x="1784913" y="976578"/>
            <a:ext cx="182686" cy="2010087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4067944" y="980728"/>
            <a:ext cx="124592" cy="187220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7"/>
          <p:cNvSpPr/>
          <p:nvPr/>
        </p:nvSpPr>
        <p:spPr>
          <a:xfrm rot="-1439289">
            <a:off x="7341573" y="864441"/>
            <a:ext cx="95065" cy="1910472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7"/>
          <p:cNvSpPr/>
          <p:nvPr/>
        </p:nvSpPr>
        <p:spPr>
          <a:xfrm>
            <a:off x="2483768" y="1052736"/>
            <a:ext cx="144016" cy="367240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7"/>
          <p:cNvSpPr/>
          <p:nvPr/>
        </p:nvSpPr>
        <p:spPr>
          <a:xfrm>
            <a:off x="5364088" y="980728"/>
            <a:ext cx="144016" cy="3672408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B050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avatars.mds.yandex.net/i?id=b0f87699b35dadeed3a490728e81cb7d-3924219-images-thumbs&amp;n=13" id="116" name="Google Shape;11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520" y="3356992"/>
            <a:ext cx="1729541" cy="129614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avatars.mds.yandex.net/i?id=c62d1bfa85d08fccf9cb68f4b406acc1c7191e90-9842828-images-thumbs&amp;n=13" id="117" name="Google Shape;11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47864" y="3284984"/>
            <a:ext cx="1224136" cy="1266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avatars.mds.yandex.net/i?id=96a4c67c108212a933a75ad70d110bcd64e67fd5-10024022-images-thumbs&amp;n=13" id="118" name="Google Shape;118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00192" y="3212976"/>
            <a:ext cx="1512168" cy="15121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avatars.mds.yandex.net/i?id=639e4599bb6187d54a2e543d7675dd6de63a1d27-9160391-images-thumbs&amp;n=13" id="119" name="Google Shape;119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31840" y="5301208"/>
            <a:ext cx="2232248" cy="1255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467544" y="0"/>
            <a:ext cx="8229600" cy="980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Times New Roman"/>
              <a:buNone/>
            </a:pPr>
            <a:r>
              <a:rPr b="1" lang="ru-RU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Вывод</a:t>
            </a:r>
            <a:endParaRPr b="1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539552" y="9807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Развивать читательскую грамотность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Научить добывать знания и применять на практике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Помочь быть уверенными в себе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ru-RU" sz="3600">
                <a:latin typeface="Times New Roman"/>
                <a:ea typeface="Times New Roman"/>
                <a:cs typeface="Times New Roman"/>
                <a:sym typeface="Times New Roman"/>
              </a:rPr>
              <a:t>Формировать личность, которая умеет мыслить</a:t>
            </a:r>
            <a:endParaRPr/>
          </a:p>
          <a:p>
            <a:pPr indent="-1143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https://avatars.mds.yandex.net/i?id=99a83c1de372b604c0d5e639a375e58db326b33a-5208259-images-thumbs&amp;n=13" id="126" name="Google Shape;12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4149080"/>
            <a:ext cx="3190503" cy="25334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Другая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