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44" r:id="rId2"/>
  </p:sldMasterIdLst>
  <p:sldIdLst>
    <p:sldId id="256" r:id="rId3"/>
    <p:sldId id="283" r:id="rId4"/>
    <p:sldId id="286" r:id="rId5"/>
    <p:sldId id="289" r:id="rId6"/>
    <p:sldId id="261" r:id="rId7"/>
    <p:sldId id="287" r:id="rId8"/>
    <p:sldId id="288" r:id="rId9"/>
    <p:sldId id="285" r:id="rId10"/>
    <p:sldId id="290" r:id="rId11"/>
    <p:sldId id="291" r:id="rId12"/>
    <p:sldId id="292" r:id="rId13"/>
    <p:sldId id="293" r:id="rId14"/>
    <p:sldId id="294" r:id="rId15"/>
    <p:sldId id="295" r:id="rId16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EFA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9" autoAdjust="0"/>
    <p:restoredTop sz="94590" autoAdjust="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77E4F52D-6915-4D51-86D2-90877EBC35C1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01.04.2024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7496323-17DE-40F8-B510-8D39A556E0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7268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8EFEF-C994-46DB-A2E5-6822F8F009D7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01.04.2024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5F8B8-F10F-46CA-AF62-A4F5178BA709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727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9F321-D897-4167-8398-D93DE27C2E5A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01.04.2024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8569D-383B-48B1-9985-EB4DBF1CEAE8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6453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4C0EB-6347-471A-BFE0-53C50313609D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01.04.2024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7C910-62D3-429D-87DF-40B82A5BD523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224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9287A1-C1F5-44F2-91E1-FD7F5B304D56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01.04.2024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4409AB6A-ECCE-42E9-830E-A3E406642AD2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956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6FF27-6C8B-4750-953A-15DE183EC5FB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01.04.2024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1C9A3-CAAC-4DCC-9D2B-4EDC54FC829F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3274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E6ACB-ED23-4286-8E9A-DBD0D2805347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01.04.2024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522B2-B48F-4B16-91E2-8C8E10CF6A8C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2145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7AE0E969-1ACD-47C5-A4A2-F31406527B14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01.04.2024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A1B3BBEE-4F49-44DA-875E-08AC4FD1E688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660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BA9CC-CC0D-477F-B87E-E257C8FAA77D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01.04.2024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E2196-9246-49C8-9533-9C30D6EC18B1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6066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655F6-2766-428A-9537-46B4781A3128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01.04.2024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E56D9-F1F6-4FED-A25C-89594C2AFB67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4873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3600" cy="3016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03471C0-D3E9-4E64-A2F1-65273E6F0128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01.04.2024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589838" y="6481763"/>
            <a:ext cx="503237" cy="3016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1D2BFC3-E2E8-45DE-8AB7-AF8B72F71FC0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36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8B8B8"/>
            </a:gs>
            <a:gs pos="60001">
              <a:srgbClr val="F6F6F6"/>
            </a:gs>
            <a:gs pos="100000">
              <a:srgbClr val="FFFF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B03C7CC-8758-43E6-8949-7017867D3980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01.04.2024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E6CA30-C865-4F3B-BF81-0DE0854F7D5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380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188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B9CAA5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B9CAA5"/>
          </a:solidFill>
          <a:latin typeface="Century Gothic" pitchFamily="34" charset="0"/>
        </a:defRPr>
      </a:lvl2pPr>
      <a:lvl3pPr marL="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B9CAA5"/>
          </a:solidFill>
          <a:latin typeface="Century Gothic" pitchFamily="34" charset="0"/>
        </a:defRPr>
      </a:lvl3pPr>
      <a:lvl4pPr marL="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B9CAA5"/>
          </a:solidFill>
          <a:latin typeface="Century Gothic" pitchFamily="34" charset="0"/>
        </a:defRPr>
      </a:lvl4pPr>
      <a:lvl5pPr marL="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B9CAA5"/>
          </a:solidFill>
          <a:latin typeface="Century Gothic" pitchFamily="34" charset="0"/>
        </a:defRPr>
      </a:lvl5pPr>
      <a:lvl6pPr marL="941388" algn="l" rtl="0" fontAlgn="base">
        <a:spcBef>
          <a:spcPct val="0"/>
        </a:spcBef>
        <a:spcAft>
          <a:spcPct val="0"/>
        </a:spcAft>
        <a:defRPr sz="4200">
          <a:solidFill>
            <a:srgbClr val="B9CAA5"/>
          </a:solidFill>
          <a:latin typeface="Century Gothic" pitchFamily="34" charset="0"/>
        </a:defRPr>
      </a:lvl6pPr>
      <a:lvl7pPr marL="1398588" algn="l" rtl="0" fontAlgn="base">
        <a:spcBef>
          <a:spcPct val="0"/>
        </a:spcBef>
        <a:spcAft>
          <a:spcPct val="0"/>
        </a:spcAft>
        <a:defRPr sz="4200">
          <a:solidFill>
            <a:srgbClr val="B9CAA5"/>
          </a:solidFill>
          <a:latin typeface="Century Gothic" pitchFamily="34" charset="0"/>
        </a:defRPr>
      </a:lvl7pPr>
      <a:lvl8pPr marL="1855788" algn="l" rtl="0" fontAlgn="base">
        <a:spcBef>
          <a:spcPct val="0"/>
        </a:spcBef>
        <a:spcAft>
          <a:spcPct val="0"/>
        </a:spcAft>
        <a:defRPr sz="4200">
          <a:solidFill>
            <a:srgbClr val="B9CAA5"/>
          </a:solidFill>
          <a:latin typeface="Century Gothic" pitchFamily="34" charset="0"/>
        </a:defRPr>
      </a:lvl8pPr>
      <a:lvl9pPr marL="2312988" algn="l" rtl="0" fontAlgn="base">
        <a:spcBef>
          <a:spcPct val="0"/>
        </a:spcBef>
        <a:spcAft>
          <a:spcPct val="0"/>
        </a:spcAft>
        <a:defRPr sz="4200">
          <a:solidFill>
            <a:srgbClr val="B9CAA5"/>
          </a:solidFill>
          <a:latin typeface="Century Gothic" pitchFamily="34" charset="0"/>
        </a:defRPr>
      </a:lvl9pPr>
    </p:titleStyle>
    <p:bodyStyle>
      <a:lvl1pPr marL="447675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C1CBB6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9.png"/><Relationship Id="rId5" Type="http://schemas.openxmlformats.org/officeDocument/2006/relationships/image" Target="../media/image6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8640"/>
            <a:ext cx="8928992" cy="6669360"/>
          </a:xfrm>
        </p:spPr>
        <p:txBody>
          <a:bodyPr/>
          <a:lstStyle/>
          <a:p>
            <a:pPr indent="0" algn="ctr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МИНИСТЕРСТВО ОБРАЗОВАНИЯ, НАУКИ И МОЛОДЕЖИ </a:t>
            </a:r>
            <a:br>
              <a:rPr lang="ru-RU" sz="16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</a:b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РЕСПУБЛИКИ КРЫМ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</a:br>
            <a:r>
              <a:rPr lang="ru-RU" sz="10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/>
            </a:r>
            <a:br>
              <a:rPr lang="ru-RU" sz="10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</a:b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Создание </a:t>
            </a:r>
            <a:r>
              <a:rPr lang="ru-RU" sz="3200" dirty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администрациями общеобразовательных организаций </a:t>
            </a: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Республики Крым условий для </a:t>
            </a:r>
            <a:r>
              <a:rPr lang="ru-RU" sz="3200" dirty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изучения комплексного учебного курса </a:t>
            </a: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/>
            </a:r>
            <a:br>
              <a:rPr lang="ru-RU" sz="32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</a:b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«</a:t>
            </a:r>
            <a:r>
              <a:rPr lang="ru-RU" sz="3200" dirty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Основы религиозных культур </a:t>
            </a: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/>
            </a:r>
            <a:br>
              <a:rPr lang="ru-RU" sz="32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</a:b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и </a:t>
            </a:r>
            <a:r>
              <a:rPr lang="ru-RU" sz="3200" dirty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светской этики»</a:t>
            </a:r>
            <a:r>
              <a:rPr lang="ru-RU" sz="2500" dirty="0">
                <a:solidFill>
                  <a:schemeClr val="bg2">
                    <a:lumMod val="50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dirty="0">
                <a:effectLst/>
                <a:latin typeface="Calibri"/>
                <a:ea typeface="Times New Roman"/>
                <a:cs typeface="Times New Roman"/>
              </a:rPr>
              <a:t/>
            </a:r>
            <a:br>
              <a:rPr lang="ru-RU" sz="2400" dirty="0">
                <a:effectLst/>
                <a:latin typeface="Calibri"/>
                <a:ea typeface="Times New Roman"/>
                <a:cs typeface="Times New Roman"/>
              </a:rPr>
            </a:br>
            <a:r>
              <a:rPr lang="ru-RU" sz="1050" dirty="0" smtClean="0">
                <a:effectLst/>
                <a:latin typeface="Calibri"/>
                <a:ea typeface="Times New Roman"/>
                <a:cs typeface="Times New Roman"/>
              </a:rPr>
              <a:t/>
            </a:r>
            <a:br>
              <a:rPr lang="ru-RU" sz="1050" dirty="0" smtClean="0">
                <a:effectLst/>
                <a:latin typeface="Calibri"/>
                <a:ea typeface="Times New Roman"/>
                <a:cs typeface="Times New Roman"/>
              </a:rPr>
            </a:br>
            <a:r>
              <a:rPr lang="ru-RU" sz="1050" dirty="0" smtClean="0">
                <a:effectLst/>
                <a:latin typeface="Calibri"/>
                <a:ea typeface="Times New Roman"/>
                <a:cs typeface="Times New Roman"/>
              </a:rPr>
              <a:t/>
            </a:r>
            <a:br>
              <a:rPr lang="ru-RU" sz="1050" dirty="0" smtClean="0">
                <a:effectLst/>
                <a:latin typeface="Calibri"/>
                <a:ea typeface="Times New Roman"/>
                <a:cs typeface="Times New Roman"/>
              </a:rPr>
            </a:br>
            <a:r>
              <a:rPr lang="ru-RU" sz="1050" dirty="0">
                <a:effectLst/>
                <a:latin typeface="Calibri"/>
                <a:ea typeface="Times New Roman"/>
                <a:cs typeface="Times New Roman"/>
              </a:rPr>
              <a:t/>
            </a:r>
            <a:br>
              <a:rPr lang="ru-RU" sz="1050" dirty="0">
                <a:effectLst/>
                <a:latin typeface="Calibri"/>
                <a:ea typeface="Times New Roman"/>
                <a:cs typeface="Times New Roman"/>
              </a:rPr>
            </a:br>
            <a:r>
              <a:rPr lang="ru-RU" sz="14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Симферополь, 2024</a:t>
            </a:r>
            <a:br>
              <a:rPr lang="ru-RU" sz="1400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endParaRPr lang="ru-RU" sz="1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52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25760" y="116633"/>
            <a:ext cx="8892480" cy="93610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indent="0" algn="ctr">
              <a:buNone/>
            </a:pPr>
            <a:r>
              <a:rPr lang="ru-RU" altLang="ru-RU" sz="2000" b="1" dirty="0" smtClean="0">
                <a:ln>
                  <a:noFill/>
                </a:ln>
                <a:solidFill>
                  <a:srgbClr val="000099"/>
                </a:solidFill>
                <a:effectLst/>
              </a:rPr>
              <a:t>Регламент работы общеобразовательных организаций по выбору модуля учебного курса «ОРКСЭ»</a:t>
            </a:r>
          </a:p>
        </p:txBody>
      </p:sp>
      <p:sp>
        <p:nvSpPr>
          <p:cNvPr id="8199" name="Rectangle 7"/>
          <p:cNvSpPr>
            <a:spLocks noGrp="1"/>
          </p:cNvSpPr>
          <p:nvPr>
            <p:ph type="body" idx="4294967295"/>
          </p:nvPr>
        </p:nvSpPr>
        <p:spPr>
          <a:xfrm>
            <a:off x="125760" y="1052736"/>
            <a:ext cx="8892480" cy="5688633"/>
          </a:xfrm>
        </p:spPr>
        <p:txBody>
          <a:bodyPr>
            <a:normAutofit/>
          </a:bodyPr>
          <a:lstStyle/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3. </a:t>
            </a:r>
            <a:r>
              <a:rPr lang="ru-RU" altLang="ru-RU" sz="1800" b="1" i="1" u="sng" dirty="0" smtClean="0">
                <a:solidFill>
                  <a:srgbClr val="002060"/>
                </a:solidFill>
                <a:latin typeface="Arial" charset="0"/>
              </a:rPr>
              <a:t>Заключительный этап.</a:t>
            </a:r>
            <a:endParaRPr lang="ru-RU" altLang="ru-RU" sz="1800" dirty="0" smtClean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3.1.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Заполнить лист сводной информации.</a:t>
            </a:r>
            <a:endParaRPr lang="ru-RU" altLang="ru-RU" sz="1800" dirty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3.2.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Составить протокол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родительского собрания. </a:t>
            </a:r>
            <a:endParaRPr lang="ru-RU" altLang="ru-RU" sz="1800" dirty="0" smtClean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3.3.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Подготовить и обобщить информацию о проведенной работе (протокол, лист сводной информации и заявления родителей (законных представителей) хранятся в школе в течение 5 лет). 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3.4.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Направить в орган управления образования администрации муниципального образования Республики Крым протокол родительского собрания и лист сводной информации с выбранными модулями.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3.5.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Разместить на официальном сайте образовательной организации протокол родительского собрания, лист сводной информации о выбранных модулях.</a:t>
            </a:r>
          </a:p>
        </p:txBody>
      </p:sp>
    </p:spTree>
    <p:extLst>
      <p:ext uri="{BB962C8B-B14F-4D97-AF65-F5344CB8AC3E}">
        <p14:creationId xmlns:p14="http://schemas.microsoft.com/office/powerpoint/2010/main" val="50267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25760" y="116633"/>
            <a:ext cx="8892480" cy="93610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indent="0" algn="ctr">
              <a:buNone/>
            </a:pPr>
            <a:r>
              <a:rPr lang="ru-RU" altLang="ru-RU" sz="2000" b="1" dirty="0" smtClean="0">
                <a:ln>
                  <a:noFill/>
                </a:ln>
                <a:solidFill>
                  <a:srgbClr val="000099"/>
                </a:solidFill>
                <a:effectLst/>
              </a:rPr>
              <a:t>Часто возникающие вопросы по выбору модуля учебного курса ОРКСЭ и ответы на них</a:t>
            </a:r>
          </a:p>
        </p:txBody>
      </p:sp>
      <p:sp>
        <p:nvSpPr>
          <p:cNvPr id="8199" name="Rectangle 7"/>
          <p:cNvSpPr>
            <a:spLocks noGrp="1"/>
          </p:cNvSpPr>
          <p:nvPr>
            <p:ph type="body" idx="4294967295"/>
          </p:nvPr>
        </p:nvSpPr>
        <p:spPr>
          <a:xfrm>
            <a:off x="125760" y="1052736"/>
            <a:ext cx="8892480" cy="5688633"/>
          </a:xfrm>
        </p:spPr>
        <p:txBody>
          <a:bodyPr>
            <a:normAutofit/>
          </a:bodyPr>
          <a:lstStyle/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</a:rPr>
              <a:t>1. </a:t>
            </a:r>
            <a:r>
              <a:rPr lang="ru-RU" altLang="ru-RU" sz="1600" b="1" i="1" dirty="0" smtClean="0">
                <a:solidFill>
                  <a:srgbClr val="002060"/>
                </a:solidFill>
                <a:latin typeface="Arial" charset="0"/>
              </a:rPr>
              <a:t>Можно ли отказаться от курса ОРКСЭ?</a:t>
            </a:r>
            <a:endParaRPr lang="ru-RU" altLang="ru-RU" sz="1600" dirty="0" smtClean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600" dirty="0">
                <a:solidFill>
                  <a:srgbClr val="002060"/>
                </a:solidFill>
                <a:latin typeface="Arial" charset="0"/>
              </a:rPr>
              <a:t>Комплексный учебный курс ОРКСЭ </a:t>
            </a:r>
            <a:r>
              <a:rPr lang="ru-RU" altLang="ru-RU" sz="1600" dirty="0" smtClean="0">
                <a:solidFill>
                  <a:srgbClr val="002060"/>
                </a:solidFill>
                <a:latin typeface="Arial" charset="0"/>
              </a:rPr>
              <a:t>является обязательным </a:t>
            </a:r>
            <a:r>
              <a:rPr lang="ru-RU" altLang="ru-RU" sz="1600" dirty="0">
                <a:solidFill>
                  <a:srgbClr val="002060"/>
                </a:solidFill>
                <a:latin typeface="Arial" charset="0"/>
              </a:rPr>
              <a:t>для </a:t>
            </a:r>
            <a:r>
              <a:rPr lang="ru-RU" altLang="ru-RU" sz="1600" dirty="0" smtClean="0">
                <a:solidFill>
                  <a:srgbClr val="002060"/>
                </a:solidFill>
                <a:latin typeface="Arial" charset="0"/>
              </a:rPr>
              <a:t>изучения. Он состоит из 6 </a:t>
            </a:r>
            <a:r>
              <a:rPr lang="ru-RU" altLang="ru-RU" sz="1600" dirty="0">
                <a:solidFill>
                  <a:srgbClr val="002060"/>
                </a:solidFill>
                <a:latin typeface="Arial" charset="0"/>
              </a:rPr>
              <a:t>модулей, которые способны удовлетворить запросы представителей подавляющего большинства населения России, т.к. они ориентированы на основные культурные традиции </a:t>
            </a:r>
            <a:r>
              <a:rPr lang="ru-RU" altLang="ru-RU" sz="1600" dirty="0" smtClean="0">
                <a:solidFill>
                  <a:srgbClr val="002060"/>
                </a:solidFill>
                <a:latin typeface="Arial" charset="0"/>
              </a:rPr>
              <a:t>народов России. Отказаться от курса </a:t>
            </a:r>
            <a:r>
              <a:rPr lang="ru-RU" altLang="ru-RU" sz="1600" dirty="0">
                <a:solidFill>
                  <a:srgbClr val="002060"/>
                </a:solidFill>
                <a:latin typeface="Arial" charset="0"/>
              </a:rPr>
              <a:t>нельзя. </a:t>
            </a:r>
            <a:r>
              <a:rPr lang="ru-RU" altLang="ru-RU" sz="1600" dirty="0" smtClean="0">
                <a:solidFill>
                  <a:srgbClr val="002060"/>
                </a:solidFill>
                <a:latin typeface="Arial" charset="0"/>
              </a:rPr>
              <a:t>Нужно выбрать один модуль</a:t>
            </a:r>
            <a:r>
              <a:rPr lang="ru-RU" altLang="ru-RU" sz="1600" dirty="0">
                <a:solidFill>
                  <a:srgbClr val="002060"/>
                </a:solidFill>
                <a:latin typeface="Arial" charset="0"/>
              </a:rPr>
              <a:t>, содержание которого соответствует </a:t>
            </a:r>
            <a:r>
              <a:rPr lang="ru-RU" altLang="ru-RU" sz="1600" dirty="0" smtClean="0">
                <a:solidFill>
                  <a:srgbClr val="002060"/>
                </a:solidFill>
                <a:latin typeface="Arial" charset="0"/>
              </a:rPr>
              <a:t>мировоззрению ребенка и его родителей (законных представителей) .</a:t>
            </a:r>
            <a:endParaRPr lang="ru-RU" altLang="ru-RU" sz="1600" b="1" dirty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</a:rPr>
              <a:t>2. </a:t>
            </a:r>
            <a:r>
              <a:rPr lang="ru-RU" altLang="ru-RU" sz="1600" b="1" i="1" dirty="0" smtClean="0">
                <a:solidFill>
                  <a:srgbClr val="002060"/>
                </a:solidFill>
                <a:latin typeface="Arial" charset="0"/>
              </a:rPr>
              <a:t>Можно </a:t>
            </a:r>
            <a:r>
              <a:rPr lang="ru-RU" altLang="ru-RU" sz="1600" b="1" i="1" dirty="0">
                <a:solidFill>
                  <a:srgbClr val="002060"/>
                </a:solidFill>
                <a:latin typeface="Arial" charset="0"/>
              </a:rPr>
              <a:t>ли в процессе изучения поменять </a:t>
            </a:r>
            <a:r>
              <a:rPr lang="ru-RU" altLang="ru-RU" sz="1600" b="1" i="1" dirty="0" smtClean="0">
                <a:solidFill>
                  <a:srgbClr val="002060"/>
                </a:solidFill>
                <a:latin typeface="Arial" charset="0"/>
              </a:rPr>
              <a:t>модуль?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600" dirty="0" smtClean="0">
                <a:solidFill>
                  <a:srgbClr val="002060"/>
                </a:solidFill>
                <a:latin typeface="Arial" charset="0"/>
              </a:rPr>
              <a:t>В </a:t>
            </a:r>
            <a:r>
              <a:rPr lang="ru-RU" altLang="ru-RU" sz="1600" dirty="0">
                <a:solidFill>
                  <a:srgbClr val="002060"/>
                </a:solidFill>
                <a:latin typeface="Arial" charset="0"/>
              </a:rPr>
              <a:t>процессе изучения курса ОРКСЭ можно поменять изучаемый модуль. Для этого необходимо написать заявление на имя директора школы, который обязан обеспечить Вам и Вашему ребенку такую возможность</a:t>
            </a:r>
            <a:r>
              <a:rPr lang="ru-RU" altLang="ru-RU" sz="1600" dirty="0" smtClean="0">
                <a:solidFill>
                  <a:srgbClr val="002060"/>
                </a:solidFill>
                <a:latin typeface="Arial" charset="0"/>
              </a:rPr>
              <a:t>.</a:t>
            </a:r>
          </a:p>
          <a:p>
            <a:pPr marL="0" lv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14124">
                  <a:lumMod val="75000"/>
                </a:srgbClr>
              </a:buClr>
              <a:buNone/>
            </a:pP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</a:rPr>
              <a:t>3.</a:t>
            </a:r>
            <a:r>
              <a:rPr lang="ru-RU" altLang="ru-RU" sz="1600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1600" b="1" i="1" dirty="0">
                <a:solidFill>
                  <a:srgbClr val="002060"/>
                </a:solidFill>
                <a:latin typeface="Arial" charset="0"/>
              </a:rPr>
              <a:t>Будет ли организовано обучение, если модуль выбрал один человек?</a:t>
            </a:r>
          </a:p>
          <a:p>
            <a:pPr marL="0" lv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14124">
                  <a:lumMod val="75000"/>
                </a:srgbClr>
              </a:buClr>
              <a:buNone/>
            </a:pPr>
            <a:r>
              <a:rPr lang="ru-RU" altLang="ru-RU" sz="1600" i="1" dirty="0">
                <a:solidFill>
                  <a:srgbClr val="002060"/>
                </a:solidFill>
                <a:latin typeface="Arial" charset="0"/>
              </a:rPr>
              <a:t>Школа обязана обеспечить преподавание модуля, даже если его выбрал только один человек (одна семья). 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</a:rPr>
              <a:t>4.</a:t>
            </a:r>
            <a:r>
              <a:rPr lang="ru-RU" altLang="ru-RU" sz="1600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1600" b="1" i="1" dirty="0" smtClean="0">
                <a:solidFill>
                  <a:srgbClr val="002060"/>
                </a:solidFill>
                <a:latin typeface="Arial" charset="0"/>
              </a:rPr>
              <a:t>Что делать, если родитель не присутствовал на собрании?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600" dirty="0">
                <a:solidFill>
                  <a:srgbClr val="002060"/>
                </a:solidFill>
                <a:latin typeface="Arial" charset="0"/>
              </a:rPr>
              <a:t>Если родители не могут присутствовать на родительском собрании по уважительной причине, </a:t>
            </a:r>
            <a:r>
              <a:rPr lang="ru-RU" altLang="ru-RU" sz="1600" dirty="0" smtClean="0">
                <a:solidFill>
                  <a:srgbClr val="002060"/>
                </a:solidFill>
                <a:latin typeface="Arial" charset="0"/>
              </a:rPr>
              <a:t>необходимо их пригласить для заполнения заявления до проведения родительского собрания.</a:t>
            </a:r>
          </a:p>
        </p:txBody>
      </p:sp>
    </p:spTree>
    <p:extLst>
      <p:ext uri="{BB962C8B-B14F-4D97-AF65-F5344CB8AC3E}">
        <p14:creationId xmlns:p14="http://schemas.microsoft.com/office/powerpoint/2010/main" val="414401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2709" y="404664"/>
            <a:ext cx="8892480" cy="43204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indent="0" algn="ctr">
              <a:buNone/>
            </a:pPr>
            <a:r>
              <a:rPr lang="ru-RU" altLang="ru-RU" sz="2000" b="1" dirty="0" smtClean="0">
                <a:ln>
                  <a:noFill/>
                </a:ln>
                <a:solidFill>
                  <a:srgbClr val="000099"/>
                </a:solidFill>
                <a:effectLst/>
              </a:rPr>
              <a:t>Программа ОРКСЭ</a:t>
            </a:r>
          </a:p>
        </p:txBody>
      </p:sp>
      <p:sp>
        <p:nvSpPr>
          <p:cNvPr id="8199" name="Rectangle 7"/>
          <p:cNvSpPr>
            <a:spLocks noGrp="1"/>
          </p:cNvSpPr>
          <p:nvPr>
            <p:ph type="body" idx="4294967295"/>
          </p:nvPr>
        </p:nvSpPr>
        <p:spPr>
          <a:xfrm>
            <a:off x="92709" y="1268760"/>
            <a:ext cx="8892480" cy="5112569"/>
          </a:xfrm>
        </p:spPr>
        <p:txBody>
          <a:bodyPr>
            <a:normAutofit/>
          </a:bodyPr>
          <a:lstStyle/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600" b="1" dirty="0">
                <a:solidFill>
                  <a:srgbClr val="002060"/>
                </a:solidFill>
                <a:latin typeface="Arial" charset="0"/>
              </a:rPr>
              <a:t>164. Федеральная рабочая программа по учебному предмету «Основы религиозных культур и светской этики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</a:rPr>
              <a:t>» утверждена приказом Министерства просвещения Российской Федерации от 18.05.2023 № 372 «Об утверждении федеральной образовательной программы начального общего образования».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1600" b="1" dirty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1600" b="1" dirty="0" smtClean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1600" dirty="0" smtClean="0">
              <a:solidFill>
                <a:srgbClr val="00206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22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09234" y="260648"/>
            <a:ext cx="8892480" cy="5760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indent="0" algn="ctr">
              <a:buNone/>
            </a:pPr>
            <a:r>
              <a:rPr lang="ru-RU" altLang="ru-RU" sz="2000" b="1" dirty="0" smtClean="0">
                <a:ln>
                  <a:noFill/>
                </a:ln>
                <a:solidFill>
                  <a:srgbClr val="000099"/>
                </a:solidFill>
                <a:effectLst/>
              </a:rPr>
              <a:t>Учебники по ОРКСЭ из Федерального перечня учебников</a:t>
            </a:r>
          </a:p>
        </p:txBody>
      </p:sp>
      <p:sp>
        <p:nvSpPr>
          <p:cNvPr id="8199" name="Rectangle 7"/>
          <p:cNvSpPr>
            <a:spLocks noGrp="1"/>
          </p:cNvSpPr>
          <p:nvPr>
            <p:ph type="body" idx="4294967295"/>
          </p:nvPr>
        </p:nvSpPr>
        <p:spPr>
          <a:xfrm>
            <a:off x="92708" y="980728"/>
            <a:ext cx="8925532" cy="5688633"/>
          </a:xfrm>
        </p:spPr>
        <p:txBody>
          <a:bodyPr>
            <a:normAutofit lnSpcReduction="10000"/>
          </a:bodyPr>
          <a:lstStyle/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1.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Основы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религиозных культур и светской этики. Основы православной культуры.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4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класс: учебник: в 2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частях. Авторы: Васильева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О.Ю., </a:t>
            </a:r>
            <a:r>
              <a:rPr lang="ru-RU" altLang="ru-RU" sz="1800" dirty="0" err="1">
                <a:solidFill>
                  <a:srgbClr val="002060"/>
                </a:solidFill>
                <a:latin typeface="Arial" charset="0"/>
              </a:rPr>
              <a:t>Кульберг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 А.С., </a:t>
            </a:r>
            <a:r>
              <a:rPr lang="ru-RU" altLang="ru-RU" sz="1800" dirty="0" err="1">
                <a:solidFill>
                  <a:srgbClr val="002060"/>
                </a:solidFill>
                <a:latin typeface="Arial" charset="0"/>
              </a:rPr>
              <a:t>Корытко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 О.В. и др.; под науч. ред. Васильевой О.Ю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800" dirty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2.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Основы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религиозных культур и светской этики. Основы исламской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культуры. 4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класс: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учебник. Авторы: </a:t>
            </a:r>
            <a:r>
              <a:rPr lang="ru-RU" altLang="ru-RU" sz="1800" dirty="0" err="1" smtClean="0">
                <a:solidFill>
                  <a:srgbClr val="002060"/>
                </a:solidFill>
                <a:latin typeface="Arial" charset="0"/>
              </a:rPr>
              <a:t>Латышина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Д.И., </a:t>
            </a:r>
            <a:r>
              <a:rPr lang="ru-RU" altLang="ru-RU" sz="1800" dirty="0" err="1">
                <a:solidFill>
                  <a:srgbClr val="002060"/>
                </a:solidFill>
                <a:latin typeface="Arial" charset="0"/>
              </a:rPr>
              <a:t>Муртазин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 М.Ф.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800" b="1" dirty="0" smtClean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3.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Основы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религиозных культур и светской этики. Основы буддийской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культуры. 4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класс: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учебник. Автор: </a:t>
            </a:r>
            <a:r>
              <a:rPr lang="ru-RU" altLang="ru-RU" sz="1800" dirty="0" err="1" smtClean="0">
                <a:solidFill>
                  <a:srgbClr val="002060"/>
                </a:solidFill>
                <a:latin typeface="Arial" charset="0"/>
              </a:rPr>
              <a:t>Чимитдоржиев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В.Л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800" b="1" dirty="0" smtClean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4.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Основы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религиозных культур и светской этики. Основы иудейской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культуры. 4 класс: учебник. Авторы: Членов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М.А., </a:t>
            </a:r>
            <a:r>
              <a:rPr lang="ru-RU" altLang="ru-RU" sz="1800" dirty="0" err="1">
                <a:solidFill>
                  <a:srgbClr val="002060"/>
                </a:solidFill>
                <a:latin typeface="Arial" charset="0"/>
              </a:rPr>
              <a:t>Миндрина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 Г.А., </a:t>
            </a:r>
            <a:r>
              <a:rPr lang="ru-RU" altLang="ru-RU" sz="1800" dirty="0" err="1">
                <a:solidFill>
                  <a:srgbClr val="002060"/>
                </a:solidFill>
                <a:latin typeface="Arial" charset="0"/>
              </a:rPr>
              <a:t>Глоцер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 А.В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.,                      Членов М.А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., </a:t>
            </a:r>
            <a:r>
              <a:rPr lang="ru-RU" altLang="ru-RU" sz="1800" dirty="0" err="1">
                <a:solidFill>
                  <a:srgbClr val="002060"/>
                </a:solidFill>
                <a:latin typeface="Arial" charset="0"/>
              </a:rPr>
              <a:t>Миндрина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Г.А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., </a:t>
            </a:r>
            <a:r>
              <a:rPr lang="ru-RU" altLang="ru-RU" sz="1800" dirty="0" err="1">
                <a:solidFill>
                  <a:srgbClr val="002060"/>
                </a:solidFill>
                <a:latin typeface="Arial" charset="0"/>
              </a:rPr>
              <a:t>Глоцер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А.В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800" b="1" dirty="0" smtClean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5.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Основы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религиозных культур и светской этики. Основы религиозных культур народов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России. 4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класс: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учебник. Авторы: </a:t>
            </a:r>
            <a:r>
              <a:rPr lang="ru-RU" altLang="ru-RU" sz="1800" dirty="0" err="1" smtClean="0">
                <a:solidFill>
                  <a:srgbClr val="002060"/>
                </a:solidFill>
                <a:latin typeface="Arial" charset="0"/>
              </a:rPr>
              <a:t>Беглов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А.Л., Саплина Е.В.,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    Токарева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Е.С., </a:t>
            </a:r>
            <a:r>
              <a:rPr lang="ru-RU" altLang="ru-RU" sz="1800" dirty="0" err="1">
                <a:solidFill>
                  <a:srgbClr val="002060"/>
                </a:solidFill>
                <a:latin typeface="Arial" charset="0"/>
              </a:rPr>
              <a:t>Ярлыкапов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 А.А.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800" b="1" dirty="0" smtClean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6.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Основы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религиозных культур и светской этики. Основы светской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этики.                    4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класс: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учебник. Авторы: </a:t>
            </a:r>
            <a:r>
              <a:rPr lang="ru-RU" altLang="ru-RU" sz="1800" dirty="0" err="1" smtClean="0">
                <a:solidFill>
                  <a:srgbClr val="002060"/>
                </a:solidFill>
                <a:latin typeface="Arial" charset="0"/>
              </a:rPr>
              <a:t>Шемшурина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А.И., </a:t>
            </a:r>
            <a:r>
              <a:rPr lang="ru-RU" altLang="ru-RU" sz="1800" dirty="0" err="1">
                <a:solidFill>
                  <a:srgbClr val="002060"/>
                </a:solidFill>
                <a:latin typeface="Arial" charset="0"/>
              </a:rPr>
              <a:t>Шемшурин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 А.А.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1600" b="1" dirty="0" smtClean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1600" dirty="0" smtClean="0">
              <a:solidFill>
                <a:srgbClr val="00206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81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09234" y="188640"/>
            <a:ext cx="8892480" cy="144016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None/>
            </a:pPr>
            <a:r>
              <a:rPr lang="ru-RU" altLang="ru-RU" sz="1800" dirty="0" smtClean="0">
                <a:solidFill>
                  <a:srgbClr val="000099"/>
                </a:solidFill>
                <a:effectLst/>
              </a:rPr>
              <a:t>Ссылки на официальные сайты </a:t>
            </a:r>
            <a:br>
              <a:rPr lang="ru-RU" altLang="ru-RU" sz="1800" dirty="0" smtClean="0">
                <a:solidFill>
                  <a:srgbClr val="000099"/>
                </a:solidFill>
                <a:effectLst/>
              </a:rPr>
            </a:br>
            <a:r>
              <a:rPr lang="ru-RU" altLang="ru-RU" sz="1800" dirty="0" smtClean="0">
                <a:solidFill>
                  <a:srgbClr val="000099"/>
                </a:solidFill>
                <a:effectLst/>
              </a:rPr>
              <a:t>Министерства образования, науки и молодежи Республики Крым и </a:t>
            </a:r>
            <a:br>
              <a:rPr lang="ru-RU" altLang="ru-RU" sz="1800" dirty="0" smtClean="0">
                <a:solidFill>
                  <a:srgbClr val="000099"/>
                </a:solidFill>
                <a:effectLst/>
              </a:rPr>
            </a:br>
            <a:r>
              <a:rPr lang="ru-RU" altLang="ru-RU" sz="1800" dirty="0" smtClean="0">
                <a:solidFill>
                  <a:srgbClr val="000099"/>
                </a:solidFill>
                <a:effectLst/>
              </a:rPr>
              <a:t>ГБОУ ДПО РК «Крымский республиканский институт постдипломного педагогического образования», на которых размещена информация </a:t>
            </a:r>
            <a:br>
              <a:rPr lang="ru-RU" altLang="ru-RU" sz="1800" dirty="0" smtClean="0">
                <a:solidFill>
                  <a:srgbClr val="000099"/>
                </a:solidFill>
                <a:effectLst/>
              </a:rPr>
            </a:br>
            <a:r>
              <a:rPr lang="ru-RU" altLang="ru-RU" sz="1800" dirty="0" smtClean="0">
                <a:solidFill>
                  <a:srgbClr val="000099"/>
                </a:solidFill>
                <a:effectLst/>
              </a:rPr>
              <a:t>об  учебном курсе ОРКСЭ</a:t>
            </a:r>
            <a:endParaRPr lang="ru-RU" altLang="ru-RU" sz="1800" b="1" dirty="0" smtClean="0">
              <a:ln>
                <a:noFill/>
              </a:ln>
              <a:solidFill>
                <a:srgbClr val="000099"/>
              </a:solidFill>
              <a:effectLst/>
            </a:endParaRPr>
          </a:p>
        </p:txBody>
      </p:sp>
      <p:sp>
        <p:nvSpPr>
          <p:cNvPr id="8199" name="Rectangle 7"/>
          <p:cNvSpPr>
            <a:spLocks noGrp="1"/>
          </p:cNvSpPr>
          <p:nvPr>
            <p:ph type="body" idx="4294967295"/>
          </p:nvPr>
        </p:nvSpPr>
        <p:spPr>
          <a:xfrm>
            <a:off x="109234" y="1628800"/>
            <a:ext cx="8925532" cy="5040561"/>
          </a:xfrm>
        </p:spPr>
        <p:txBody>
          <a:bodyPr>
            <a:normAutofit/>
          </a:bodyPr>
          <a:lstStyle/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1800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1800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en-US" altLang="ru-RU" sz="1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https</a:t>
            </a:r>
            <a:r>
              <a:rPr lang="en-US" altLang="ru-RU" sz="1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://monm.rk.gov.ru/structure/fd587d15-e6e6-48a1-ba21-85701d230172</a:t>
            </a:r>
            <a:endParaRPr lang="ru-RU" altLang="ru-RU" sz="1900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1600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1600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en-US" altLang="ru-RU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https</a:t>
            </a:r>
            <a:r>
              <a:rPr lang="en-US" altLang="ru-RU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://www.krippo.ru/index.php/nachalnaya-shkola/14-moduli/2498-materialy-k-orkse</a:t>
            </a:r>
            <a:endParaRPr lang="ru-RU" altLang="ru-RU" sz="1600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1600" dirty="0" smtClean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09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2060848"/>
            <a:ext cx="8928992" cy="4608512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культурологическим и направлен на развитие у школьников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4-х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классов представлений о нравственных идеалах и ценностях, составляющих основу религиозных и светских традиций многонациональной культуры России, на понимание их значения в жизни современного общества, а также своей сопричастности к ним.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 ОРКСЭ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носит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светский характер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преподается не само вероучение, а религиозная культура. </a:t>
            </a: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ru-RU" sz="20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Преподают его учителя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школ, прошедшие специальную подготовку.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76672"/>
            <a:ext cx="9144000" cy="1440160"/>
          </a:xfrm>
        </p:spPr>
        <p:txBody>
          <a:bodyPr/>
          <a:lstStyle/>
          <a:p>
            <a:pPr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altLang="ru-RU" sz="2800" i="1" dirty="0" smtClean="0">
                <a:solidFill>
                  <a:srgbClr val="002060"/>
                </a:solidFill>
                <a:effectLst/>
                <a:latin typeface="Century Gothic"/>
              </a:rPr>
              <a:t>Об учебном курсе «Основы религиозных культур и светской этики»</a:t>
            </a:r>
            <a:r>
              <a:rPr lang="ru-RU" sz="25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i="1" dirty="0">
                <a:solidFill>
                  <a:srgbClr val="002060"/>
                </a:solidFill>
                <a:effectLst/>
                <a:latin typeface="Century Gothic"/>
              </a:rPr>
              <a:t>(далее </a:t>
            </a:r>
            <a:r>
              <a:rPr lang="ru-RU" sz="2800" i="1" dirty="0" smtClean="0">
                <a:solidFill>
                  <a:srgbClr val="002060"/>
                </a:solidFill>
                <a:effectLst/>
                <a:latin typeface="Century Gothic"/>
              </a:rPr>
              <a:t>– ОРКСЭ)</a:t>
            </a:r>
            <a:r>
              <a:rPr lang="ru-RU" sz="2400" dirty="0">
                <a:solidFill>
                  <a:srgbClr val="002060"/>
                </a:solidFill>
                <a:effectLst/>
                <a:latin typeface="Calibri"/>
                <a:ea typeface="Times New Roman"/>
                <a:cs typeface="Times New Roman"/>
              </a:rPr>
              <a:t/>
            </a:r>
            <a:br>
              <a:rPr lang="ru-RU" sz="2400" dirty="0">
                <a:solidFill>
                  <a:srgbClr val="002060"/>
                </a:solidFill>
                <a:effectLst/>
                <a:latin typeface="Calibri"/>
                <a:ea typeface="Times New Roman"/>
                <a:cs typeface="Times New Roman"/>
              </a:rPr>
            </a:b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63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04664"/>
            <a:ext cx="9144000" cy="6453336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Федеральный закон от 29.12.2012 № 273-ФЗ «Об образовании в Российской Федерации» (ст. 87); 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Поручение Президента Российской Федерации от 02.08.2009 г. Пр-2009 ВП-П44-4632;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Распоряжение Правительства Российской Федерации от 28.01.2012 № 84-р;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 Министерства образования и науки РФ от 18.12.2012 № 1060 «О внесении изменений в федеральный государственный образовательный стандарт начального общего образования, утвержденный приказом Министерства образования и науки РФ от 06.10.2009 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373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 Министерства просвещения РФ от 31.05.2021 № 286 «Об утверждении федерального государственного образовательного стандарта начального общего образования» (с изменениями);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 Министерства просвещения РФ от 18.05.2023 № 372 «Об утверждении федеральной образовательной программы начального общего образования»; 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Письмо Министерства образования и науки РФ от 22.08.2012 № 08-250 «О введении учебного курса ОРКСЭ»;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Письмо Министерства образования и науки РФ от 31.03.2015 № 08-461 «О направлении регламента выбора модуля курса ОРКСЭ»; 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Письмо Министерства образования и науки РФ от 25.05.2015 № 08-761 «Об изучении предметных областей: «Основы религиозных культур и светской этики» и «Основы духовно-нравственной культуры народов России»; 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Письмо Министерства образования и науки РФ от 01.09.2016 № 08-1803 «О реализации предметной области «Основы духовно-нравственной культуры народов России»;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Письмо Министерства образования и науки РФ от 19.01.2018 № 08-96  «О методических рекомендациях ОРКСЭ и ОДНКНР»;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 Министерства просвещения РФ от 21.09.2022 № 858 «Об утверждении федерального перечня учебников, допущенных к использованию при реализации имеющих государственную аккредитацию образовательных программ начального общего, основного общего, среднего общего образования организациями, осуществляющими образовательную деятельность и установления предельного срока использования исключенных учебников»;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 Министерства просвещения Российской Федерации от 02.08.2022г. №653 «Об утверждении федерального перечня электронных образовательных ресурсов, допущенных к использованию при реализации имеющих государственную аккредитацию образовательных программ начального общего, основного общего, среднего общего образования»; 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Постановление Главного государственного санитарного врача РФ от 28.09.2020 № 28 «Об утверждении санитарных правил СП 2.4.3648-20 «Санитарно-эпидемиологические требования к организациям воспитания и обучения, отдыха и оздоровления детей и молодежи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32655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ru-RU" altLang="ru-RU" sz="1600" i="1" dirty="0" smtClean="0">
                <a:solidFill>
                  <a:srgbClr val="002060"/>
                </a:solidFill>
                <a:effectLst/>
                <a:latin typeface="Century Gothic"/>
              </a:rPr>
              <a:t>Нормативные правовые документы для организации преподавания </a:t>
            </a:r>
            <a:r>
              <a:rPr lang="ru-RU" sz="1600" i="1" dirty="0" smtClean="0">
                <a:solidFill>
                  <a:srgbClr val="002060"/>
                </a:solidFill>
                <a:effectLst/>
                <a:latin typeface="Century Gothic"/>
              </a:rPr>
              <a:t>ОРКСЭ:</a:t>
            </a:r>
            <a:endParaRPr lang="ru-RU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12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88712" y="3429000"/>
            <a:ext cx="8928992" cy="2736304"/>
          </a:xfrm>
        </p:spPr>
        <p:txBody>
          <a:bodyPr>
            <a:noAutofit/>
          </a:bodyPr>
          <a:lstStyle/>
          <a:p>
            <a:pPr marL="85725" algn="ctr"/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 учебного курса ОРКСЭ</a:t>
            </a:r>
            <a:r>
              <a:rPr lang="ru-RU" sz="2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формирование у младших школьников мотивации к осознанному нравственному поведению, основанному на знании и уважении культурных и религиозных традиций многонационального народа России, а также к диалогу с представителями других культур и мировоззрений.</a:t>
            </a:r>
            <a:endParaRPr lang="ru-RU" sz="2600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8928992" cy="2664296"/>
          </a:xfrm>
        </p:spPr>
        <p:txBody>
          <a:bodyPr/>
          <a:lstStyle/>
          <a:p>
            <a:pPr marL="180975" indent="1588" algn="ctr">
              <a:buNone/>
            </a:pPr>
            <a:r>
              <a:rPr lang="ru-RU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Основы религиозных культур и светской этики – учебный предмет, который включён Министерством образования и науки Российской Федерации в  обязательную часть образовательной программы </a:t>
            </a:r>
            <a:br>
              <a:rPr lang="ru-RU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4-х классов начальной школы </a:t>
            </a:r>
            <a:br>
              <a:rPr lang="ru-RU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с 1 сентября 2012 года.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1866900" y="33505"/>
            <a:ext cx="5244771" cy="4108817"/>
          </a:xfrm>
          <a:prstGeom prst="rect">
            <a:avLst/>
          </a:prstGeom>
          <a:solidFill>
            <a:srgbClr val="FEFAC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1" algn="ctr" fontAlgn="base">
              <a:spcBef>
                <a:spcPct val="0"/>
              </a:spcBef>
              <a:spcAft>
                <a:spcPct val="0"/>
              </a:spcAft>
            </a:pPr>
            <a:endParaRPr lang="ru-RU" altLang="ru-RU" sz="1900" b="1" dirty="0" smtClean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lvl="1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9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Курс ОРКСЭ включает в себя </a:t>
            </a:r>
            <a:br>
              <a:rPr lang="ru-RU" altLang="ru-RU" sz="19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ru-RU" altLang="ru-RU" sz="1900" b="1" u="sng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6 модулей:</a:t>
            </a:r>
          </a:p>
          <a:p>
            <a:pPr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u-RU" altLang="ru-RU" sz="800" b="1" u="sng" dirty="0" smtClean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marL="266700"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002060"/>
                </a:solidFill>
                <a:latin typeface="Arial" charset="0"/>
                <a:cs typeface="Arial" charset="0"/>
              </a:rPr>
              <a:t>1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. «Основы </a:t>
            </a:r>
            <a:r>
              <a:rPr lang="ru-RU" altLang="ru-RU" sz="1600" b="1" dirty="0">
                <a:solidFill>
                  <a:srgbClr val="002060"/>
                </a:solidFill>
                <a:latin typeface="Arial" charset="0"/>
                <a:cs typeface="Arial" charset="0"/>
              </a:rPr>
              <a:t>православной 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культуры»;</a:t>
            </a:r>
          </a:p>
          <a:p>
            <a:pPr marL="266700"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002060"/>
                </a:solidFill>
                <a:latin typeface="Arial" charset="0"/>
                <a:cs typeface="Arial" charset="0"/>
              </a:rPr>
              <a:t>2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. «Основы </a:t>
            </a:r>
            <a:r>
              <a:rPr lang="ru-RU" altLang="ru-RU" sz="1600" b="1" dirty="0">
                <a:solidFill>
                  <a:srgbClr val="002060"/>
                </a:solidFill>
                <a:latin typeface="Arial" charset="0"/>
                <a:cs typeface="Arial" charset="0"/>
              </a:rPr>
              <a:t>исламской 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культуры»;</a:t>
            </a:r>
            <a:endParaRPr lang="ru-RU" altLang="ru-RU" sz="1600" b="1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marL="266700"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002060"/>
                </a:solidFill>
                <a:latin typeface="Arial" charset="0"/>
                <a:cs typeface="Arial" charset="0"/>
              </a:rPr>
              <a:t>3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. «Основы </a:t>
            </a:r>
            <a:r>
              <a:rPr lang="ru-RU" altLang="ru-RU" sz="1600" b="1" dirty="0">
                <a:solidFill>
                  <a:srgbClr val="002060"/>
                </a:solidFill>
                <a:latin typeface="Arial" charset="0"/>
                <a:cs typeface="Arial" charset="0"/>
              </a:rPr>
              <a:t>буддийской 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культуры»;</a:t>
            </a:r>
            <a:endParaRPr lang="ru-RU" altLang="ru-RU" sz="1600" b="1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marL="266700"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002060"/>
                </a:solidFill>
                <a:latin typeface="Arial" charset="0"/>
                <a:cs typeface="Arial" charset="0"/>
              </a:rPr>
              <a:t>4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. «Основы </a:t>
            </a:r>
            <a:r>
              <a:rPr lang="ru-RU" altLang="ru-RU" sz="1600" b="1" dirty="0">
                <a:solidFill>
                  <a:srgbClr val="002060"/>
                </a:solidFill>
                <a:latin typeface="Arial" charset="0"/>
                <a:cs typeface="Arial" charset="0"/>
              </a:rPr>
              <a:t>иудейской 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культуры»;</a:t>
            </a:r>
            <a:endParaRPr lang="ru-RU" altLang="ru-RU" sz="1600" b="1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marL="266700"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002060"/>
                </a:solidFill>
                <a:latin typeface="Arial" charset="0"/>
                <a:cs typeface="Arial" charset="0"/>
              </a:rPr>
              <a:t>5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. «Основы светской этики»;</a:t>
            </a:r>
          </a:p>
          <a:p>
            <a:pPr marL="266700"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6. </a:t>
            </a:r>
            <a:r>
              <a:rPr lang="ru-RU" altLang="ru-RU" sz="1600" b="1" dirty="0">
                <a:solidFill>
                  <a:srgbClr val="002060"/>
                </a:solidFill>
                <a:latin typeface="Arial" charset="0"/>
                <a:cs typeface="Arial" charset="0"/>
              </a:rPr>
              <a:t>«Основы религиозных культур народов России»</a:t>
            </a:r>
            <a:r>
              <a:rPr lang="ru-RU" altLang="ru-RU" sz="16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ru-RU" altLang="ru-RU" sz="1600" b="1" i="1" dirty="0" smtClean="0">
                <a:latin typeface="Arial" charset="0"/>
                <a:cs typeface="Arial" charset="0"/>
              </a:rPr>
              <a:t>(в соответствии с обновленным ФГОС НОО и на основании ФОП НОО).</a:t>
            </a:r>
            <a:endParaRPr lang="ru-RU" altLang="ru-RU" b="1" i="1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281" y="529710"/>
            <a:ext cx="2071670" cy="2886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http://www.prosv.ru/Attachment.aspx?Id=3144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061114"/>
            <a:ext cx="2010647" cy="266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www.prosv.ru/Attachment.aspx?Id=3144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061115"/>
            <a:ext cx="1872208" cy="2634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www.prosv.ru/Attachment.aspx?Id=3146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7213" y="4038672"/>
            <a:ext cx="2028375" cy="2657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www.prosv.ru/Attachment.aspx?Id=3145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0" y="529710"/>
            <a:ext cx="1847950" cy="2730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3038" y="4108818"/>
            <a:ext cx="2194750" cy="2621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26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Прямоугольник 11"/>
          <p:cNvGrpSpPr>
            <a:grpSpLocks/>
          </p:cNvGrpSpPr>
          <p:nvPr/>
        </p:nvGrpSpPr>
        <p:grpSpPr bwMode="auto">
          <a:xfrm>
            <a:off x="1043608" y="0"/>
            <a:ext cx="6408712" cy="3861049"/>
            <a:chOff x="1137" y="119"/>
            <a:chExt cx="3363" cy="2511"/>
          </a:xfrm>
        </p:grpSpPr>
        <p:pic>
          <p:nvPicPr>
            <p:cNvPr id="10246" name="Прямоугольник 11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7" y="119"/>
              <a:ext cx="3363" cy="25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247" name="Text Box 7"/>
            <p:cNvSpPr txBox="1">
              <a:spLocks noChangeArrowheads="1"/>
            </p:cNvSpPr>
            <p:nvPr/>
          </p:nvSpPr>
          <p:spPr bwMode="auto">
            <a:xfrm>
              <a:off x="1247" y="209"/>
              <a:ext cx="31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240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1253231" y="375190"/>
            <a:ext cx="6050448" cy="3554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u="sng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В Республике Крым выбраны 4 модуля:</a:t>
            </a:r>
          </a:p>
          <a:p>
            <a:pPr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u-RU" altLang="ru-RU" sz="1200" b="1" u="sng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1. «Основы </a:t>
            </a:r>
            <a:r>
              <a:rPr lang="ru-RU" altLang="ru-RU" b="1" dirty="0">
                <a:solidFill>
                  <a:srgbClr val="002060"/>
                </a:solidFill>
                <a:latin typeface="Arial" charset="0"/>
                <a:cs typeface="Arial" charset="0"/>
              </a:rPr>
              <a:t>православной </a:t>
            </a:r>
            <a:r>
              <a:rPr lang="ru-RU" altLang="ru-RU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культуры»;</a:t>
            </a:r>
          </a:p>
          <a:p>
            <a:pPr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2. «Основы </a:t>
            </a:r>
            <a:r>
              <a:rPr lang="ru-RU" altLang="ru-RU" b="1" dirty="0">
                <a:solidFill>
                  <a:srgbClr val="002060"/>
                </a:solidFill>
                <a:latin typeface="Arial" charset="0"/>
                <a:cs typeface="Arial" charset="0"/>
              </a:rPr>
              <a:t>исламской </a:t>
            </a:r>
            <a:r>
              <a:rPr lang="ru-RU" altLang="ru-RU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культуры»;</a:t>
            </a:r>
            <a:endParaRPr lang="ru-RU" altLang="ru-RU" b="1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3. «Основы светской этики»;</a:t>
            </a:r>
          </a:p>
          <a:p>
            <a:pPr lv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4. </a:t>
            </a:r>
            <a:r>
              <a:rPr lang="ru-RU" altLang="ru-RU" b="1" dirty="0">
                <a:solidFill>
                  <a:srgbClr val="002060"/>
                </a:solidFill>
                <a:latin typeface="Arial" charset="0"/>
                <a:cs typeface="Arial" charset="0"/>
              </a:rPr>
              <a:t>«Основы </a:t>
            </a:r>
            <a:r>
              <a:rPr lang="ru-RU" altLang="ru-RU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религиозных культур народов России</a:t>
            </a:r>
            <a:r>
              <a:rPr lang="ru-RU" altLang="ru-RU" b="1" dirty="0">
                <a:solidFill>
                  <a:srgbClr val="002060"/>
                </a:solidFill>
                <a:latin typeface="Arial" charset="0"/>
                <a:cs typeface="Arial" charset="0"/>
              </a:rPr>
              <a:t>» </a:t>
            </a:r>
            <a:r>
              <a:rPr lang="ru-RU" altLang="ru-RU" sz="1600" b="1" dirty="0">
                <a:latin typeface="Arial" charset="0"/>
                <a:cs typeface="Arial" charset="0"/>
              </a:rPr>
              <a:t>(в соответствии с обновленным ФГОС НОО и на основании ФОП НОО</a:t>
            </a:r>
            <a:r>
              <a:rPr lang="ru-RU" altLang="ru-RU" sz="1600" b="1" dirty="0" smtClean="0">
                <a:latin typeface="Arial" charset="0"/>
                <a:cs typeface="Arial" charset="0"/>
              </a:rPr>
              <a:t>).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endParaRPr lang="ru-RU" altLang="ru-RU" b="1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4026085"/>
            <a:ext cx="2135621" cy="2831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http://www.prosv.ru/Attachment.aspx?Id=3144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8907" y="4026085"/>
            <a:ext cx="2235290" cy="276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0" descr="http://www.prosv.ru/Attachment.aspx?Id=3145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26085"/>
            <a:ext cx="1891281" cy="276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86500" y="3991658"/>
            <a:ext cx="2189032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19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84003"/>
              </p:ext>
            </p:extLst>
          </p:nvPr>
        </p:nvGraphicFramePr>
        <p:xfrm>
          <a:off x="179509" y="1700808"/>
          <a:ext cx="8856985" cy="4824536"/>
        </p:xfrm>
        <a:graphic>
          <a:graphicData uri="http://schemas.openxmlformats.org/drawingml/2006/table">
            <a:tbl>
              <a:tblPr firstRow="1" firstCol="1" bandRow="1"/>
              <a:tblGrid>
                <a:gridCol w="576067"/>
                <a:gridCol w="792088"/>
                <a:gridCol w="1440160"/>
                <a:gridCol w="1008112"/>
                <a:gridCol w="1440160"/>
                <a:gridCol w="1368152"/>
                <a:gridCol w="576064"/>
                <a:gridCol w="504056"/>
                <a:gridCol w="1152126"/>
              </a:tblGrid>
              <a:tr h="492333"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Кол-во 4-х классов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Общее кол-во обучающихся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Количество обучающихся, выбравших модули: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145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Основы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религиозных культур народов России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Основы светской этики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Основы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православной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культуры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Основы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исламской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культуры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Основы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иудейской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культуры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Основы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буддийской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культуры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ru-RU" sz="16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изучают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курс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(дети с ОВЗ)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765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1035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24145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2715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/>
                        </a:rPr>
                        <a:t>(11,2 %)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14416 </a:t>
                      </a:r>
                      <a:endParaRPr lang="ru-RU" sz="16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(59,7 %)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4671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(18,3 %)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2158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(8,9 %)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kern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185</a:t>
                      </a: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(0,8 %)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192" marR="43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9512" y="96308"/>
            <a:ext cx="8856983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Сведения о выборе модулей родителями (законными представителями) обучающихся 4-х классов общеобразовательных организаций Республики Крым в 2023-2024 учебном году.</a:t>
            </a:r>
            <a:endParaRPr lang="ru-RU" altLang="ru-RU" sz="11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03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25760" y="116633"/>
            <a:ext cx="8892480" cy="72007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indent="0" algn="ctr">
              <a:buNone/>
            </a:pPr>
            <a:r>
              <a:rPr lang="ru-RU" altLang="ru-RU" sz="2000" b="1" dirty="0" smtClean="0">
                <a:ln>
                  <a:noFill/>
                </a:ln>
                <a:solidFill>
                  <a:srgbClr val="000099"/>
                </a:solidFill>
                <a:effectLst/>
              </a:rPr>
              <a:t>Регламент работы общеобразовательных организаций по выбору модуля учебного курса «ОРКСЭ»</a:t>
            </a:r>
          </a:p>
        </p:txBody>
      </p:sp>
      <p:sp>
        <p:nvSpPr>
          <p:cNvPr id="8199" name="Rectangle 7"/>
          <p:cNvSpPr>
            <a:spLocks noGrp="1"/>
          </p:cNvSpPr>
          <p:nvPr>
            <p:ph type="body" idx="4294967295"/>
          </p:nvPr>
        </p:nvSpPr>
        <p:spPr>
          <a:xfrm>
            <a:off x="125760" y="836712"/>
            <a:ext cx="8892480" cy="5904657"/>
          </a:xfrm>
        </p:spPr>
        <p:txBody>
          <a:bodyPr>
            <a:normAutofit fontScale="92500" lnSpcReduction="20000"/>
          </a:bodyPr>
          <a:lstStyle/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altLang="ru-RU" sz="1800" b="1" dirty="0" smtClean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1. </a:t>
            </a:r>
            <a:r>
              <a:rPr lang="ru-RU" altLang="ru-RU" sz="1800" b="1" i="1" u="sng" dirty="0" smtClean="0">
                <a:solidFill>
                  <a:srgbClr val="002060"/>
                </a:solidFill>
                <a:latin typeface="Arial" charset="0"/>
              </a:rPr>
              <a:t>Предварительный этап.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1.1.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Назначить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ответственным за организацию и проведение работы по выбору модуля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ОРКСЭ представителя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администрации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общеобразовательной организации (октябрь-декабрь). 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1.2.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Провести совещание с классными руководителями 3-х классов.</a:t>
            </a:r>
            <a:endParaRPr lang="ru-RU" altLang="ru-RU" sz="1800" dirty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1.3.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Составить и утвердить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план работы с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родителями (законными представителями)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по выбору модуля ОРКСЭ. </a:t>
            </a:r>
            <a:endParaRPr lang="ru-RU" altLang="ru-RU" sz="1800" dirty="0" smtClean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1.4.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Разместить на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официальном сайте общеобразовательной организации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актуальную информацию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о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преподавании курса ОРКСЭ в школе.  </a:t>
            </a:r>
            <a:endParaRPr lang="ru-RU" altLang="ru-RU" sz="1800" dirty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1.5.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Запланировать проведение родительских собраний в 3-х классах. Информировать родителей (законных представителей) за 7 дней до проведения родительского собрания.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1.6.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Направить информацию родителям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(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законным представителям) о теме предстоящего родительского собрания,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важности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и необходимости личного присутствия одного из родителей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(законных представителей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) каждого учащегося. 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1.7.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Провести предварительную разъяснительную работу с родителями (законными представителями) о содержании курса ОРКСЭ, необходимости выбора одного из модулей курса. Предложить родителям (законным представителям) ознакомиться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с информацией о курсе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ОРКСЭ на официальном сайте общеобразовательной организации, положением (регламентом) о выборе модуля ОРКСЭ (направить ссылку).</a:t>
            </a:r>
            <a:endParaRPr lang="ru-RU" altLang="ru-RU" sz="1800" b="1" dirty="0" smtClean="0">
              <a:solidFill>
                <a:srgbClr val="00206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28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25760" y="116633"/>
            <a:ext cx="8892480" cy="10081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indent="0" algn="ctr">
              <a:buNone/>
            </a:pPr>
            <a:r>
              <a:rPr lang="ru-RU" altLang="ru-RU" sz="2000" b="1" dirty="0" smtClean="0">
                <a:ln>
                  <a:noFill/>
                </a:ln>
                <a:solidFill>
                  <a:srgbClr val="000099"/>
                </a:solidFill>
                <a:effectLst/>
              </a:rPr>
              <a:t>Регламент работы общеобразовательных организаций по выбору модуля учебного курса «ОРКСЭ»</a:t>
            </a:r>
          </a:p>
        </p:txBody>
      </p:sp>
      <p:sp>
        <p:nvSpPr>
          <p:cNvPr id="8199" name="Rectangle 7"/>
          <p:cNvSpPr>
            <a:spLocks noGrp="1"/>
          </p:cNvSpPr>
          <p:nvPr>
            <p:ph type="body" idx="4294967295"/>
          </p:nvPr>
        </p:nvSpPr>
        <p:spPr>
          <a:xfrm>
            <a:off x="125760" y="1136784"/>
            <a:ext cx="8892480" cy="5832649"/>
          </a:xfrm>
        </p:spPr>
        <p:txBody>
          <a:bodyPr>
            <a:normAutofit/>
          </a:bodyPr>
          <a:lstStyle/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2. </a:t>
            </a:r>
            <a:r>
              <a:rPr lang="ru-RU" altLang="ru-RU" sz="1800" b="1" i="1" u="sng" dirty="0" smtClean="0">
                <a:solidFill>
                  <a:srgbClr val="002060"/>
                </a:solidFill>
                <a:latin typeface="Arial" charset="0"/>
              </a:rPr>
              <a:t>Основной этап.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2.1.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Провести родительское собрание (март-апрель).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2.2.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Пригласить на родительское собрание: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        - учителей, преподающих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модули курса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ОРКСЭ,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        - представителей традиционных религиозных организаций,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       - представителей совета родителей школы.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>
                <a:solidFill>
                  <a:srgbClr val="002060"/>
                </a:solidFill>
                <a:latin typeface="Arial" charset="0"/>
              </a:rPr>
              <a:t>2.3.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Проинформировать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родителей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(законных представителей) в ходе проведения родительского собрания о действующих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нормативных документах, целях, задачах,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содержании курса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ОРКСЭ в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целом и необходимости выбора одного из модулей, об организации изучения модулей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в школе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2.4.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Ответить на вопросы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родителей (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законных представителей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).</a:t>
            </a:r>
            <a:endParaRPr lang="ru-RU" altLang="ru-RU" sz="1800" dirty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2.5.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Организовать заполнение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родителями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(законными представителями)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бланков заявлений о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выборе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модуля ОРКСЭ для изучения в 4-х классах.</a:t>
            </a:r>
          </a:p>
          <a:p>
            <a:pPr marL="0" lv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14124">
                  <a:lumMod val="75000"/>
                </a:srgbClr>
              </a:buClr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Arial" charset="0"/>
              </a:rPr>
              <a:t>2.6.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1800" dirty="0">
                <a:solidFill>
                  <a:srgbClr val="002060"/>
                </a:solidFill>
                <a:latin typeface="Arial" charset="0"/>
              </a:rPr>
              <a:t>Подвести итоги родительского собрания, объявить </a:t>
            </a:r>
            <a:r>
              <a:rPr lang="ru-RU" altLang="ru-RU" sz="1800" dirty="0" smtClean="0">
                <a:solidFill>
                  <a:srgbClr val="002060"/>
                </a:solidFill>
                <a:latin typeface="Arial" charset="0"/>
              </a:rPr>
              <a:t>результаты выбора ОРКСЭ.</a:t>
            </a:r>
            <a:endParaRPr lang="ru-RU" altLang="ru-RU" sz="1800" dirty="0">
              <a:solidFill>
                <a:srgbClr val="002060"/>
              </a:solidFill>
              <a:latin typeface="Arial" charset="0"/>
            </a:endParaRP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</a:pPr>
            <a:endParaRPr lang="ru-RU" altLang="ru-RU" sz="1800" dirty="0">
              <a:solidFill>
                <a:srgbClr val="00206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75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Ярк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1521</TotalTime>
  <Words>1499</Words>
  <Application>Microsoft Office PowerPoint</Application>
  <PresentationFormat>Экран (4:3)</PresentationFormat>
  <Paragraphs>132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4" baseType="lpstr">
      <vt:lpstr>Arial</vt:lpstr>
      <vt:lpstr>Calibri</vt:lpstr>
      <vt:lpstr>Century Gothic</vt:lpstr>
      <vt:lpstr>Georgia</vt:lpstr>
      <vt:lpstr>Times New Roman</vt:lpstr>
      <vt:lpstr>Trebuchet MS</vt:lpstr>
      <vt:lpstr>Verdana</vt:lpstr>
      <vt:lpstr>Wingdings 2</vt:lpstr>
      <vt:lpstr>Воздушный поток</vt:lpstr>
      <vt:lpstr>1_Яркая</vt:lpstr>
      <vt:lpstr>МИНИСТЕРСТВО ОБРАЗОВАНИЯ, НАУКИ И МОЛОДЕЖИ  РЕСПУБЛИКИ КРЫМ  Создание администрациями общеобразовательных организаций Республики Крым условий для изучения комплексного учебного курса  «Основы религиозных культур  и светской этики»     Симферополь, 2024 </vt:lpstr>
      <vt:lpstr>Об учебном курсе «Основы религиозных культур и светской этики» (далее – ОРКСЭ) </vt:lpstr>
      <vt:lpstr>Нормативные правовые документы для организации преподавания ОРКСЭ:</vt:lpstr>
      <vt:lpstr>Основы религиозных культур и светской этики – учебный предмет, который включён Министерством образования и науки Российской Федерации в  обязательную часть образовательной программы  4-х классов начальной школы  с 1 сентября 2012 года. </vt:lpstr>
      <vt:lpstr>Презентация PowerPoint</vt:lpstr>
      <vt:lpstr>Презентация PowerPoint</vt:lpstr>
      <vt:lpstr>Презентация PowerPoint</vt:lpstr>
      <vt:lpstr>Регламент работы общеобразовательных организаций по выбору модуля учебного курса «ОРКСЭ»</vt:lpstr>
      <vt:lpstr>Регламент работы общеобразовательных организаций по выбору модуля учебного курса «ОРКСЭ»</vt:lpstr>
      <vt:lpstr>Регламент работы общеобразовательных организаций по выбору модуля учебного курса «ОРКСЭ»</vt:lpstr>
      <vt:lpstr>Часто возникающие вопросы по выбору модуля учебного курса ОРКСЭ и ответы на них</vt:lpstr>
      <vt:lpstr>Программа ОРКСЭ</vt:lpstr>
      <vt:lpstr>Учебники по ОРКСЭ из Федерального перечня учебников</vt:lpstr>
      <vt:lpstr>Ссылки на официальные сайты  Министерства образования, науки и молодежи Республики Крым и  ГБОУ ДПО РК «Крымский республиканский институт постдипломного педагогического образования», на которых размещена информация  об  учебном курсе ОРКСЭ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администрациями общеобразовательных организаций условий для изучения комплексного учебного курса  «Основы религиозных культур и светской этики»</dc:title>
  <dc:creator>User</dc:creator>
  <cp:lastModifiedBy>Host_user</cp:lastModifiedBy>
  <cp:revision>130</cp:revision>
  <cp:lastPrinted>2024-03-28T09:18:15Z</cp:lastPrinted>
  <dcterms:modified xsi:type="dcterms:W3CDTF">2024-04-01T07:55:30Z</dcterms:modified>
</cp:coreProperties>
</file>