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82" r:id="rId2"/>
    <p:sldId id="259" r:id="rId3"/>
    <p:sldId id="274" r:id="rId4"/>
    <p:sldId id="284" r:id="rId5"/>
    <p:sldId id="261" r:id="rId6"/>
    <p:sldId id="262" r:id="rId7"/>
    <p:sldId id="265" r:id="rId8"/>
    <p:sldId id="285" r:id="rId9"/>
    <p:sldId id="278" r:id="rId1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Автор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660B408-B3CF-4A94-85FC-2B1E0A45F4A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07" autoAdjust="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outlineViewPr>
    <p:cViewPr>
      <p:scale>
        <a:sx n="33" d="100"/>
        <a:sy n="33" d="100"/>
      </p:scale>
      <p:origin x="0" y="-2134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6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E24F2345-EC98-4DA1-BEDE-E955624755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C33E638-B8D4-466B-AD53-47551EDA16C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07974A3-D9C6-4949-B3BB-4B2F87A55C8D}" type="datetime1">
              <a:rPr lang="ru-RU" smtClean="0"/>
              <a:t>14.02.2024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2889FA8-6777-4B9D-A1A9-C7DBF5FEA9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404C72C3-43D9-4379-9293-03F53C8488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A9E2DD4-2E30-4434-A427-2EC504910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3731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84E6609-429A-4322-AD92-66C8B4AC72E5}" type="datetime1">
              <a:rPr lang="ru-RU" noProof="0" smtClean="0"/>
              <a:t>14.02.2024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68375C1-7C5C-42A2-80F2-05631BB3764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725545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74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08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736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032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659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368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438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с изображением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:a16="http://schemas.microsoft.com/office/drawing/2014/main" id="{16977C32-6781-4E43-B083-CC319C1A2B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rIns="1044000" rtlCol="0" anchor="ctr"/>
          <a:lstStyle>
            <a:lvl1pPr marL="0" indent="0" algn="r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Вставьте или перетащите свое фото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0" y="0"/>
            <a:ext cx="6336000" cy="678656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000" y="2377000"/>
            <a:ext cx="5472000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000" y="4962525"/>
            <a:ext cx="5472000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A8EA9D3-63E1-4170-B9FF-2F1AF08CCA45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6AE9C85-4EEF-40CA-AA18-4DC9F703F4F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37700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ие числа, вариант 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>
            <a:extLst>
              <a:ext uri="{FF2B5EF4-FFF2-40B4-BE49-F238E27FC236}">
                <a16:creationId xmlns:a16="http://schemas.microsoft.com/office/drawing/2014/main" id="{C4908609-0EC4-4718-AC46-A50BB2DA333E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1790100" y="2701131"/>
            <a:ext cx="4113900" cy="28281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5" name="Объект 3">
            <a:extLst>
              <a:ext uri="{FF2B5EF4-FFF2-40B4-BE49-F238E27FC236}">
                <a16:creationId xmlns:a16="http://schemas.microsoft.com/office/drawing/2014/main" id="{C61EBC7C-80CF-489F-86B3-589490818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58100" y="2701131"/>
            <a:ext cx="4113900" cy="28281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CF5069B8-93E6-456E-B02B-1FD5F3B8D7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793079" y="1728000"/>
            <a:ext cx="4122920" cy="735800"/>
          </a:xfrm>
          <a:noFill/>
        </p:spPr>
        <p:txBody>
          <a:bodyPr rtlCol="0" anchor="t"/>
          <a:lstStyle>
            <a:lvl1pPr marL="0" indent="0" algn="l">
              <a:buNone/>
              <a:defRPr sz="54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67F0EAC-0FF4-447C-8EE4-2B107165DF3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55762" y="1722438"/>
            <a:ext cx="4104437" cy="735749"/>
          </a:xfrm>
        </p:spPr>
        <p:txBody>
          <a:bodyPr rtlCol="0" anchor="t"/>
          <a:lstStyle>
            <a:lvl1pPr marL="0" indent="0">
              <a:buNone/>
              <a:defRPr sz="54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DED90C13-8D49-4652-B68A-A0B5084BB4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75959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ие числа, вариант 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3">
            <a:extLst>
              <a:ext uri="{FF2B5EF4-FFF2-40B4-BE49-F238E27FC236}">
                <a16:creationId xmlns:a16="http://schemas.microsoft.com/office/drawing/2014/main" id="{CF5069B8-93E6-456E-B02B-1FD5F3B8D7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0706" y="1593150"/>
            <a:ext cx="4348065" cy="4348065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rtlCol="0"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Название раздела</a:t>
            </a:r>
          </a:p>
        </p:txBody>
      </p:sp>
      <p:sp>
        <p:nvSpPr>
          <p:cNvPr id="12" name="Текст 9">
            <a:extLst>
              <a:ext uri="{FF2B5EF4-FFF2-40B4-BE49-F238E27FC236}">
                <a16:creationId xmlns:a16="http://schemas.microsoft.com/office/drawing/2014/main" id="{C15F42E2-EE95-4479-80E9-94A75E9D6E9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39330" y="1767887"/>
            <a:ext cx="3998591" cy="3998591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ru-RU" noProof="0"/>
              <a:t>Заголовок раздела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id="{4059823C-F505-4D2A-854E-5144BD58A76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38481" y="2207063"/>
            <a:ext cx="3120238" cy="3120238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ru-RU" noProof="0"/>
              <a:t>Заголовок раздела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B30FA196-A035-4908-BA51-B769293255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58929" y="2205688"/>
            <a:ext cx="2811618" cy="1440000"/>
          </a:xfrm>
          <a:prstGeom prst="rect">
            <a:avLst/>
          </a:prstGeom>
          <a:noFill/>
        </p:spPr>
        <p:txBody>
          <a:bodyPr rtlCol="0"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38F1EEC3-A74E-4124-95F3-D8A27EA3DDF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332816" y="2205688"/>
            <a:ext cx="2811618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266700" lvl="0" indent="-266700" algn="ctr" rtl="0"/>
            <a:r>
              <a:rPr lang="ru-RU" noProof="0"/>
              <a:t>2</a:t>
            </a:r>
          </a:p>
        </p:txBody>
      </p:sp>
      <p:sp>
        <p:nvSpPr>
          <p:cNvPr id="14" name="Текст 9">
            <a:extLst>
              <a:ext uri="{FF2B5EF4-FFF2-40B4-BE49-F238E27FC236}">
                <a16:creationId xmlns:a16="http://schemas.microsoft.com/office/drawing/2014/main" id="{744F95B1-3E5D-46C4-846F-01E3035D1A7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547101" y="2205688"/>
            <a:ext cx="2597043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266700" lvl="0" indent="-266700" algn="ctr" rtl="0"/>
            <a:r>
              <a:rPr lang="ru-RU" noProof="0"/>
              <a:t>3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39CDA933-12B5-44CD-BD16-C9589DE755E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074738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17" name="Текст 5">
            <a:extLst>
              <a:ext uri="{FF2B5EF4-FFF2-40B4-BE49-F238E27FC236}">
                <a16:creationId xmlns:a16="http://schemas.microsoft.com/office/drawing/2014/main" id="{9751FCE0-5FA8-4E25-A4E7-8B2901F6949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48625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0D97BC04-5B6C-4CFD-8184-7637C9A8F8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08600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E7A8CB18-EF35-4644-9DDB-02D8B65EA55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897170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странство для ры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436FA5D-088F-4BDE-ABD2-A640A8610900}"/>
              </a:ext>
            </a:extLst>
          </p:cNvPr>
          <p:cNvCxnSpPr/>
          <p:nvPr userDrawn="1"/>
        </p:nvCxnSpPr>
        <p:spPr>
          <a:xfrm>
            <a:off x="6096000" y="1319756"/>
            <a:ext cx="0" cy="46101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C2BCB80-6997-4274-AAFE-65C2CCFFFD10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0" y="3624806"/>
            <a:ext cx="11340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екст 5">
            <a:extLst>
              <a:ext uri="{FF2B5EF4-FFF2-40B4-BE49-F238E27FC236}">
                <a16:creationId xmlns:a16="http://schemas.microsoft.com/office/drawing/2014/main" id="{9A1FC84B-8A06-4879-86ED-47E43AAC98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2000" y="951013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4B975678-3DFA-4D26-9CF6-01294F7259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6000" y="6046600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8B55997C-0304-482F-A7C3-8E50C8ED55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260393"/>
            <a:ext cx="1980000" cy="252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  <p:sp>
        <p:nvSpPr>
          <p:cNvPr id="14" name="Текст 5">
            <a:extLst>
              <a:ext uri="{FF2B5EF4-FFF2-40B4-BE49-F238E27FC236}">
                <a16:creationId xmlns:a16="http://schemas.microsoft.com/office/drawing/2014/main" id="{E26AB0A6-DA7A-4EA3-9528-68FDBA8BF3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92001" y="3260393"/>
            <a:ext cx="1980000" cy="252000"/>
          </a:xfr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</p:spTree>
    <p:extLst>
      <p:ext uri="{BB962C8B-B14F-4D97-AF65-F5344CB8AC3E}">
        <p14:creationId xmlns:p14="http://schemas.microsoft.com/office/powerpoint/2010/main" val="966920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0211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EAE51FED-0A73-4769-96A2-4C362E5D9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>
            <a:extLst>
              <a:ext uri="{FF2B5EF4-FFF2-40B4-BE49-F238E27FC236}">
                <a16:creationId xmlns:a16="http://schemas.microsoft.com/office/drawing/2014/main" id="{E455B16D-31A1-4D28-ADC4-0BDEF4E07D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728000"/>
            <a:ext cx="5472000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 3">
            <a:extLst>
              <a:ext uri="{FF2B5EF4-FFF2-40B4-BE49-F238E27FC236}">
                <a16:creationId xmlns:a16="http://schemas.microsoft.com/office/drawing/2014/main" id="{AC4D4C6E-0D63-44CE-B0B4-BAA8F101E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0000" y="1728000"/>
            <a:ext cx="5472000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3C0B96F-9D35-4001-9F9C-1A7004D61F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1C915CA-DB91-4B68-8DB8-2745ADA585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50061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7D615908-D8D7-48AF-8B8F-21B88B87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B617A5-FA6C-44C9-ABCB-DCA5D4615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210852"/>
            <a:ext cx="5472000" cy="3868486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Объект 5">
            <a:extLst>
              <a:ext uri="{FF2B5EF4-FFF2-40B4-BE49-F238E27FC236}">
                <a16:creationId xmlns:a16="http://schemas.microsoft.com/office/drawing/2014/main" id="{0A122ACD-5C8B-4CDA-89C5-565C88865B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0000" y="2210852"/>
            <a:ext cx="5472000" cy="3868486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43614A35-31E3-40DA-85DD-07B2076907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B171800C-9F25-4694-879B-16A1F7BBAA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12" name="Прямая соединительная линия 11" title="Разделитель">
            <a:extLst>
              <a:ext uri="{FF2B5EF4-FFF2-40B4-BE49-F238E27FC236}">
                <a16:creationId xmlns:a16="http://schemas.microsoft.com/office/drawing/2014/main" id="{03063CBE-E62B-44CB-9B45-D39B595FE2AF}"/>
              </a:ext>
            </a:extLst>
          </p:cNvPr>
          <p:cNvCxnSpPr>
            <a:cxnSpLocks/>
          </p:cNvCxnSpPr>
          <p:nvPr userDrawn="1"/>
        </p:nvCxnSpPr>
        <p:spPr>
          <a:xfrm>
            <a:off x="449349" y="2159999"/>
            <a:ext cx="42141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 title="Разделитель">
            <a:extLst>
              <a:ext uri="{FF2B5EF4-FFF2-40B4-BE49-F238E27FC236}">
                <a16:creationId xmlns:a16="http://schemas.microsoft.com/office/drawing/2014/main" id="{0EA58CA1-D7A1-4089-B687-193C35202523}"/>
              </a:ext>
            </a:extLst>
          </p:cNvPr>
          <p:cNvCxnSpPr>
            <a:cxnSpLocks/>
          </p:cNvCxnSpPr>
          <p:nvPr userDrawn="1"/>
        </p:nvCxnSpPr>
        <p:spPr>
          <a:xfrm>
            <a:off x="6312700" y="2159999"/>
            <a:ext cx="42141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 2">
            <a:extLst>
              <a:ext uri="{FF2B5EF4-FFF2-40B4-BE49-F238E27FC236}">
                <a16:creationId xmlns:a16="http://schemas.microsoft.com/office/drawing/2014/main" id="{A1844C96-F6D4-4E32-8A11-B1815109D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654025"/>
            <a:ext cx="5472000" cy="455122"/>
          </a:xfrm>
        </p:spPr>
        <p:txBody>
          <a:bodyPr rtlCol="0" anchor="b"/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5" name="Текст 4">
            <a:extLst>
              <a:ext uri="{FF2B5EF4-FFF2-40B4-BE49-F238E27FC236}">
                <a16:creationId xmlns:a16="http://schemas.microsoft.com/office/drawing/2014/main" id="{EA0BCCC6-F846-426B-B421-41B835224F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2700" y="1654025"/>
            <a:ext cx="5459300" cy="455122"/>
          </a:xfrm>
        </p:spPr>
        <p:txBody>
          <a:bodyPr rtlCol="0" anchor="b"/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53097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 столбца с рам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2">
            <a:extLst>
              <a:ext uri="{FF2B5EF4-FFF2-40B4-BE49-F238E27FC236}">
                <a16:creationId xmlns:a16="http://schemas.microsoft.com/office/drawing/2014/main" id="{FF5B2679-5029-4692-A1C7-099E7A58362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1" name="Объект 2">
            <a:extLst>
              <a:ext uri="{FF2B5EF4-FFF2-40B4-BE49-F238E27FC236}">
                <a16:creationId xmlns:a16="http://schemas.microsoft.com/office/drawing/2014/main" id="{1B5AA133-C824-4B4A-96F4-D48A58E222D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30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2" name="Объект 2">
            <a:extLst>
              <a:ext uri="{FF2B5EF4-FFF2-40B4-BE49-F238E27FC236}">
                <a16:creationId xmlns:a16="http://schemas.microsoft.com/office/drawing/2014/main" id="{388A40C4-1887-4DBA-90FF-4CF89932DA5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17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1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43CF4B74-3202-48D6-B573-AA3882B039F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30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2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Название раздела 2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0BA6D519-EE14-4D3E-B15F-70C4423A39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7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3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Название раздела 3</a:t>
            </a:r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4DA29CFB-3C73-4618-B2D9-70E396D1EBA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601538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91612B32-057C-422E-8B4A-7B464DE04A7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cxnSp>
        <p:nvCxnSpPr>
          <p:cNvPr id="8" name="Прямая со стрелкой 7">
            <a:extLst>
              <a:ext uri="{FF2B5EF4-FFF2-40B4-BE49-F238E27FC236}">
                <a16:creationId xmlns:a16="http://schemas.microsoft.com/office/drawing/2014/main" id="{B66BE87F-A588-41BE-A251-8940FFF7BDB0}"/>
              </a:ext>
            </a:extLst>
          </p:cNvPr>
          <p:cNvCxnSpPr/>
          <p:nvPr userDrawn="1"/>
        </p:nvCxnSpPr>
        <p:spPr>
          <a:xfrm>
            <a:off x="431800" y="3866682"/>
            <a:ext cx="1133951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Текст 10">
            <a:extLst>
              <a:ext uri="{FF2B5EF4-FFF2-40B4-BE49-F238E27FC236}">
                <a16:creationId xmlns:a16="http://schemas.microsoft.com/office/drawing/2014/main" id="{EE87B275-BCEB-48C5-BD58-39E2B9AB906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29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Год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75FEF587-0930-42DA-AF85-54F9A14870D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77B00876-F334-4F19-ACB9-5A52E300C62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DC5160FB-C621-4014-AF15-7C31EBF9463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3D37E5E1-DD5A-4C77-849F-40C0D2AE3F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8164CA25-5B7F-4EDD-8B42-0D567DED179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771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Год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15876039-3F56-4587-900E-4FCE60BCA50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515FCEBD-9007-4B9D-AE69-7F8068A14B2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8856F7F9-97EB-4612-BB5C-DDB9D90C9CD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B0C577BC-AD44-4FF0-8F34-D7ABD44B100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12E19F39-39CE-43A3-912F-3D8656DA5E7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64F2C543-C785-4078-9811-96F28F1BF21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022F0FFE-8538-47C2-9227-B4DE41186CE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75D12B21-B498-4E00-B817-457BAED99A3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A60F8F4D-F654-4555-BC21-7137D98E02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0B633DEF-CDC6-4A75-A05B-0C875E2B8F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23A67F56-440C-4AE2-B52E-F6ECF3E31F8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E8F5BF8F-8918-4E36-8AAF-45E994E46B2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1A2F56E4-C780-42A2-BA54-B1EAB7CA219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id="{7405E86B-3690-4EBE-8353-7ABE76F1081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DB54048B-A035-47F0-B54D-1B9676EE893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id="{12F6976C-DDBF-4808-9B45-2C78E0FC6AA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66103D17-8EEC-45BF-B909-8F6DB8575A3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id="{57F6EB7B-A4AE-4147-A94B-9C2860A158F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id="{95673032-36DB-4772-82D8-46E21D810A5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CDE9935C-FEBD-421A-A63B-8A87A2D4A4D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42C672-1222-4C21-9E3D-F365D9665E1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solidFill>
            <a:schemeClr val="bg1">
              <a:lumMod val="95000"/>
            </a:schemeClr>
          </a:solidFill>
        </p:spPr>
        <p:txBody>
          <a:bodyPr tIns="36000" rtlCol="0" anchor="t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/>
              <a:t>Название элемента</a:t>
            </a:r>
          </a:p>
        </p:txBody>
      </p:sp>
      <p:sp>
        <p:nvSpPr>
          <p:cNvPr id="37" name="Текст 36">
            <a:extLst>
              <a:ext uri="{FF2B5EF4-FFF2-40B4-BE49-F238E27FC236}">
                <a16:creationId xmlns:a16="http://schemas.microsoft.com/office/drawing/2014/main" id="{2F97A7E3-509A-417D-9818-EDDA3B539E4F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12717" y="2505005"/>
            <a:ext cx="1690417" cy="224670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месяц, год</a:t>
            </a:r>
          </a:p>
        </p:txBody>
      </p:sp>
    </p:spTree>
    <p:extLst>
      <p:ext uri="{BB962C8B-B14F-4D97-AF65-F5344CB8AC3E}">
        <p14:creationId xmlns:p14="http://schemas.microsoft.com/office/powerpoint/2010/main" val="5291107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лены группы 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altLang="zh-CN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  <a:endParaRPr lang="ru-RU" altLang="zh-CN" noProof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altLang="zh-CN" noProof="0" smtClean="0"/>
              <a:pPr/>
              <a:t>‹#›</a:t>
            </a:fld>
            <a:endParaRPr lang="ru-RU" altLang="zh-CN" noProof="0"/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8977821B-617D-47E4-AAA2-FADADD15EBC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1799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Вставьте или перетащите изображение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199551C8-D5B2-495A-97BB-0711CD8C67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4854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Имя</a:t>
            </a:r>
            <a:endParaRPr lang="ru-RU" altLang="zh-CN" noProof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53739758-B746-428A-A18B-3989DA89A8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74854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Краткая биография</a:t>
            </a:r>
            <a:endParaRPr lang="ru-RU" altLang="zh-CN" noProof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  <a:endParaRPr lang="ru-RU" altLang="zh-CN" noProof="0"/>
          </a:p>
        </p:txBody>
      </p:sp>
      <p:sp>
        <p:nvSpPr>
          <p:cNvPr id="28" name="Текст 8">
            <a:extLst>
              <a:ext uri="{FF2B5EF4-FFF2-40B4-BE49-F238E27FC236}">
                <a16:creationId xmlns:a16="http://schemas.microsoft.com/office/drawing/2014/main" id="{B502D142-31B4-4BFF-A18F-9FB36E0F400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974854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Должность</a:t>
            </a:r>
            <a:endParaRPr lang="ru-RU" altLang="zh-CN" noProof="0"/>
          </a:p>
        </p:txBody>
      </p:sp>
      <p:sp>
        <p:nvSpPr>
          <p:cNvPr id="41" name="Рисунок 4">
            <a:extLst>
              <a:ext uri="{FF2B5EF4-FFF2-40B4-BE49-F238E27FC236}">
                <a16:creationId xmlns:a16="http://schemas.microsoft.com/office/drawing/2014/main" id="{ED382BE6-73A2-49C4-9284-7996310FE85F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268028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Вставьте или перетащите изображение</a:t>
            </a:r>
          </a:p>
        </p:txBody>
      </p:sp>
      <p:sp>
        <p:nvSpPr>
          <p:cNvPr id="42" name="Текст 8">
            <a:extLst>
              <a:ext uri="{FF2B5EF4-FFF2-40B4-BE49-F238E27FC236}">
                <a16:creationId xmlns:a16="http://schemas.microsoft.com/office/drawing/2014/main" id="{5E81FDE4-AA9D-42F8-BEAF-C710A81DC8A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11083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Имя</a:t>
            </a:r>
            <a:endParaRPr lang="ru-RU" altLang="zh-CN" noProof="0"/>
          </a:p>
        </p:txBody>
      </p:sp>
      <p:sp>
        <p:nvSpPr>
          <p:cNvPr id="43" name="Текст 10">
            <a:extLst>
              <a:ext uri="{FF2B5EF4-FFF2-40B4-BE49-F238E27FC236}">
                <a16:creationId xmlns:a16="http://schemas.microsoft.com/office/drawing/2014/main" id="{9D6585E1-D051-4611-811C-C8101B0D2F0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811083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Краткая биография</a:t>
            </a:r>
            <a:endParaRPr lang="ru-RU" altLang="zh-CN" noProof="0"/>
          </a:p>
        </p:txBody>
      </p:sp>
      <p:sp>
        <p:nvSpPr>
          <p:cNvPr id="44" name="Текст 8">
            <a:extLst>
              <a:ext uri="{FF2B5EF4-FFF2-40B4-BE49-F238E27FC236}">
                <a16:creationId xmlns:a16="http://schemas.microsoft.com/office/drawing/2014/main" id="{6C195A32-24CC-4109-9C00-31757D0A0A3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811083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Должность</a:t>
            </a:r>
            <a:endParaRPr lang="ru-RU" altLang="zh-CN" noProof="0"/>
          </a:p>
        </p:txBody>
      </p:sp>
      <p:sp>
        <p:nvSpPr>
          <p:cNvPr id="45" name="Рисунок 4">
            <a:extLst>
              <a:ext uri="{FF2B5EF4-FFF2-40B4-BE49-F238E27FC236}">
                <a16:creationId xmlns:a16="http://schemas.microsoft.com/office/drawing/2014/main" id="{B318C64F-C963-4A3C-BB8F-999A7F7F5F8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8112825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Вставьте или перетащите изображение</a:t>
            </a:r>
          </a:p>
        </p:txBody>
      </p:sp>
      <p:sp>
        <p:nvSpPr>
          <p:cNvPr id="46" name="Текст 8">
            <a:extLst>
              <a:ext uri="{FF2B5EF4-FFF2-40B4-BE49-F238E27FC236}">
                <a16:creationId xmlns:a16="http://schemas.microsoft.com/office/drawing/2014/main" id="{B8B9BC49-5937-4C0A-9AA6-7A7DA7F18CA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647313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Имя</a:t>
            </a:r>
            <a:endParaRPr lang="ru-RU" altLang="zh-CN" noProof="0"/>
          </a:p>
        </p:txBody>
      </p:sp>
      <p:sp>
        <p:nvSpPr>
          <p:cNvPr id="47" name="Текст 10">
            <a:extLst>
              <a:ext uri="{FF2B5EF4-FFF2-40B4-BE49-F238E27FC236}">
                <a16:creationId xmlns:a16="http://schemas.microsoft.com/office/drawing/2014/main" id="{8020B4D6-002F-4FA9-BF1D-FC56D9A06F2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647313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Краткая биография</a:t>
            </a:r>
            <a:endParaRPr lang="ru-RU" altLang="zh-CN" noProof="0"/>
          </a:p>
        </p:txBody>
      </p:sp>
      <p:sp>
        <p:nvSpPr>
          <p:cNvPr id="48" name="Текст 8">
            <a:extLst>
              <a:ext uri="{FF2B5EF4-FFF2-40B4-BE49-F238E27FC236}">
                <a16:creationId xmlns:a16="http://schemas.microsoft.com/office/drawing/2014/main" id="{93C1946C-7118-4BF3-8EE8-B0944465F49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647313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Должность</a:t>
            </a:r>
            <a:endParaRPr lang="ru-RU" altLang="zh-CN" noProof="0"/>
          </a:p>
        </p:txBody>
      </p:sp>
    </p:spTree>
    <p:extLst>
      <p:ext uri="{BB962C8B-B14F-4D97-AF65-F5344CB8AC3E}">
        <p14:creationId xmlns:p14="http://schemas.microsoft.com/office/powerpoint/2010/main" val="1638949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лены группы 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sp>
        <p:nvSpPr>
          <p:cNvPr id="49" name="Текст 8">
            <a:extLst>
              <a:ext uri="{FF2B5EF4-FFF2-40B4-BE49-F238E27FC236}">
                <a16:creationId xmlns:a16="http://schemas.microsoft.com/office/drawing/2014/main" id="{305CEEFA-58BB-4AFA-AD31-BEE38B013E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:a16="http://schemas.microsoft.com/office/drawing/2014/main" id="{BEEE40C3-341F-4063-8D33-B1328863FB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1" name="Текст 8">
            <a:extLst>
              <a:ext uri="{FF2B5EF4-FFF2-40B4-BE49-F238E27FC236}">
                <a16:creationId xmlns:a16="http://schemas.microsoft.com/office/drawing/2014/main" id="{D09CE291-B951-4300-9D67-154E4BB557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375703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2" name="Текст 10">
            <a:extLst>
              <a:ext uri="{FF2B5EF4-FFF2-40B4-BE49-F238E27FC236}">
                <a16:creationId xmlns:a16="http://schemas.microsoft.com/office/drawing/2014/main" id="{0D3A393C-4D8C-49BC-934D-B57BE1B2840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375703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3" name="Текст 8">
            <a:extLst>
              <a:ext uri="{FF2B5EF4-FFF2-40B4-BE49-F238E27FC236}">
                <a16:creationId xmlns:a16="http://schemas.microsoft.com/office/drawing/2014/main" id="{08906184-3520-4606-AF8B-59ECFFA6D7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19606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:a16="http://schemas.microsoft.com/office/drawing/2014/main" id="{8A64BEB9-7FB0-4DF9-BFE9-62016E83E8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319606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5" name="Текст 8">
            <a:extLst>
              <a:ext uri="{FF2B5EF4-FFF2-40B4-BE49-F238E27FC236}">
                <a16:creationId xmlns:a16="http://schemas.microsoft.com/office/drawing/2014/main" id="{4CCC1C98-37FD-4404-8383-72ED535FE57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263509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6" name="Текст 10">
            <a:extLst>
              <a:ext uri="{FF2B5EF4-FFF2-40B4-BE49-F238E27FC236}">
                <a16:creationId xmlns:a16="http://schemas.microsoft.com/office/drawing/2014/main" id="{B24BD1AE-AB0E-40FA-AEA8-8D687D84B5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63509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:a16="http://schemas.microsoft.com/office/drawing/2014/main" id="{CA2F0EA7-F3F7-443F-BA0D-4916B618C56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207412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:a16="http://schemas.microsoft.com/office/drawing/2014/main" id="{2BB6E6C3-1F6A-41B6-8EE0-6FDCBA34413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207412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B2738624-9DAA-4152-9A77-80BBB71AD5F1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31800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9" name="Рисунок 15">
            <a:extLst>
              <a:ext uri="{FF2B5EF4-FFF2-40B4-BE49-F238E27FC236}">
                <a16:creationId xmlns:a16="http://schemas.microsoft.com/office/drawing/2014/main" id="{522AE46C-0845-4BB0-9861-06071BCF56F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2375703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0" name="Рисунок 15">
            <a:extLst>
              <a:ext uri="{FF2B5EF4-FFF2-40B4-BE49-F238E27FC236}">
                <a16:creationId xmlns:a16="http://schemas.microsoft.com/office/drawing/2014/main" id="{D791A6AF-478F-443B-A785-F82A8DBA9F3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319606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1" name="Рисунок 15">
            <a:extLst>
              <a:ext uri="{FF2B5EF4-FFF2-40B4-BE49-F238E27FC236}">
                <a16:creationId xmlns:a16="http://schemas.microsoft.com/office/drawing/2014/main" id="{1A65AFE9-2875-44A5-BF13-6E8438892669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263509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2" name="Рисунок 15">
            <a:extLst>
              <a:ext uri="{FF2B5EF4-FFF2-40B4-BE49-F238E27FC236}">
                <a16:creationId xmlns:a16="http://schemas.microsoft.com/office/drawing/2014/main" id="{069B9167-077F-4123-82C5-01EB62AFB3E6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8207412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1" name="Текст 8">
            <a:extLst>
              <a:ext uri="{FF2B5EF4-FFF2-40B4-BE49-F238E27FC236}">
                <a16:creationId xmlns:a16="http://schemas.microsoft.com/office/drawing/2014/main" id="{F9EF21D5-1862-4F5B-86BF-B76AF2A72B3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151313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80EC8DA4-EC6B-4362-949F-968E973A545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151313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23" name="Рисунок 15">
            <a:extLst>
              <a:ext uri="{FF2B5EF4-FFF2-40B4-BE49-F238E27FC236}">
                <a16:creationId xmlns:a16="http://schemas.microsoft.com/office/drawing/2014/main" id="{FC64B5FD-0E87-4FAB-AFEA-D10DFED9F653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0151313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462051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с изображением 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9">
            <a:extLst>
              <a:ext uri="{FF2B5EF4-FFF2-40B4-BE49-F238E27FC236}">
                <a16:creationId xmlns:a16="http://schemas.microsoft.com/office/drawing/2014/main" id="{8BA39708-26C4-4C58-AAF1-7DDBAAFACC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lIns="1044000" rIns="0" rtlCol="0" anchor="ctr"/>
          <a:lstStyle>
            <a:lvl1pPr marL="0" indent="0" algn="l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Вставьте или перетащите свое фото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29FEC1A-545F-4D58-B291-028B7D695567}"/>
              </a:ext>
            </a:extLst>
          </p:cNvPr>
          <p:cNvSpPr/>
          <p:nvPr userDrawn="1"/>
        </p:nvSpPr>
        <p:spPr>
          <a:xfrm>
            <a:off x="6336000" y="0"/>
            <a:ext cx="3979575" cy="67865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9896" y="2377000"/>
            <a:ext cx="3571782" cy="2387600"/>
          </a:xfrm>
        </p:spPr>
        <p:txBody>
          <a:bodyPr rtlCol="0" anchor="b"/>
          <a:lstStyle>
            <a:lvl1pPr algn="l">
              <a:defRPr sz="36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9896" y="4962525"/>
            <a:ext cx="35717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87B6BB1-24C3-48A6-913C-94F7EA8127A1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1C9CBFF-5639-480A-82C7-50DAD54E2E48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012861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91612B32-057C-422E-8B4A-7B464DE04A7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434267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592846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2A4E56-DEE9-4FB2-89FF-0F12DB08AD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8525B7-4C8D-4482-98E3-A68789AAB0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602381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9">
            <a:extLst>
              <a:ext uri="{FF2B5EF4-FFF2-40B4-BE49-F238E27FC236}">
                <a16:creationId xmlns:a16="http://schemas.microsoft.com/office/drawing/2014/main" id="{FF978957-D101-43B4-A717-19B1820B4F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lIns="1044000" rIns="0" rtlCol="0" anchor="ctr"/>
          <a:lstStyle>
            <a:lvl1pPr marL="0" indent="0" algn="l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Вставьте или перетащите свое фото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4DD3616-4E40-4CE5-88C8-2AF6E47D2086}"/>
              </a:ext>
            </a:extLst>
          </p:cNvPr>
          <p:cNvSpPr/>
          <p:nvPr userDrawn="1"/>
        </p:nvSpPr>
        <p:spPr>
          <a:xfrm>
            <a:off x="6336000" y="0"/>
            <a:ext cx="3979575" cy="67865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EA3B184-0AF0-4DF5-B2BD-E6D1806BE1BF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8FC9062-5711-4550-8470-F1324E804FFF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6336000" y="0"/>
            <a:ext cx="3979575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9896" y="2377000"/>
            <a:ext cx="3571782" cy="2387600"/>
          </a:xfrm>
        </p:spPr>
        <p:txBody>
          <a:bodyPr rtlCol="0" anchor="b"/>
          <a:lstStyle>
            <a:lvl1pPr algn="l">
              <a:defRPr sz="54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05624" y="5057775"/>
            <a:ext cx="3206053" cy="24765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Полное имя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9EABB85-2AAF-4939-BDF4-E3CF2F31B3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05625" y="5400675"/>
            <a:ext cx="3206750" cy="2476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/>
                </a:solidFill>
              </a:defRPr>
            </a:lvl1pPr>
            <a:lvl2pPr>
              <a:defRPr lang="en-US" sz="2000" dirty="0" smtClean="0"/>
            </a:lvl2pPr>
            <a:lvl3pPr>
              <a:defRPr lang="en-US" sz="1800" dirty="0" smtClean="0"/>
            </a:lvl3pPr>
            <a:lvl4pPr>
              <a:defRPr lang="en-US" sz="1600" dirty="0" smtClean="0"/>
            </a:lvl4pPr>
            <a:lvl5pPr>
              <a:defRPr lang="en-ZA" sz="1600" dirty="0"/>
            </a:lvl5pPr>
          </a:lstStyle>
          <a:p>
            <a:pPr marL="266700" lvl="0" indent="-266700" rtl="0"/>
            <a:r>
              <a:rPr lang="ru-RU" noProof="0"/>
              <a:t>Контактный номер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E7DF27-55E9-4F17-91D3-29228A4020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05625" y="5751513"/>
            <a:ext cx="3206750" cy="2476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400" smtClean="0">
                <a:solidFill>
                  <a:schemeClr val="bg1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ZA" sz="1600"/>
            </a:lvl5pPr>
          </a:lstStyle>
          <a:p>
            <a:pPr marL="266700" lvl="0" indent="-266700" rtl="0"/>
            <a:r>
              <a:rPr lang="ru-RU" noProof="0"/>
              <a:t>Электронная почта или контакт в социальной сети</a:t>
            </a:r>
          </a:p>
        </p:txBody>
      </p:sp>
    </p:spTree>
    <p:extLst>
      <p:ext uri="{BB962C8B-B14F-4D97-AF65-F5344CB8AC3E}">
        <p14:creationId xmlns:p14="http://schemas.microsoft.com/office/powerpoint/2010/main" val="41008153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знакомительные версии мобильных прило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Экрана мобильного телефон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68055F11-596F-47BF-A832-A501EC346C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07" y="915497"/>
            <a:ext cx="4666142" cy="4684105"/>
          </a:xfrm>
          <a:prstGeom prst="rect">
            <a:avLst/>
          </a:prstGeom>
        </p:spPr>
      </p:pic>
      <p:pic>
        <p:nvPicPr>
          <p:cNvPr id="9" name="Рисунок 8" descr="Экрана мобильного телефон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80EBF765-2A5E-4BDA-B092-25691E4791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2929" y="915497"/>
            <a:ext cx="4666142" cy="4684105"/>
          </a:xfrm>
          <a:prstGeom prst="rect">
            <a:avLst/>
          </a:prstGeom>
        </p:spPr>
      </p:pic>
      <p:pic>
        <p:nvPicPr>
          <p:cNvPr id="10" name="Рисунок 9" descr="Экрана мобильного телефон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E97A6530-14B5-4A05-B7A3-7BA661FCD5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2551" y="915497"/>
            <a:ext cx="4666142" cy="46841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47EC9494-5A42-419D-AADF-96EF1EFD7B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615505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Сведения о макете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CE2D3309-00A3-42D9-8706-6F2A6AD3BB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15505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макета</a:t>
            </a:r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id="{94E4C70C-AC1E-4EDE-B2C1-23A54123479F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177148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Сведения о макете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14B1BB7D-C6D3-4D9C-A235-6CBB5A13EE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7148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макета</a:t>
            </a:r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718515F4-6451-4FB7-ACE4-5D9C2CD207A4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8699878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Сведения о макете</a:t>
            </a:r>
          </a:p>
        </p:txBody>
      </p:sp>
      <p:sp>
        <p:nvSpPr>
          <p:cNvPr id="16" name="Текст 11">
            <a:extLst>
              <a:ext uri="{FF2B5EF4-FFF2-40B4-BE49-F238E27FC236}">
                <a16:creationId xmlns:a16="http://schemas.microsoft.com/office/drawing/2014/main" id="{B362C889-34FC-4EB1-967B-DC98349082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99878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макета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4C4EB921-BD58-4C2E-BDD5-FC8D2629829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751679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7" name="Рисунок 3">
            <a:extLst>
              <a:ext uri="{FF2B5EF4-FFF2-40B4-BE49-F238E27FC236}">
                <a16:creationId xmlns:a16="http://schemas.microsoft.com/office/drawing/2014/main" id="{3CB44DE3-C599-4EA7-BFDA-4E39AE89FC0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281301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Рисунок 3">
            <a:extLst>
              <a:ext uri="{FF2B5EF4-FFF2-40B4-BE49-F238E27FC236}">
                <a16:creationId xmlns:a16="http://schemas.microsoft.com/office/drawing/2014/main" id="{A4392E45-2A0B-49BF-9952-79C42AF8DE9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810923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12301276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зы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9CC2AE-E299-42B4-A2C4-357708A0054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800" y="1836744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/>
            </a:lvl1pPr>
          </a:lstStyle>
          <a:p>
            <a:pPr lvl="0" rtl="0"/>
            <a:r>
              <a:rPr lang="ru-RU" noProof="0"/>
              <a:t>Здесь должен быть отзыв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199551C8-D5B2-495A-97BB-0711CD8C67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2556" y="3693626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и должность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03139A49-E537-4395-967A-08C9978207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25172" y="3591659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/>
            </a:lvl1pPr>
          </a:lstStyle>
          <a:p>
            <a:pPr lvl="0" rtl="0"/>
            <a:r>
              <a:rPr lang="ru-RU" noProof="0"/>
              <a:t>Здесь должен быть отзыв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3EE1C8A1-F171-46D2-A92F-1B0E9C52B1A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68052" y="5448541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и должность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E3E7FB48-98BE-4677-A80F-969F9F30720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218545" y="1836744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/>
            </a:lvl1pPr>
          </a:lstStyle>
          <a:p>
            <a:pPr lvl="0" rtl="0"/>
            <a:r>
              <a:rPr lang="ru-RU" noProof="0"/>
              <a:t>Здесь должен быть отзыв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id="{0146F28A-70F5-4E8B-8A3A-ADB1B6A080D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369301" y="3693626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и 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23627155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0" y="0"/>
            <a:ext cx="6336000" cy="678656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000" y="2377000"/>
            <a:ext cx="5472000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000" y="4962525"/>
            <a:ext cx="5472000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A8EA9D3-63E1-4170-B9FF-2F1AF08CCA45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6AE9C85-4EEF-40CA-AA18-4DC9F703F4F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83102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805D700-F00E-4505-8483-501219FB8BD2}"/>
              </a:ext>
            </a:extLst>
          </p:cNvPr>
          <p:cNvSpPr/>
          <p:nvPr userDrawn="1"/>
        </p:nvSpPr>
        <p:spPr>
          <a:xfrm>
            <a:off x="0" y="0"/>
            <a:ext cx="12192000" cy="636536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432000" y="1"/>
            <a:ext cx="11760000" cy="6365362"/>
          </a:xfrm>
          <a:prstGeom prst="rect">
            <a:avLst/>
          </a:prstGeom>
          <a:gradFill>
            <a:gsLst>
              <a:gs pos="36000">
                <a:schemeClr val="tx1">
                  <a:alpha val="60000"/>
                </a:schemeClr>
              </a:gs>
              <a:gs pos="100000">
                <a:schemeClr val="tx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728" y="2377000"/>
            <a:ext cx="6299682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728" y="4962525"/>
            <a:ext cx="62996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1384471-818E-4B2E-BA19-852421944514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FBA5E93-E4C5-4917-B92A-53FC468CFEB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109B30-9CC9-4BE8-AB10-1BA398CA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AF77174B-114F-48DF-AFBF-1AA3416ACD4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</p:spTree>
    <p:extLst>
      <p:ext uri="{BB962C8B-B14F-4D97-AF65-F5344CB8AC3E}">
        <p14:creationId xmlns:p14="http://schemas.microsoft.com/office/powerpoint/2010/main" val="41868349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28A921-D1FB-449F-8402-7C032AAABB1C}"/>
              </a:ext>
            </a:extLst>
          </p:cNvPr>
          <p:cNvSpPr/>
          <p:nvPr userDrawn="1"/>
        </p:nvSpPr>
        <p:spPr>
          <a:xfrm>
            <a:off x="5353050" y="1"/>
            <a:ext cx="6406950" cy="6857998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8" name="Нижний колонтитул 17">
            <a:extLst>
              <a:ext uri="{FF2B5EF4-FFF2-40B4-BE49-F238E27FC236}">
                <a16:creationId xmlns:a16="http://schemas.microsoft.com/office/drawing/2014/main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F80631D-0113-45B5-9716-6AED2430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2" name="Текст 3">
            <a:extLst>
              <a:ext uri="{FF2B5EF4-FFF2-40B4-BE49-F238E27FC236}">
                <a16:creationId xmlns:a16="http://schemas.microsoft.com/office/drawing/2014/main" id="{81AC65F5-382D-4CF6-95CF-DD3FC6D96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3" name="Объект 2">
            <a:extLst>
              <a:ext uri="{FF2B5EF4-FFF2-40B4-BE49-F238E27FC236}">
                <a16:creationId xmlns:a16="http://schemas.microsoft.com/office/drawing/2014/main" id="{DF554488-3F7D-4F3A-9AAF-73FB0977D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5962" y="457200"/>
            <a:ext cx="5501126" cy="5411787"/>
          </a:xfrm>
        </p:spPr>
        <p:txBody>
          <a:bodyPr rtlCol="0"/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996757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28A921-D1FB-449F-8402-7C032AAABB1C}"/>
              </a:ext>
            </a:extLst>
          </p:cNvPr>
          <p:cNvSpPr/>
          <p:nvPr userDrawn="1"/>
        </p:nvSpPr>
        <p:spPr>
          <a:xfrm>
            <a:off x="5353050" y="1"/>
            <a:ext cx="6406950" cy="6857998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8" name="Нижний колонтитул 17">
            <a:extLst>
              <a:ext uri="{FF2B5EF4-FFF2-40B4-BE49-F238E27FC236}">
                <a16:creationId xmlns:a16="http://schemas.microsoft.com/office/drawing/2014/main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F80631D-0113-45B5-9716-6AED2430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2" name="Текст 3">
            <a:extLst>
              <a:ext uri="{FF2B5EF4-FFF2-40B4-BE49-F238E27FC236}">
                <a16:creationId xmlns:a16="http://schemas.microsoft.com/office/drawing/2014/main" id="{81AC65F5-382D-4CF6-95CF-DD3FC6D96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9" name="Рисунок 2">
            <a:extLst>
              <a:ext uri="{FF2B5EF4-FFF2-40B4-BE49-F238E27FC236}">
                <a16:creationId xmlns:a16="http://schemas.microsoft.com/office/drawing/2014/main" id="{56321125-B861-4CD5-8023-6E403517657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804181" y="457201"/>
            <a:ext cx="5504688" cy="5403850"/>
          </a:xfrm>
        </p:spPr>
        <p:txBody>
          <a:bodyPr rtlCol="0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877188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9">
            <a:extLst>
              <a:ext uri="{FF2B5EF4-FFF2-40B4-BE49-F238E27FC236}">
                <a16:creationId xmlns:a16="http://schemas.microsoft.com/office/drawing/2014/main" id="{6FAD7B97-1B74-414B-B585-45E33908CB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365363"/>
          </a:xfrm>
          <a:solidFill>
            <a:schemeClr val="tx1">
              <a:lumMod val="75000"/>
              <a:lumOff val="25000"/>
            </a:schemeClr>
          </a:solidFill>
        </p:spPr>
        <p:txBody>
          <a:bodyPr vert="vert270" lIns="144000" tIns="0" rIns="0" rtlCol="0" anchor="t"/>
          <a:lstStyle>
            <a:lvl1pPr marL="0" indent="0" algn="ctr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Вставьте или перетащите свое фото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432000" y="1"/>
            <a:ext cx="11760000" cy="6365362"/>
          </a:xfrm>
          <a:prstGeom prst="rect">
            <a:avLst/>
          </a:prstGeom>
          <a:gradFill>
            <a:gsLst>
              <a:gs pos="36000">
                <a:schemeClr val="tx1">
                  <a:alpha val="60000"/>
                </a:schemeClr>
              </a:gs>
              <a:gs pos="100000">
                <a:schemeClr val="tx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728" y="2377000"/>
            <a:ext cx="6299682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728" y="4962525"/>
            <a:ext cx="62996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1384471-818E-4B2E-BA19-852421944514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FBA5E93-E4C5-4917-B92A-53FC468CFEB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109B30-9CC9-4BE8-AB10-1BA398CA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AF77174B-114F-48DF-AFBF-1AA3416ACD4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</p:spTree>
    <p:extLst>
      <p:ext uri="{BB962C8B-B14F-4D97-AF65-F5344CB8AC3E}">
        <p14:creationId xmlns:p14="http://schemas.microsoft.com/office/powerpoint/2010/main" val="149566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подзаголовок, содержимое и изображе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28A921-D1FB-449F-8402-7C032AAABB1C}"/>
              </a:ext>
            </a:extLst>
          </p:cNvPr>
          <p:cNvSpPr/>
          <p:nvPr userDrawn="1"/>
        </p:nvSpPr>
        <p:spPr>
          <a:xfrm>
            <a:off x="5353050" y="3714749"/>
            <a:ext cx="6406950" cy="3143249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3714746"/>
            <a:ext cx="4416225" cy="2364591"/>
          </a:xfrm>
        </p:spPr>
        <p:txBody>
          <a:bodyPr rtlCol="0" anchor="t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103" y="3981451"/>
            <a:ext cx="5749483" cy="1343026"/>
          </a:xfrm>
        </p:spPr>
        <p:txBody>
          <a:bodyPr rtlCol="0" anchor="b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528B6E3D-9C01-45EA-9E2B-711EC1B84F8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53050" y="0"/>
            <a:ext cx="6406950" cy="37147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ru-RU" noProof="0"/>
              <a:t>Вставьте или перетащите свое фото</a:t>
            </a:r>
          </a:p>
        </p:txBody>
      </p:sp>
      <p:sp>
        <p:nvSpPr>
          <p:cNvPr id="18" name="Нижний колонтитул 17">
            <a:extLst>
              <a:ext uri="{FF2B5EF4-FFF2-40B4-BE49-F238E27FC236}">
                <a16:creationId xmlns:a16="http://schemas.microsoft.com/office/drawing/2014/main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C8965A7-6363-464F-998B-64E00F4F49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58442" y="5657850"/>
            <a:ext cx="5749334" cy="111994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 rtl="0"/>
            <a:r>
              <a:rPr lang="ru-RU" noProof="0"/>
              <a:t>Подзаголовок, ключевую фразу или размытое изображение можно добавить сюда</a:t>
            </a:r>
          </a:p>
        </p:txBody>
      </p:sp>
    </p:spTree>
    <p:extLst>
      <p:ext uri="{BB962C8B-B14F-4D97-AF65-F5344CB8AC3E}">
        <p14:creationId xmlns:p14="http://schemas.microsoft.com/office/powerpoint/2010/main" val="3420662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нкты с изображ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sp>
        <p:nvSpPr>
          <p:cNvPr id="49" name="Текст 8">
            <a:extLst>
              <a:ext uri="{FF2B5EF4-FFF2-40B4-BE49-F238E27FC236}">
                <a16:creationId xmlns:a16="http://schemas.microsoft.com/office/drawing/2014/main" id="{305CEEFA-58BB-4AFA-AD31-BEE38B013E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:a16="http://schemas.microsoft.com/office/drawing/2014/main" id="{BEEE40C3-341F-4063-8D33-B1328863FB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1" name="Текст 8">
            <a:extLst>
              <a:ext uri="{FF2B5EF4-FFF2-40B4-BE49-F238E27FC236}">
                <a16:creationId xmlns:a16="http://schemas.microsoft.com/office/drawing/2014/main" id="{D09CE291-B951-4300-9D67-154E4BB557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718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2" name="Текст 10">
            <a:extLst>
              <a:ext uri="{FF2B5EF4-FFF2-40B4-BE49-F238E27FC236}">
                <a16:creationId xmlns:a16="http://schemas.microsoft.com/office/drawing/2014/main" id="{0D3A393C-4D8C-49BC-934D-B57BE1B2840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718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3" name="Текст 8">
            <a:extLst>
              <a:ext uri="{FF2B5EF4-FFF2-40B4-BE49-F238E27FC236}">
                <a16:creationId xmlns:a16="http://schemas.microsoft.com/office/drawing/2014/main" id="{08906184-3520-4606-AF8B-59ECFFA6D7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119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:a16="http://schemas.microsoft.com/office/drawing/2014/main" id="{8A64BEB9-7FB0-4DF9-BFE9-62016E83E8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5" name="Текст 8">
            <a:extLst>
              <a:ext uri="{FF2B5EF4-FFF2-40B4-BE49-F238E27FC236}">
                <a16:creationId xmlns:a16="http://schemas.microsoft.com/office/drawing/2014/main" id="{4CCC1C98-37FD-4404-8383-72ED535FE57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519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6" name="Текст 10">
            <a:extLst>
              <a:ext uri="{FF2B5EF4-FFF2-40B4-BE49-F238E27FC236}">
                <a16:creationId xmlns:a16="http://schemas.microsoft.com/office/drawing/2014/main" id="{B24BD1AE-AB0E-40FA-AEA8-8D687D84B5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19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:a16="http://schemas.microsoft.com/office/drawing/2014/main" id="{CA2F0EA7-F3F7-443F-BA0D-4916B618C56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920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:a16="http://schemas.microsoft.com/office/drawing/2014/main" id="{2BB6E6C3-1F6A-41B6-8EE0-6FDCBA34413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7920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B2738624-9DAA-4152-9A77-80BBB71AD5F1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3180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9" name="Рисунок 15">
            <a:extLst>
              <a:ext uri="{FF2B5EF4-FFF2-40B4-BE49-F238E27FC236}">
                <a16:creationId xmlns:a16="http://schemas.microsoft.com/office/drawing/2014/main" id="{522AE46C-0845-4BB0-9861-06071BCF56F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277185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0" name="Рисунок 15">
            <a:extLst>
              <a:ext uri="{FF2B5EF4-FFF2-40B4-BE49-F238E27FC236}">
                <a16:creationId xmlns:a16="http://schemas.microsoft.com/office/drawing/2014/main" id="{D791A6AF-478F-443B-A785-F82A8DBA9F3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112287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1" name="Рисунок 15">
            <a:extLst>
              <a:ext uri="{FF2B5EF4-FFF2-40B4-BE49-F238E27FC236}">
                <a16:creationId xmlns:a16="http://schemas.microsoft.com/office/drawing/2014/main" id="{1A65AFE9-2875-44A5-BF13-6E8438892669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45195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2" name="Рисунок 15">
            <a:extLst>
              <a:ext uri="{FF2B5EF4-FFF2-40B4-BE49-F238E27FC236}">
                <a16:creationId xmlns:a16="http://schemas.microsoft.com/office/drawing/2014/main" id="{069B9167-077F-4123-82C5-01EB62AFB3E6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780587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4064838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нкты со знач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EFA8C4C-FE50-44C1-8434-6C7BB898173F}"/>
              </a:ext>
            </a:extLst>
          </p:cNvPr>
          <p:cNvSpPr/>
          <p:nvPr userDrawn="1"/>
        </p:nvSpPr>
        <p:spPr>
          <a:xfrm>
            <a:off x="432000" y="0"/>
            <a:ext cx="5472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0728" y="5657850"/>
            <a:ext cx="4974545" cy="70751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Подзаголовок, ключевую фразу или размытое изображение можно добавить сюда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2000" y="6365363"/>
            <a:ext cx="5472000" cy="412431"/>
          </a:xfrm>
        </p:spPr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0" name="Рисунок 4">
            <a:extLst>
              <a:ext uri="{FF2B5EF4-FFF2-40B4-BE49-F238E27FC236}">
                <a16:creationId xmlns:a16="http://schemas.microsoft.com/office/drawing/2014/main" id="{704BE0A1-F26A-4947-971D-055860FFC9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000" y="0"/>
            <a:ext cx="5472000" cy="37147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ru-RU" noProof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8" y="3981450"/>
            <a:ext cx="4974545" cy="1343025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sz="36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B51A342D-6638-406F-A54B-59B56F36AD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8002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C32169FB-F8BF-46FF-8BDE-E27C751C1C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8002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id="{051BC42F-45BF-462B-A15F-54639A5DA4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02527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2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08A990CD-AF1D-4FBE-B3FF-4BC5BE2BF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02527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7" name="Текст 8">
            <a:extLst>
              <a:ext uri="{FF2B5EF4-FFF2-40B4-BE49-F238E27FC236}">
                <a16:creationId xmlns:a16="http://schemas.microsoft.com/office/drawing/2014/main" id="{C595063C-F901-4E60-A714-6454F42F0D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117052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3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C7672B0A-0079-40F6-8B93-A5F1DB5882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17052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</p:spTree>
    <p:extLst>
      <p:ext uri="{BB962C8B-B14F-4D97-AF65-F5344CB8AC3E}">
        <p14:creationId xmlns:p14="http://schemas.microsoft.com/office/powerpoint/2010/main" val="5466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пункта со знач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EFA8C4C-FE50-44C1-8434-6C7BB898173F}"/>
              </a:ext>
            </a:extLst>
          </p:cNvPr>
          <p:cNvSpPr/>
          <p:nvPr userDrawn="1"/>
        </p:nvSpPr>
        <p:spPr>
          <a:xfrm>
            <a:off x="432000" y="0"/>
            <a:ext cx="5472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0728" y="5657850"/>
            <a:ext cx="4974545" cy="70751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Подзаголовок, ключевую фразу или размытое изображение можно добавить сюда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0" name="Рисунок 4">
            <a:extLst>
              <a:ext uri="{FF2B5EF4-FFF2-40B4-BE49-F238E27FC236}">
                <a16:creationId xmlns:a16="http://schemas.microsoft.com/office/drawing/2014/main" id="{704BE0A1-F26A-4947-971D-055860FFC9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000" y="0"/>
            <a:ext cx="5472000" cy="37147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ru-RU" noProof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8" y="3981450"/>
            <a:ext cx="4974545" cy="1343025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sz="36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B51A342D-6638-406F-A54B-59B56F36AD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8577" y="5010963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3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C32169FB-F8BF-46FF-8BDE-E27C751C1C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78577" y="5645363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id="{051BC42F-45BF-462B-A15F-54639A5DA4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02677" y="5010963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4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08A990CD-AF1D-4FBE-B3FF-4BC5BE2BF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677" y="5645363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  <p:sp>
        <p:nvSpPr>
          <p:cNvPr id="23" name="Текст 8">
            <a:extLst>
              <a:ext uri="{FF2B5EF4-FFF2-40B4-BE49-F238E27FC236}">
                <a16:creationId xmlns:a16="http://schemas.microsoft.com/office/drawing/2014/main" id="{B71CBA76-3CE4-4FA7-8940-41ECC9129C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78577" y="2360347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ADC8FCF6-5E2F-4976-8979-F493766C38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78577" y="2994747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25" name="Текст 8">
            <a:extLst>
              <a:ext uri="{FF2B5EF4-FFF2-40B4-BE49-F238E27FC236}">
                <a16:creationId xmlns:a16="http://schemas.microsoft.com/office/drawing/2014/main" id="{F111F3D7-9557-4D01-B2FB-38A2FFA1052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02677" y="2360347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2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FE89EBCC-101B-4979-93C1-08579B0319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02677" y="2994747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</p:spTree>
    <p:extLst>
      <p:ext uri="{BB962C8B-B14F-4D97-AF65-F5344CB8AC3E}">
        <p14:creationId xmlns:p14="http://schemas.microsoft.com/office/powerpoint/2010/main" val="3040843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фровой продук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CE857ED-B36A-4B8A-81C4-94389617E2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3465" y="1007667"/>
            <a:ext cx="11528535" cy="56453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3613424"/>
            <a:ext cx="3974900" cy="2465913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177496E8-E637-4081-A0D0-AB167EE459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582738"/>
            <a:ext cx="3975100" cy="1744662"/>
          </a:xfrm>
        </p:spPr>
        <p:txBody>
          <a:bodyPr rtlCol="0" anchor="b"/>
          <a:lstStyle>
            <a:lvl1pPr marL="0" indent="0"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Выделенный текст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DE221C2C-B20F-4F90-A44F-08EE879BA9C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17319" y="1450975"/>
            <a:ext cx="6974680" cy="3935414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Вставьте или перетащите свой макет экрана</a:t>
            </a:r>
          </a:p>
        </p:txBody>
      </p:sp>
    </p:spTree>
    <p:extLst>
      <p:ext uri="{BB962C8B-B14F-4D97-AF65-F5344CB8AC3E}">
        <p14:creationId xmlns:p14="http://schemas.microsoft.com/office/powerpoint/2010/main" val="774500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EAE51FED-0A73-4769-96A2-4C362E5D9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55B16D-31A1-4D28-ADC4-0BDEF4E07DF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008000"/>
            <a:ext cx="11340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Строка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4D4C6E-0D63-44CE-B0B4-BAA8F101EAF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231749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3C0B96F-9D35-4001-9F9C-1A7004D61F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1C915CA-DB91-4B68-8DB8-2745ADA585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0BF46361-E4F6-47BA-9660-22CF6C0669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1498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2BB15A8A-91AC-4F5D-A727-1D120F5D43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91247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1A87D1D6-A833-418D-948C-DDF79372310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31749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Раздел 1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729FC9F6-9736-4DA2-A807-7430389A47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11498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Раздел 2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8FD41719-B17D-4C65-8905-CFB25698E4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91247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Раздел 3</a:t>
            </a:r>
          </a:p>
        </p:txBody>
      </p:sp>
    </p:spTree>
    <p:extLst>
      <p:ext uri="{BB962C8B-B14F-4D97-AF65-F5344CB8AC3E}">
        <p14:creationId xmlns:p14="http://schemas.microsoft.com/office/powerpoint/2010/main" val="2306804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6A7F847-7F52-4026-B418-55C25C28C4CB}"/>
              </a:ext>
            </a:extLst>
          </p:cNvPr>
          <p:cNvSpPr/>
          <p:nvPr userDrawn="1"/>
        </p:nvSpPr>
        <p:spPr>
          <a:xfrm>
            <a:off x="0" y="6365364"/>
            <a:ext cx="12192000" cy="421200"/>
          </a:xfrm>
          <a:prstGeom prst="rect">
            <a:avLst/>
          </a:prstGeom>
          <a:gradFill>
            <a:gsLst>
              <a:gs pos="53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47D8FD-2235-485B-95E1-2EBD5AB47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99F4A233-446A-4EDA-9622-BBF0631DFE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728000"/>
            <a:ext cx="113400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4A2955-0629-484D-8B16-D4500802A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BD150CE-DC66-461D-A66C-7CF330704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65363"/>
            <a:ext cx="5472000" cy="4124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Добавление нижнего колонтитула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0ED0A63-77FF-4992-99DD-A09E96E22ACC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6335A3F-070E-4B0E-A4FA-9B3279A2897C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Надпись 12">
            <a:extLst>
              <a:ext uri="{FF2B5EF4-FFF2-40B4-BE49-F238E27FC236}">
                <a16:creationId xmlns:a16="http://schemas.microsoft.com/office/drawing/2014/main" id="{7C7EB16B-9FE5-4954-8D9A-47381E739BF5}"/>
              </a:ext>
            </a:extLst>
          </p:cNvPr>
          <p:cNvSpPr txBox="1"/>
          <p:nvPr userDrawn="1"/>
        </p:nvSpPr>
        <p:spPr>
          <a:xfrm>
            <a:off x="9529311" y="6365363"/>
            <a:ext cx="2047875" cy="42996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 rtl="0"/>
            <a:r>
              <a:rPr lang="ru-RU" sz="1200" b="0" noProof="0">
                <a:solidFill>
                  <a:schemeClr val="bg1">
                    <a:lumMod val="65000"/>
                  </a:schemeClr>
                </a:solidFill>
                <a:latin typeface="+mn-lt"/>
              </a:rPr>
              <a:t>ИМЯ ИЛИ ЛОГОТИП</a:t>
            </a:r>
          </a:p>
        </p:txBody>
      </p:sp>
    </p:spTree>
    <p:extLst>
      <p:ext uri="{BB962C8B-B14F-4D97-AF65-F5344CB8AC3E}">
        <p14:creationId xmlns:p14="http://schemas.microsoft.com/office/powerpoint/2010/main" val="224487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62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4" r:id="rId9"/>
    <p:sldLayoutId id="2147483665" r:id="rId10"/>
    <p:sldLayoutId id="2147483666" r:id="rId11"/>
    <p:sldLayoutId id="2147483667" r:id="rId12"/>
    <p:sldLayoutId id="2147483650" r:id="rId13"/>
    <p:sldLayoutId id="2147483652" r:id="rId14"/>
    <p:sldLayoutId id="2147483653" r:id="rId15"/>
    <p:sldLayoutId id="2147483668" r:id="rId16"/>
    <p:sldLayoutId id="2147483669" r:id="rId17"/>
    <p:sldLayoutId id="2147483671" r:id="rId18"/>
    <p:sldLayoutId id="2147483672" r:id="rId19"/>
    <p:sldLayoutId id="2147483654" r:id="rId20"/>
    <p:sldLayoutId id="2147483678" r:id="rId21"/>
    <p:sldLayoutId id="2147483655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9" r:id="rId28"/>
    <p:sldLayoutId id="2147483680" r:id="rId2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000"/>
        </a:spcBef>
        <a:spcAft>
          <a:spcPts val="500"/>
        </a:spcAft>
        <a:buClr>
          <a:schemeClr val="accent1"/>
        </a:buClr>
        <a:buFont typeface="Arial" panose="020B0604020202020204" pitchFamily="34" charset="0"/>
        <a:buChar char="○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kiberbulling.ne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kiberbulling.net/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Две девочки смотрят на экран ноутбука">
            <a:extLst>
              <a:ext uri="{FF2B5EF4-FFF2-40B4-BE49-F238E27FC236}">
                <a16:creationId xmlns:a16="http://schemas.microsoft.com/office/drawing/2014/main" id="{F05D089D-7A15-41BC-B971-911CC28C4A8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8" name="Прямоугольник 27" title="Темный полупрозрачный фон">
            <a:extLst>
              <a:ext uri="{FF2B5EF4-FFF2-40B4-BE49-F238E27FC236}">
                <a16:creationId xmlns:a16="http://schemas.microsoft.com/office/drawing/2014/main" id="{E93CFE69-79B0-440B-949E-DA17AD834A10}"/>
              </a:ext>
            </a:extLst>
          </p:cNvPr>
          <p:cNvSpPr/>
          <p:nvPr/>
        </p:nvSpPr>
        <p:spPr>
          <a:xfrm>
            <a:off x="6379131" y="-3"/>
            <a:ext cx="4412514" cy="67865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 smtClean="0"/>
          </a:p>
          <a:p>
            <a:pPr algn="ctr" rtl="0"/>
            <a:endParaRPr lang="ru-RU" dirty="0"/>
          </a:p>
          <a:p>
            <a:pPr algn="ctr" rtl="0"/>
            <a:endParaRPr lang="ru-RU" dirty="0" smtClean="0"/>
          </a:p>
          <a:p>
            <a:pPr algn="ctr" rtl="0"/>
            <a:endParaRPr lang="ru-RU" dirty="0"/>
          </a:p>
          <a:p>
            <a:pPr algn="r" rtl="0"/>
            <a:endParaRPr lang="ru-RU" dirty="0" smtClean="0"/>
          </a:p>
          <a:p>
            <a:pPr algn="r" rtl="0"/>
            <a:endParaRPr lang="ru-RU" dirty="0"/>
          </a:p>
          <a:p>
            <a:pPr algn="r" rtl="0"/>
            <a:endParaRPr lang="ru-RU" dirty="0" smtClean="0"/>
          </a:p>
          <a:p>
            <a:pPr algn="r" rtl="0"/>
            <a:endParaRPr lang="ru-RU" dirty="0"/>
          </a:p>
          <a:p>
            <a:pPr algn="r" rtl="0"/>
            <a:endParaRPr lang="ru-RU" dirty="0" smtClean="0"/>
          </a:p>
          <a:p>
            <a:pPr algn="r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8F2B1-EF8F-4772-ADA1-4195B20EBA74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6470885" y="50800"/>
            <a:ext cx="3571782" cy="1415691"/>
          </a:xfrm>
        </p:spPr>
        <p:txBody>
          <a:bodyPr rtlCol="0"/>
          <a:lstStyle/>
          <a:p>
            <a:pPr rtl="0"/>
            <a:r>
              <a:rPr lang="ru-RU" sz="3100" dirty="0" smtClean="0"/>
              <a:t>КИБЕРБУЛЛИНГ-</a:t>
            </a:r>
            <a:br>
              <a:rPr lang="ru-RU" sz="3100" dirty="0" smtClean="0"/>
            </a:br>
            <a:r>
              <a:rPr lang="ru-RU" sz="2800" dirty="0" smtClean="0">
                <a:solidFill>
                  <a:srgbClr val="FF0000"/>
                </a:solidFill>
              </a:rPr>
              <a:t>ОБИДЧИК БЕЗ ЛИЦА</a:t>
            </a:r>
            <a:endParaRPr lang="ru-RU" sz="2800" dirty="0">
              <a:solidFill>
                <a:srgbClr val="FF0000"/>
              </a:solidFill>
            </a:endParaRPr>
          </a:p>
        </p:txBody>
      </p:sp>
      <p:cxnSp>
        <p:nvCxnSpPr>
          <p:cNvPr id="16" name="Прямая соединительная линия 15" title="Разделитель">
            <a:extLst>
              <a:ext uri="{FF2B5EF4-FFF2-40B4-BE49-F238E27FC236}">
                <a16:creationId xmlns:a16="http://schemas.microsoft.com/office/drawing/2014/main" id="{F3753AF9-461F-4049-BB9D-621E76A51470}"/>
              </a:ext>
            </a:extLst>
          </p:cNvPr>
          <p:cNvCxnSpPr>
            <a:cxnSpLocks/>
          </p:cNvCxnSpPr>
          <p:nvPr/>
        </p:nvCxnSpPr>
        <p:spPr>
          <a:xfrm>
            <a:off x="6470885" y="1466491"/>
            <a:ext cx="3571782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65124A8-7554-4DB8-896F-F9946B9CF1F9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6470885" y="1612834"/>
            <a:ext cx="3571782" cy="1559563"/>
          </a:xfrm>
        </p:spPr>
        <p:txBody>
          <a:bodyPr rtlCol="0"/>
          <a:lstStyle/>
          <a:p>
            <a:pPr rtl="0"/>
            <a:endParaRPr lang="ru-RU" dirty="0" smtClean="0"/>
          </a:p>
          <a:p>
            <a:pPr rtl="0"/>
            <a:endParaRPr lang="ru-RU" dirty="0"/>
          </a:p>
          <a:p>
            <a:pPr rtl="0"/>
            <a:endParaRPr lang="ru-RU" dirty="0" smtClean="0"/>
          </a:p>
          <a:p>
            <a:pPr rtl="0"/>
            <a:endParaRPr lang="ru-RU" dirty="0"/>
          </a:p>
          <a:p>
            <a:pPr rtl="0"/>
            <a:r>
              <a:rPr lang="ru-RU" smtClean="0"/>
              <a:t>Как </a:t>
            </a:r>
            <a:r>
              <a:rPr lang="ru-RU" dirty="0" smtClean="0"/>
              <a:t>сохранить свою безопасность во всемирной интернет-паутине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95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бъект 14">
            <a:extLst>
              <a:ext uri="{FF2B5EF4-FFF2-40B4-BE49-F238E27FC236}">
                <a16:creationId xmlns:a16="http://schemas.microsoft.com/office/drawing/2014/main" id="{358B6C62-CDD6-4E2C-8BC8-699230D39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534838"/>
            <a:ext cx="4416225" cy="5544500"/>
          </a:xfrm>
        </p:spPr>
        <p:txBody>
          <a:bodyPr rtlCol="0"/>
          <a:lstStyle/>
          <a:p>
            <a:pPr marL="0" indent="0">
              <a:buNone/>
            </a:pPr>
            <a:r>
              <a:rPr lang="ru-RU" b="1" dirty="0" smtClean="0"/>
              <a:t>КИБЕРБУЛЛИНГ</a:t>
            </a:r>
            <a:r>
              <a:rPr lang="ru-RU" dirty="0" smtClean="0"/>
              <a:t> - это </a:t>
            </a:r>
            <a:r>
              <a:rPr lang="ru-RU" dirty="0"/>
              <a:t>травля в сети, когда волна негатива от многих людей направлена на одного человека или компанию. </a:t>
            </a:r>
            <a:r>
              <a:rPr lang="ru-RU" dirty="0" err="1"/>
              <a:t>Буллинг</a:t>
            </a:r>
            <a:r>
              <a:rPr lang="ru-RU" dirty="0"/>
              <a:t> в интернете имеет множество форм</a:t>
            </a:r>
            <a:r>
              <a:rPr lang="ru-RU" dirty="0" smtClean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 </a:t>
            </a:r>
            <a:r>
              <a:rPr lang="ru-RU" dirty="0"/>
              <a:t>оскорбительные </a:t>
            </a:r>
            <a:r>
              <a:rPr lang="ru-RU" dirty="0" smtClean="0"/>
              <a:t>сообщения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 </a:t>
            </a:r>
            <a:r>
              <a:rPr lang="ru-RU" dirty="0"/>
              <a:t>угрозы в </a:t>
            </a:r>
            <a:r>
              <a:rPr lang="ru-RU" dirty="0" err="1"/>
              <a:t>соцсетях</a:t>
            </a:r>
            <a:r>
              <a:rPr lang="ru-RU" dirty="0"/>
              <a:t> и </a:t>
            </a:r>
            <a:r>
              <a:rPr lang="ru-RU" dirty="0" smtClean="0"/>
              <a:t>мессенджерах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 </a:t>
            </a:r>
            <a:r>
              <a:rPr lang="ru-RU" dirty="0"/>
              <a:t>создание и распространение компрометирующего </a:t>
            </a:r>
            <a:r>
              <a:rPr lang="ru-RU" dirty="0" smtClean="0"/>
              <a:t>контента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 </a:t>
            </a:r>
            <a:r>
              <a:rPr lang="ru-RU" dirty="0"/>
              <a:t>рассылка унизительных видео и многое другое.</a:t>
            </a:r>
            <a:endParaRPr lang="ru-RU" noProof="1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03D6D45-09FB-4A71-8BA9-C71413D258DB}"/>
              </a:ext>
            </a:extLst>
          </p:cNvPr>
          <p:cNvSpPr>
            <a:spLocks noGrp="1"/>
          </p:cNvSpPr>
          <p:nvPr>
            <p:ph type="title"/>
          </p:nvPr>
        </p:nvSpPr>
        <p:spPr bwMode="ltGray">
          <a:xfrm>
            <a:off x="5632528" y="3831344"/>
            <a:ext cx="5749483" cy="607802"/>
          </a:xfrm>
        </p:spPr>
        <p:txBody>
          <a:bodyPr rtlCol="0"/>
          <a:lstStyle/>
          <a:p>
            <a:pPr rtl="0"/>
            <a:r>
              <a:rPr lang="ru-RU" sz="2800" noProof="1" smtClean="0"/>
              <a:t>СТАТИСТИКА</a:t>
            </a:r>
            <a:endParaRPr lang="ru-RU" sz="2800" noProof="1"/>
          </a:p>
        </p:txBody>
      </p:sp>
      <p:cxnSp>
        <p:nvCxnSpPr>
          <p:cNvPr id="45" name="Прямая соединительная линия 44" title="Разделитель">
            <a:extLst>
              <a:ext uri="{FF2B5EF4-FFF2-40B4-BE49-F238E27FC236}">
                <a16:creationId xmlns:a16="http://schemas.microsoft.com/office/drawing/2014/main" id="{68893E2F-227D-4472-B59F-3DEBF46C0EDC}"/>
              </a:ext>
            </a:extLst>
          </p:cNvPr>
          <p:cNvCxnSpPr>
            <a:cxnSpLocks/>
          </p:cNvCxnSpPr>
          <p:nvPr/>
        </p:nvCxnSpPr>
        <p:spPr bwMode="ltGray">
          <a:xfrm>
            <a:off x="5450635" y="4443909"/>
            <a:ext cx="5750421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Текст 28">
            <a:extLst>
              <a:ext uri="{FF2B5EF4-FFF2-40B4-BE49-F238E27FC236}">
                <a16:creationId xmlns:a16="http://schemas.microsoft.com/office/drawing/2014/main" id="{CAA3871B-5A80-4D63-B9BD-FFAB1FF706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632867" y="4572002"/>
            <a:ext cx="5749144" cy="2122096"/>
          </a:xfrm>
        </p:spPr>
        <p:txBody>
          <a:bodyPr rtlCol="0"/>
          <a:lstStyle/>
          <a:p>
            <a:r>
              <a:rPr lang="ru-RU" dirty="0"/>
              <a:t>Согласно </a:t>
            </a:r>
            <a:r>
              <a:rPr lang="ru-RU" dirty="0" smtClean="0">
                <a:hlinkClick r:id="rId3"/>
              </a:rPr>
              <a:t>опросам</a:t>
            </a:r>
            <a:r>
              <a:rPr lang="ru-RU" dirty="0" smtClean="0"/>
              <a:t> администраторов </a:t>
            </a:r>
            <a:r>
              <a:rPr lang="en-US" dirty="0" smtClean="0"/>
              <a:t>VK</a:t>
            </a:r>
            <a:r>
              <a:rPr lang="ru-RU" dirty="0"/>
              <a:t>,</a:t>
            </a:r>
            <a:r>
              <a:rPr lang="ru-RU" dirty="0" smtClean="0"/>
              <a:t> совместно </a:t>
            </a:r>
            <a:r>
              <a:rPr lang="ru-RU" dirty="0"/>
              <a:t>с порталом Травли </a:t>
            </a:r>
            <a:r>
              <a:rPr lang="en-US" dirty="0"/>
              <a:t>NET</a:t>
            </a:r>
            <a:r>
              <a:rPr lang="ru-RU" dirty="0" smtClean="0"/>
              <a:t>, </a:t>
            </a:r>
            <a:r>
              <a:rPr lang="ru-RU" dirty="0"/>
              <a:t>58% россиян становились жертвой </a:t>
            </a:r>
            <a:r>
              <a:rPr lang="ru-RU" dirty="0" err="1"/>
              <a:t>кибербуллинга</a:t>
            </a:r>
            <a:r>
              <a:rPr lang="ru-RU" dirty="0"/>
              <a:t>. Объектом агрессии в интернете может стать каждый, вне зависимости от пола и возраста. А последствия могут быть самыми печальными.</a:t>
            </a:r>
            <a:endParaRPr lang="ru-RU" noProof="1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AEF3E39-2332-4C12-9142-1DB674D9F8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1" smtClean="0"/>
              <a:pPr/>
              <a:t>2</a:t>
            </a:fld>
            <a:endParaRPr lang="ru-RU" noProof="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365" y="177716"/>
            <a:ext cx="6455811" cy="307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6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A428ED-E8E6-4EBE-8C7C-8E6E2E501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Основные виды </a:t>
            </a:r>
            <a:r>
              <a:rPr lang="ru-RU" dirty="0" err="1" smtClean="0"/>
              <a:t>кибербуллинга</a:t>
            </a:r>
            <a:endParaRPr lang="ru-RU" noProof="1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96AA788-5F14-43DB-B035-1BC6DA1509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1616" y="2700025"/>
            <a:ext cx="2178000" cy="576000"/>
          </a:xfrm>
        </p:spPr>
        <p:txBody>
          <a:bodyPr rtlCol="0"/>
          <a:lstStyle/>
          <a:p>
            <a:r>
              <a:rPr lang="ru-RU" sz="1600" dirty="0"/>
              <a:t>Использование мобильных телефонов</a:t>
            </a:r>
            <a:endParaRPr lang="ru-RU" sz="1600" noProof="1"/>
          </a:p>
        </p:txBody>
      </p:sp>
      <p:cxnSp>
        <p:nvCxnSpPr>
          <p:cNvPr id="20" name="Прямая соединительная линия 19" title="Разделитель">
            <a:extLst>
              <a:ext uri="{FF2B5EF4-FFF2-40B4-BE49-F238E27FC236}">
                <a16:creationId xmlns:a16="http://schemas.microsoft.com/office/drawing/2014/main" id="{B674B9A6-D55C-478C-8D92-D0BFBCD7B598}"/>
              </a:ext>
            </a:extLst>
          </p:cNvPr>
          <p:cNvCxnSpPr>
            <a:cxnSpLocks/>
          </p:cNvCxnSpPr>
          <p:nvPr/>
        </p:nvCxnSpPr>
        <p:spPr>
          <a:xfrm>
            <a:off x="521606" y="3388579"/>
            <a:ext cx="1800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Текст 5">
            <a:extLst>
              <a:ext uri="{FF2B5EF4-FFF2-40B4-BE49-F238E27FC236}">
                <a16:creationId xmlns:a16="http://schemas.microsoft.com/office/drawing/2014/main" id="{CE675343-79F8-46AA-B56E-932984AB75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6269" y="3640348"/>
            <a:ext cx="1980000" cy="2935616"/>
          </a:xfrm>
        </p:spPr>
        <p:txBody>
          <a:bodyPr rtlCol="0"/>
          <a:lstStyle/>
          <a:p>
            <a:pPr marL="228600" indent="-228600" algn="l">
              <a:buAutoNum type="arabicPeriod"/>
            </a:pPr>
            <a:r>
              <a:rPr lang="ru-RU" sz="1200" dirty="0" smtClean="0"/>
              <a:t>Систематически </a:t>
            </a:r>
            <a:r>
              <a:rPr lang="ru-RU" sz="1200" dirty="0"/>
              <a:t>осуществляются анонимные звонки и отправляются оскорбляющего или угрожающего рода </a:t>
            </a:r>
            <a:r>
              <a:rPr lang="ru-RU" sz="1200" dirty="0" smtClean="0"/>
              <a:t>сообщения</a:t>
            </a:r>
          </a:p>
          <a:p>
            <a:pPr marL="228600" indent="-228600" algn="l">
              <a:buAutoNum type="arabicPeriod"/>
            </a:pPr>
            <a:r>
              <a:rPr lang="ru-RU" sz="1200" dirty="0" smtClean="0"/>
              <a:t>Съемка </a:t>
            </a:r>
            <a:r>
              <a:rPr lang="ru-RU" sz="1200" dirty="0"/>
              <a:t>компрометирующих фото- и видеоматериалов, публикация их в сети Интернет</a:t>
            </a:r>
            <a:endParaRPr lang="ru-RU" sz="1200" noProof="1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1806F98B-6BF9-4D0F-B7E7-561F064602F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667136" y="2812579"/>
            <a:ext cx="1980000" cy="576000"/>
          </a:xfrm>
        </p:spPr>
        <p:txBody>
          <a:bodyPr rtlCol="0"/>
          <a:lstStyle/>
          <a:p>
            <a:r>
              <a:rPr lang="ru-RU" sz="1600" dirty="0"/>
              <a:t>Использование чата</a:t>
            </a:r>
            <a:endParaRPr lang="ru-RU" sz="1600" noProof="1"/>
          </a:p>
        </p:txBody>
      </p:sp>
      <p:cxnSp>
        <p:nvCxnSpPr>
          <p:cNvPr id="21" name="Прямая соединительная линия 20" title="Разделитель">
            <a:extLst>
              <a:ext uri="{FF2B5EF4-FFF2-40B4-BE49-F238E27FC236}">
                <a16:creationId xmlns:a16="http://schemas.microsoft.com/office/drawing/2014/main" id="{5A0322F4-E79A-4E4D-98CA-2DC1692F90C3}"/>
              </a:ext>
            </a:extLst>
          </p:cNvPr>
          <p:cNvCxnSpPr>
            <a:cxnSpLocks/>
          </p:cNvCxnSpPr>
          <p:nvPr/>
        </p:nvCxnSpPr>
        <p:spPr>
          <a:xfrm>
            <a:off x="2757136" y="3412856"/>
            <a:ext cx="18000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Текст 7">
            <a:extLst>
              <a:ext uri="{FF2B5EF4-FFF2-40B4-BE49-F238E27FC236}">
                <a16:creationId xmlns:a16="http://schemas.microsoft.com/office/drawing/2014/main" id="{93694D25-DE51-4F33-9ED7-7D9F4891DD9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2667136" y="3640348"/>
            <a:ext cx="2084714" cy="3303916"/>
          </a:xfrm>
        </p:spPr>
        <p:txBody>
          <a:bodyPr rtlCol="0"/>
          <a:lstStyle/>
          <a:p>
            <a:pPr marL="228600" indent="-228600" algn="l">
              <a:buAutoNum type="arabicPeriod"/>
            </a:pPr>
            <a:r>
              <a:rPr lang="ru-RU" sz="1200" dirty="0" smtClean="0"/>
              <a:t>Отправление </a:t>
            </a:r>
            <a:r>
              <a:rPr lang="ru-RU" sz="1200" dirty="0"/>
              <a:t>анонимных угроз или оскорблений</a:t>
            </a:r>
            <a:r>
              <a:rPr lang="ru-RU" sz="1200" dirty="0" smtClean="0"/>
              <a:t>.</a:t>
            </a:r>
          </a:p>
          <a:p>
            <a:pPr marL="228600" indent="-228600" algn="l">
              <a:buAutoNum type="arabicPeriod"/>
            </a:pPr>
            <a:r>
              <a:rPr lang="ru-RU" sz="1200" dirty="0" smtClean="0"/>
              <a:t> </a:t>
            </a:r>
            <a:r>
              <a:rPr lang="ru-RU" sz="1200" dirty="0"/>
              <a:t>Создание групп, в которых намеренно игнорируются определенные люди</a:t>
            </a:r>
            <a:r>
              <a:rPr lang="ru-RU" sz="1200" dirty="0" smtClean="0"/>
              <a:t>.</a:t>
            </a:r>
          </a:p>
          <a:p>
            <a:pPr marL="228600" indent="-228600" algn="l">
              <a:buAutoNum type="arabicPeriod"/>
            </a:pPr>
            <a:r>
              <a:rPr lang="ru-RU" sz="1200" dirty="0" smtClean="0"/>
              <a:t> </a:t>
            </a:r>
            <a:r>
              <a:rPr lang="ru-RU" sz="1200" dirty="0"/>
              <a:t>Выстраивание фальшивых дружеских или родственных отношений (чтобы узнать личную, интимную </a:t>
            </a:r>
            <a:r>
              <a:rPr lang="ru-RU" sz="1200" dirty="0" smtClean="0"/>
              <a:t>информацию).</a:t>
            </a:r>
            <a:endParaRPr lang="ru-RU" sz="1200" noProof="1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2F0A8A16-8E92-40C1-913D-8CB3B9C1DDA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784210" y="2812579"/>
            <a:ext cx="2635380" cy="368535"/>
          </a:xfrm>
        </p:spPr>
        <p:txBody>
          <a:bodyPr rtlCol="0"/>
          <a:lstStyle/>
          <a:p>
            <a:r>
              <a:rPr lang="ru-RU" sz="1600" dirty="0"/>
              <a:t>Использование </a:t>
            </a:r>
            <a:r>
              <a:rPr lang="en-US" sz="1600" dirty="0" smtClean="0"/>
              <a:t>E-Mail</a:t>
            </a:r>
            <a:endParaRPr lang="ru-RU" sz="1600" noProof="1"/>
          </a:p>
        </p:txBody>
      </p:sp>
      <p:cxnSp>
        <p:nvCxnSpPr>
          <p:cNvPr id="22" name="Прямая соединительная линия 21" title="Разделитель">
            <a:extLst>
              <a:ext uri="{FF2B5EF4-FFF2-40B4-BE49-F238E27FC236}">
                <a16:creationId xmlns:a16="http://schemas.microsoft.com/office/drawing/2014/main" id="{0DC27E82-D5C7-4AE4-BAF3-5DBB12CA0835}"/>
              </a:ext>
            </a:extLst>
          </p:cNvPr>
          <p:cNvCxnSpPr>
            <a:cxnSpLocks/>
          </p:cNvCxnSpPr>
          <p:nvPr/>
        </p:nvCxnSpPr>
        <p:spPr>
          <a:xfrm>
            <a:off x="5111900" y="3412856"/>
            <a:ext cx="180000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екст 9">
            <a:extLst>
              <a:ext uri="{FF2B5EF4-FFF2-40B4-BE49-F238E27FC236}">
                <a16:creationId xmlns:a16="http://schemas.microsoft.com/office/drawing/2014/main" id="{CC804944-6423-4C0F-ABB0-9CF01A05FD9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111900" y="3640348"/>
            <a:ext cx="1980000" cy="3146215"/>
          </a:xfrm>
        </p:spPr>
        <p:txBody>
          <a:bodyPr rtlCol="0"/>
          <a:lstStyle/>
          <a:p>
            <a:pPr marL="228600" indent="-228600" algn="l">
              <a:buAutoNum type="arabicPeriod"/>
            </a:pPr>
            <a:r>
              <a:rPr lang="ru-RU" sz="1200" dirty="0" smtClean="0"/>
              <a:t>Рассылка </a:t>
            </a:r>
            <a:r>
              <a:rPr lang="ru-RU" sz="1200" dirty="0"/>
              <a:t>злых и негативных сообщений</a:t>
            </a:r>
            <a:r>
              <a:rPr lang="ru-RU" sz="1200" dirty="0" smtClean="0"/>
              <a:t>.</a:t>
            </a:r>
            <a:endParaRPr lang="en-US" sz="1200" dirty="0" smtClean="0"/>
          </a:p>
          <a:p>
            <a:pPr marL="228600" indent="-228600" algn="l">
              <a:buAutoNum type="arabicPeriod"/>
            </a:pPr>
            <a:r>
              <a:rPr lang="ru-RU" sz="1200" smtClean="0"/>
              <a:t>Рассылка </a:t>
            </a:r>
            <a:r>
              <a:rPr lang="ru-RU" sz="1200" dirty="0"/>
              <a:t>непристойных материалов (видео, картинок или компьютерных вирусов</a:t>
            </a:r>
            <a:r>
              <a:rPr lang="ru-RU" sz="1200" dirty="0" smtClean="0"/>
              <a:t>).</a:t>
            </a:r>
            <a:endParaRPr lang="en-US" sz="1200" dirty="0" smtClean="0"/>
          </a:p>
          <a:p>
            <a:pPr marL="228600" indent="-228600" algn="l">
              <a:buAutoNum type="arabicPeriod"/>
            </a:pPr>
            <a:r>
              <a:rPr lang="ru-RU" sz="1200" dirty="0" smtClean="0"/>
              <a:t>Взлом </a:t>
            </a:r>
            <a:r>
              <a:rPr lang="ru-RU" sz="1200" dirty="0"/>
              <a:t>другого аккаунта для использования личного </a:t>
            </a:r>
            <a:r>
              <a:rPr lang="ru-RU" sz="1200" dirty="0" err="1"/>
              <a:t>EMail</a:t>
            </a:r>
            <a:r>
              <a:rPr lang="ru-RU" sz="1200" dirty="0"/>
              <a:t>, для рассылки различной информации, или для его удаления</a:t>
            </a:r>
            <a:endParaRPr lang="ru-RU" sz="1200" noProof="1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3BF93F76-B979-4659-9F60-ADD378371A4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230711" y="2882706"/>
            <a:ext cx="2960133" cy="576000"/>
          </a:xfrm>
        </p:spPr>
        <p:txBody>
          <a:bodyPr rtlCol="0"/>
          <a:lstStyle/>
          <a:p>
            <a:r>
              <a:rPr lang="ru-RU" sz="1600" dirty="0"/>
              <a:t>Использование социальных сетей</a:t>
            </a:r>
            <a:endParaRPr lang="ru-RU" sz="1600" noProof="1"/>
          </a:p>
        </p:txBody>
      </p:sp>
      <p:cxnSp>
        <p:nvCxnSpPr>
          <p:cNvPr id="23" name="Прямая соединительная линия 22" title="Разделитель">
            <a:extLst>
              <a:ext uri="{FF2B5EF4-FFF2-40B4-BE49-F238E27FC236}">
                <a16:creationId xmlns:a16="http://schemas.microsoft.com/office/drawing/2014/main" id="{8C3BE7D2-4C35-4BA9-9A98-1A6E17A84A71}"/>
              </a:ext>
            </a:extLst>
          </p:cNvPr>
          <p:cNvCxnSpPr>
            <a:cxnSpLocks/>
          </p:cNvCxnSpPr>
          <p:nvPr/>
        </p:nvCxnSpPr>
        <p:spPr>
          <a:xfrm>
            <a:off x="7451950" y="3439851"/>
            <a:ext cx="1800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11">
            <a:extLst>
              <a:ext uri="{FF2B5EF4-FFF2-40B4-BE49-F238E27FC236}">
                <a16:creationId xmlns:a16="http://schemas.microsoft.com/office/drawing/2014/main" id="{179E7FC2-4098-49F6-8F55-7D42A85A40B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451950" y="3681556"/>
            <a:ext cx="1980000" cy="3105008"/>
          </a:xfrm>
        </p:spPr>
        <p:txBody>
          <a:bodyPr rtlCol="0"/>
          <a:lstStyle/>
          <a:p>
            <a:pPr marL="228600" indent="-228600" algn="l">
              <a:buAutoNum type="arabicPeriod"/>
            </a:pPr>
            <a:r>
              <a:rPr lang="ru-RU" sz="1200" dirty="0" smtClean="0"/>
              <a:t>Написание </a:t>
            </a:r>
            <a:r>
              <a:rPr lang="ru-RU" sz="1200" dirty="0"/>
              <a:t>обидных комментариев к фотографиям, к видео, на стене пользователя, в сообществах</a:t>
            </a:r>
            <a:r>
              <a:rPr lang="ru-RU" sz="1200" dirty="0" smtClean="0"/>
              <a:t>.</a:t>
            </a:r>
            <a:endParaRPr lang="en-US" sz="1200" dirty="0" smtClean="0"/>
          </a:p>
          <a:p>
            <a:pPr marL="228600" indent="-228600" algn="l">
              <a:buAutoNum type="arabicPeriod"/>
            </a:pPr>
            <a:r>
              <a:rPr lang="ru-RU" sz="1200" dirty="0" smtClean="0"/>
              <a:t> </a:t>
            </a:r>
            <a:r>
              <a:rPr lang="ru-RU" sz="1200" dirty="0"/>
              <a:t>Распространение непристойного видео и фото</a:t>
            </a:r>
            <a:r>
              <a:rPr lang="ru-RU" sz="1200" dirty="0" smtClean="0"/>
              <a:t>.</a:t>
            </a:r>
            <a:endParaRPr lang="en-US" sz="1200" dirty="0" smtClean="0"/>
          </a:p>
          <a:p>
            <a:pPr marL="228600" indent="-228600" algn="l">
              <a:buAutoNum type="arabicPeriod"/>
            </a:pPr>
            <a:r>
              <a:rPr lang="ru-RU" sz="1200" dirty="0" smtClean="0"/>
              <a:t> </a:t>
            </a:r>
            <a:r>
              <a:rPr lang="ru-RU" sz="1200" dirty="0"/>
              <a:t>Взлом чужого аккаунта, редактирование его с целью очернить другого </a:t>
            </a:r>
            <a:r>
              <a:rPr lang="ru-RU" sz="1200" dirty="0" smtClean="0"/>
              <a:t>человека</a:t>
            </a:r>
            <a:endParaRPr lang="ru-RU" sz="1200" noProof="1"/>
          </a:p>
        </p:txBody>
      </p:sp>
      <p:cxnSp>
        <p:nvCxnSpPr>
          <p:cNvPr id="24" name="Прямая соединительная линия 23" title="Разделитель">
            <a:extLst>
              <a:ext uri="{FF2B5EF4-FFF2-40B4-BE49-F238E27FC236}">
                <a16:creationId xmlns:a16="http://schemas.microsoft.com/office/drawing/2014/main" id="{75979D46-D664-4267-B673-E6B048C084A4}"/>
              </a:ext>
            </a:extLst>
          </p:cNvPr>
          <p:cNvCxnSpPr>
            <a:cxnSpLocks/>
          </p:cNvCxnSpPr>
          <p:nvPr/>
        </p:nvCxnSpPr>
        <p:spPr>
          <a:xfrm>
            <a:off x="9792000" y="3439851"/>
            <a:ext cx="180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13">
            <a:extLst>
              <a:ext uri="{FF2B5EF4-FFF2-40B4-BE49-F238E27FC236}">
                <a16:creationId xmlns:a16="http://schemas.microsoft.com/office/drawing/2014/main" id="{D11578AB-8F47-4648-B827-D4367249BDBB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9792000" y="3640349"/>
            <a:ext cx="1980000" cy="3098968"/>
          </a:xfrm>
        </p:spPr>
        <p:txBody>
          <a:bodyPr rtlCol="0"/>
          <a:lstStyle/>
          <a:p>
            <a:pPr algn="l"/>
            <a:r>
              <a:rPr lang="ru-RU" sz="1200" dirty="0"/>
              <a:t>с этого аккаунта, дополнение лживой информации). </a:t>
            </a:r>
            <a:endParaRPr lang="ru-RU" sz="1200" noProof="1"/>
          </a:p>
          <a:p>
            <a:pPr algn="l"/>
            <a:r>
              <a:rPr lang="ru-RU" sz="1200" dirty="0" smtClean="0"/>
              <a:t>4. </a:t>
            </a:r>
            <a:r>
              <a:rPr lang="ru-RU" sz="1200" dirty="0"/>
              <a:t>Намеренное создание группы, для выражения ненависти и травли определенного </a:t>
            </a:r>
            <a:r>
              <a:rPr lang="ru-RU" sz="1200" dirty="0" smtClean="0"/>
              <a:t>человека.</a:t>
            </a:r>
            <a:endParaRPr lang="en-US" sz="1200" dirty="0" smtClean="0"/>
          </a:p>
          <a:p>
            <a:pPr algn="l"/>
            <a:r>
              <a:rPr lang="ru-RU" sz="1200" dirty="0"/>
              <a:t>5</a:t>
            </a:r>
            <a:r>
              <a:rPr lang="ru-RU" sz="1200" dirty="0" smtClean="0"/>
              <a:t>. Создание </a:t>
            </a:r>
            <a:r>
              <a:rPr lang="ru-RU" sz="1200" dirty="0"/>
              <a:t>фальшивого профиля для третирования другого человека.</a:t>
            </a:r>
            <a:endParaRPr lang="ru-RU" sz="1200" noProof="1"/>
          </a:p>
          <a:p>
            <a:pPr rtl="0"/>
            <a:endParaRPr lang="ru-RU" noProof="1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79F4F6B-299B-431B-AD93-01AF893D8C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1" smtClean="0"/>
              <a:pPr/>
              <a:t>3</a:t>
            </a:fld>
            <a:endParaRPr lang="ru-RU" noProof="1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41"/>
          </p:nvPr>
        </p:nvSpPr>
        <p:spPr>
          <a:xfrm>
            <a:off x="431800" y="1735138"/>
            <a:ext cx="1979613" cy="697435"/>
          </a:xfrm>
        </p:spPr>
      </p:sp>
      <p:pic>
        <p:nvPicPr>
          <p:cNvPr id="1026" name="Picture 2" descr="https://avatars.dzeninfra.ru/get-zen_doc/5310365/pub_641d6583d910161c9ff027a1_641d65a8d910161c9ff03154/scale_1200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45" y="976188"/>
            <a:ext cx="2181850" cy="148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Grp="1" noChangeAspect="1"/>
          </p:cNvPicPr>
          <p:nvPr>
            <p:ph type="pic" sz="quarter" idx="42"/>
          </p:nvPr>
        </p:nvPicPr>
        <p:blipFill>
          <a:blip r:embed="rId4"/>
          <a:srcRect l="16735" r="16735"/>
          <a:stretch>
            <a:fillRect/>
          </a:stretch>
        </p:blipFill>
        <p:spPr>
          <a:xfrm>
            <a:off x="2699220" y="976188"/>
            <a:ext cx="1743384" cy="1485782"/>
          </a:xfrm>
          <a:prstGeom prst="rect">
            <a:avLst/>
          </a:prstGeom>
        </p:spPr>
      </p:pic>
      <p:pic>
        <p:nvPicPr>
          <p:cNvPr id="26" name="Рисунок 25"/>
          <p:cNvPicPr>
            <a:picLocks noGrp="1" noChangeAspect="1"/>
          </p:cNvPicPr>
          <p:nvPr>
            <p:ph type="pic" sz="quarter" idx="43"/>
          </p:nvPr>
        </p:nvPicPr>
        <p:blipFill>
          <a:blip r:embed="rId5"/>
          <a:srcRect l="16720" r="16720"/>
          <a:stretch>
            <a:fillRect/>
          </a:stretch>
        </p:blipFill>
        <p:spPr>
          <a:xfrm>
            <a:off x="4986068" y="976188"/>
            <a:ext cx="1986211" cy="1577231"/>
          </a:xfrm>
          <a:prstGeom prst="rect">
            <a:avLst/>
          </a:prstGeom>
        </p:spPr>
      </p:pic>
      <p:pic>
        <p:nvPicPr>
          <p:cNvPr id="28" name="Рисунок 27"/>
          <p:cNvPicPr>
            <a:picLocks noGrp="1" noChangeAspect="1"/>
          </p:cNvPicPr>
          <p:nvPr>
            <p:ph type="pic" sz="quarter" idx="44"/>
          </p:nvPr>
        </p:nvPicPr>
        <p:blipFill>
          <a:blip r:embed="rId6"/>
          <a:srcRect l="16703" r="16703"/>
          <a:stretch>
            <a:fillRect/>
          </a:stretch>
        </p:blipFill>
        <p:spPr>
          <a:xfrm>
            <a:off x="7369179" y="935412"/>
            <a:ext cx="1723064" cy="1724445"/>
          </a:xfrm>
          <a:prstGeom prst="rect">
            <a:avLst/>
          </a:prstGeom>
        </p:spPr>
      </p:pic>
      <p:pic>
        <p:nvPicPr>
          <p:cNvPr id="30" name="Рисунок 29"/>
          <p:cNvPicPr>
            <a:picLocks noGrp="1" noChangeAspect="1"/>
          </p:cNvPicPr>
          <p:nvPr>
            <p:ph type="pic" sz="quarter" idx="45"/>
          </p:nvPr>
        </p:nvPicPr>
        <p:blipFill>
          <a:blip r:embed="rId7"/>
          <a:srcRect l="14559" r="14559"/>
          <a:stretch>
            <a:fillRect/>
          </a:stretch>
        </p:blipFill>
        <p:spPr>
          <a:xfrm>
            <a:off x="9644332" y="935413"/>
            <a:ext cx="1930299" cy="174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17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4B73C415-D670-4716-A5EC-CC4D52CA2BAC}" type="slidenum">
              <a:rPr lang="ru-RU" noProof="0" smtClean="0"/>
              <a:pPr rtl="0"/>
              <a:t>4</a:t>
            </a:fld>
            <a:endParaRPr lang="ru-RU" noProof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957" y="427536"/>
            <a:ext cx="7339912" cy="614842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75736" y="427536"/>
            <a:ext cx="298609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Новые виды </a:t>
            </a:r>
            <a:r>
              <a:rPr lang="ru-RU" sz="2400" dirty="0" err="1"/>
              <a:t>буллинга</a:t>
            </a:r>
            <a:r>
              <a:rPr lang="ru-RU" sz="2400" dirty="0"/>
              <a:t> в сети появляются ежегодно с развитием новых технологий. Защититься от них не так просто, но всегда стоит помнить о том, что нельзя никому разглашать свои личные данные, особенно малознакомым людям.</a:t>
            </a:r>
          </a:p>
        </p:txBody>
      </p:sp>
    </p:spTree>
    <p:extLst>
      <p:ext uri="{BB962C8B-B14F-4D97-AF65-F5344CB8AC3E}">
        <p14:creationId xmlns:p14="http://schemas.microsoft.com/office/powerpoint/2010/main" val="319557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58C420A-3AEC-4BE5-BD90-C854A306696C}"/>
              </a:ext>
            </a:extLst>
          </p:cNvPr>
          <p:cNvSpPr>
            <a:spLocks noGrp="1"/>
          </p:cNvSpPr>
          <p:nvPr>
            <p:ph type="title"/>
          </p:nvPr>
        </p:nvSpPr>
        <p:spPr bwMode="ltGray">
          <a:xfrm>
            <a:off x="680728" y="3838755"/>
            <a:ext cx="4974545" cy="1319841"/>
          </a:xfrm>
        </p:spPr>
        <p:txBody>
          <a:bodyPr rtlCol="0"/>
          <a:lstStyle/>
          <a:p>
            <a:r>
              <a:rPr lang="ru-RU" sz="2800" dirty="0" smtClean="0"/>
              <a:t>Причины </a:t>
            </a:r>
            <a:r>
              <a:rPr lang="ru-RU" sz="2800" dirty="0"/>
              <a:t>буллинга в интернете</a:t>
            </a:r>
            <a:br>
              <a:rPr lang="ru-RU" sz="2800" dirty="0"/>
            </a:br>
            <a:endParaRPr lang="ru-RU" sz="2800" dirty="0"/>
          </a:p>
        </p:txBody>
      </p:sp>
      <p:cxnSp>
        <p:nvCxnSpPr>
          <p:cNvPr id="12" name="Прямая соединительная линия 11" title="Разделитель">
            <a:extLst>
              <a:ext uri="{FF2B5EF4-FFF2-40B4-BE49-F238E27FC236}">
                <a16:creationId xmlns:a16="http://schemas.microsoft.com/office/drawing/2014/main" id="{3E48293B-B086-4048-863C-47E7C47880A1}"/>
              </a:ext>
            </a:extLst>
          </p:cNvPr>
          <p:cNvCxnSpPr>
            <a:cxnSpLocks/>
          </p:cNvCxnSpPr>
          <p:nvPr/>
        </p:nvCxnSpPr>
        <p:spPr bwMode="ltGray">
          <a:xfrm>
            <a:off x="577210" y="4796094"/>
            <a:ext cx="4974545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бъект 1">
            <a:extLst>
              <a:ext uri="{FF2B5EF4-FFF2-40B4-BE49-F238E27FC236}">
                <a16:creationId xmlns:a16="http://schemas.microsoft.com/office/drawing/2014/main" id="{1AC9E886-BD82-4757-912B-F7589A22164F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680728" y="4845512"/>
            <a:ext cx="5211114" cy="1815843"/>
          </a:xfrm>
        </p:spPr>
        <p:txBody>
          <a:bodyPr rtlCol="0"/>
          <a:lstStyle/>
          <a:p>
            <a:r>
              <a:rPr lang="ru-RU" sz="1200" dirty="0"/>
              <a:t>Каждый год 11 ноября VK проводит День борьбы с </a:t>
            </a:r>
            <a:r>
              <a:rPr lang="ru-RU" sz="1200" dirty="0" err="1" smtClean="0"/>
              <a:t>кибербуллингом</a:t>
            </a:r>
            <a:r>
              <a:rPr lang="ru-RU" sz="1200" dirty="0" smtClean="0"/>
              <a:t>. Согласно </a:t>
            </a:r>
            <a:r>
              <a:rPr lang="ru-RU" sz="1200" dirty="0"/>
              <a:t>опросу </a:t>
            </a:r>
            <a:r>
              <a:rPr lang="ru-RU" sz="1200" dirty="0" smtClean="0"/>
              <a:t>2000 респондентов</a:t>
            </a:r>
            <a:r>
              <a:rPr lang="ru-RU" sz="1200" dirty="0"/>
              <a:t>, среди самых распространенных поводов для травли в </a:t>
            </a:r>
            <a:r>
              <a:rPr lang="ru-RU" sz="1200" dirty="0" err="1"/>
              <a:t>онлайне</a:t>
            </a:r>
            <a:r>
              <a:rPr lang="ru-RU" sz="1200" dirty="0"/>
              <a:t> выделяются национальная или расовая принадлежность (24%), сексуальная ориентация (23%), особенности поведения (23%) или внешности (23</a:t>
            </a:r>
            <a:r>
              <a:rPr lang="ru-RU" sz="1200" dirty="0" smtClean="0"/>
              <a:t>%). </a:t>
            </a:r>
            <a:r>
              <a:rPr lang="ru-RU" sz="1200" dirty="0"/>
              <a:t>Так, 35% участников опроса VK целью негативных постов и комментариев называют желание публично осудить виновника, 34% — стремление добиться справедливости. При этом сами агрессоры признаются, что ими движут именно намерения предупредить других людей (42%) и восстановить справедливость (29%).</a:t>
            </a:r>
          </a:p>
        </p:txBody>
      </p:sp>
      <p:cxnSp>
        <p:nvCxnSpPr>
          <p:cNvPr id="18" name="Прямая соединительная линия 17" title="Разделитель">
            <a:extLst>
              <a:ext uri="{FF2B5EF4-FFF2-40B4-BE49-F238E27FC236}">
                <a16:creationId xmlns:a16="http://schemas.microsoft.com/office/drawing/2014/main" id="{45C26E9A-3991-49A2-8D63-94C577E8A0AC}"/>
              </a:ext>
            </a:extLst>
          </p:cNvPr>
          <p:cNvCxnSpPr>
            <a:cxnSpLocks/>
          </p:cNvCxnSpPr>
          <p:nvPr/>
        </p:nvCxnSpPr>
        <p:spPr>
          <a:xfrm>
            <a:off x="6414002" y="4646026"/>
            <a:ext cx="1548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Текст 6">
            <a:extLst>
              <a:ext uri="{FF2B5EF4-FFF2-40B4-BE49-F238E27FC236}">
                <a16:creationId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8002" y="4796094"/>
            <a:ext cx="1800000" cy="720000"/>
          </a:xfrm>
        </p:spPr>
        <p:txBody>
          <a:bodyPr rtlCol="0"/>
          <a:lstStyle/>
          <a:p>
            <a:pPr rtl="0"/>
            <a:r>
              <a:rPr lang="ru-RU"/>
              <a:t>Lorem ipsum dolor</a:t>
            </a:r>
            <a:br>
              <a:rPr lang="ru-RU"/>
            </a:br>
            <a:r>
              <a:rPr lang="ru-RU"/>
              <a:t>sit amet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FA562AA1-9ED1-4AA1-8F21-A53B5A69CB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02527" y="4130531"/>
            <a:ext cx="1800000" cy="360000"/>
          </a:xfrm>
        </p:spPr>
        <p:txBody>
          <a:bodyPr rtlCol="0"/>
          <a:lstStyle/>
          <a:p>
            <a:pPr rtl="0"/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Согласование</a:t>
            </a:r>
          </a:p>
        </p:txBody>
      </p:sp>
      <p:cxnSp>
        <p:nvCxnSpPr>
          <p:cNvPr id="19" name="Прямая соединительная линия 18" title="Разделитель">
            <a:extLst>
              <a:ext uri="{FF2B5EF4-FFF2-40B4-BE49-F238E27FC236}">
                <a16:creationId xmlns:a16="http://schemas.microsoft.com/office/drawing/2014/main" id="{4EAA895A-8A04-4C68-83A5-3E4F5209FB7E}"/>
              </a:ext>
            </a:extLst>
          </p:cNvPr>
          <p:cNvCxnSpPr>
            <a:cxnSpLocks/>
          </p:cNvCxnSpPr>
          <p:nvPr/>
        </p:nvCxnSpPr>
        <p:spPr>
          <a:xfrm>
            <a:off x="8328527" y="4646026"/>
            <a:ext cx="154800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Текст 8">
            <a:extLst>
              <a:ext uri="{FF2B5EF4-FFF2-40B4-BE49-F238E27FC236}">
                <a16:creationId xmlns:a16="http://schemas.microsoft.com/office/drawing/2014/main" id="{29E0145E-8E4E-439B-A78F-92EC279B32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02527" y="4796094"/>
            <a:ext cx="1800000" cy="720000"/>
          </a:xfrm>
        </p:spPr>
        <p:txBody>
          <a:bodyPr rtlCol="0"/>
          <a:lstStyle/>
          <a:p>
            <a:pPr rtl="0"/>
            <a:r>
              <a:rPr lang="ru-RU"/>
              <a:t>Lorem ipsum dolor</a:t>
            </a:r>
            <a:br>
              <a:rPr lang="ru-RU"/>
            </a:br>
            <a:r>
              <a:rPr lang="ru-RU"/>
              <a:t>sit amet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234C221-D094-445D-A8B7-0030E81656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5</a:t>
            </a:fld>
            <a:endParaRPr lang="ru-RU"/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13173" r="13173"/>
          <a:stretch>
            <a:fillRect/>
          </a:stretch>
        </p:blipFill>
        <p:spPr>
          <a:xfrm>
            <a:off x="432000" y="1"/>
            <a:ext cx="5459842" cy="370649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0277" y="183311"/>
            <a:ext cx="467677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73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58C420A-3AEC-4BE5-BD90-C854A306696C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680728" y="3990781"/>
            <a:ext cx="4974545" cy="1343025"/>
          </a:xfrm>
        </p:spPr>
        <p:txBody>
          <a:bodyPr rtlCol="0"/>
          <a:lstStyle/>
          <a:p>
            <a:r>
              <a:rPr lang="ru-RU" dirty="0"/>
              <a:t>Стороны кибербуллинга</a:t>
            </a:r>
            <a:br>
              <a:rPr lang="ru-RU" dirty="0"/>
            </a:br>
            <a:endParaRPr lang="ru-RU" dirty="0"/>
          </a:p>
        </p:txBody>
      </p:sp>
      <p:cxnSp>
        <p:nvCxnSpPr>
          <p:cNvPr id="12" name="Прямая соединительная линия 11" title="Разделитель">
            <a:extLst>
              <a:ext uri="{FF2B5EF4-FFF2-40B4-BE49-F238E27FC236}">
                <a16:creationId xmlns:a16="http://schemas.microsoft.com/office/drawing/2014/main" id="{3E48293B-B086-4048-863C-47E7C47880A1}"/>
              </a:ext>
            </a:extLst>
          </p:cNvPr>
          <p:cNvCxnSpPr>
            <a:cxnSpLocks/>
          </p:cNvCxnSpPr>
          <p:nvPr/>
        </p:nvCxnSpPr>
        <p:spPr bwMode="gray">
          <a:xfrm>
            <a:off x="571765" y="4888562"/>
            <a:ext cx="4974545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екст 9">
            <a:extLst>
              <a:ext uri="{FF2B5EF4-FFF2-40B4-BE49-F238E27FC236}">
                <a16:creationId xmlns:a16="http://schemas.microsoft.com/office/drawing/2014/main" id="{77D79B0F-EFCB-42B1-AEAE-0FE4763D44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76521" y="483625"/>
            <a:ext cx="1800000" cy="360000"/>
          </a:xfrm>
        </p:spPr>
        <p:txBody>
          <a:bodyPr rtlCol="0"/>
          <a:lstStyle/>
          <a:p>
            <a:pPr rtl="0"/>
            <a:r>
              <a:rPr lang="ru-RU" dirty="0" smtClean="0">
                <a:solidFill>
                  <a:srgbClr val="FF0000"/>
                </a:solidFill>
              </a:rPr>
              <a:t>АГРЕССОР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8" name="Прямая соединительная линия 17" title="Разделитель">
            <a:extLst>
              <a:ext uri="{FF2B5EF4-FFF2-40B4-BE49-F238E27FC236}">
                <a16:creationId xmlns:a16="http://schemas.microsoft.com/office/drawing/2014/main" id="{45C26E9A-3991-49A2-8D63-94C577E8A0AC}"/>
              </a:ext>
            </a:extLst>
          </p:cNvPr>
          <p:cNvCxnSpPr>
            <a:cxnSpLocks/>
          </p:cNvCxnSpPr>
          <p:nvPr/>
        </p:nvCxnSpPr>
        <p:spPr>
          <a:xfrm>
            <a:off x="6202521" y="873799"/>
            <a:ext cx="1548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екст 10">
            <a:extLst>
              <a:ext uri="{FF2B5EF4-FFF2-40B4-BE49-F238E27FC236}">
                <a16:creationId xmlns:a16="http://schemas.microsoft.com/office/drawing/2014/main" id="{1D0238C6-EDC9-431C-B062-27BAF34CDE1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64370" y="982828"/>
            <a:ext cx="2091502" cy="1252569"/>
          </a:xfrm>
        </p:spPr>
        <p:txBody>
          <a:bodyPr rtlCol="0"/>
          <a:lstStyle/>
          <a:p>
            <a:pPr algn="l"/>
            <a:r>
              <a:rPr lang="ru-RU" sz="1200" dirty="0"/>
              <a:t>Около половины агрессоров </a:t>
            </a:r>
            <a:r>
              <a:rPr lang="ru-RU" sz="1200" dirty="0" smtClean="0"/>
              <a:t>направляют </a:t>
            </a:r>
            <a:r>
              <a:rPr lang="ru-RU" sz="1200" dirty="0"/>
              <a:t>токсичность в сторону незнакомцев. Также они любят атаковать </a:t>
            </a:r>
            <a:r>
              <a:rPr lang="ru-RU" sz="1200" dirty="0" smtClean="0"/>
              <a:t>преподавателей </a:t>
            </a:r>
            <a:r>
              <a:rPr lang="ru-RU" sz="1200" dirty="0"/>
              <a:t>и </a:t>
            </a:r>
            <a:r>
              <a:rPr lang="ru-RU" sz="1200" dirty="0" err="1" smtClean="0"/>
              <a:t>одногруппников</a:t>
            </a:r>
            <a:r>
              <a:rPr lang="ru-RU" sz="1200" dirty="0" smtClean="0"/>
              <a:t>. 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325661-92B1-4FD6-80E6-C1A1C5F5B8B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36781" y="2273684"/>
            <a:ext cx="2178000" cy="360000"/>
          </a:xfrm>
        </p:spPr>
        <p:txBody>
          <a:bodyPr rtlCol="0"/>
          <a:lstStyle/>
          <a:p>
            <a:pPr rtl="0"/>
            <a:r>
              <a:rPr lang="ru-RU" dirty="0" smtClean="0">
                <a:solidFill>
                  <a:schemeClr val="tx1"/>
                </a:solidFill>
              </a:rPr>
              <a:t>ЖЕРТВА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9" name="Прямая соединительная линия 18" title="Разделитель">
            <a:extLst>
              <a:ext uri="{FF2B5EF4-FFF2-40B4-BE49-F238E27FC236}">
                <a16:creationId xmlns:a16="http://schemas.microsoft.com/office/drawing/2014/main" id="{4EAA895A-8A04-4C68-83A5-3E4F5209FB7E}"/>
              </a:ext>
            </a:extLst>
          </p:cNvPr>
          <p:cNvCxnSpPr>
            <a:cxnSpLocks/>
          </p:cNvCxnSpPr>
          <p:nvPr/>
        </p:nvCxnSpPr>
        <p:spPr>
          <a:xfrm>
            <a:off x="8050132" y="2591962"/>
            <a:ext cx="154800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12">
            <a:extLst>
              <a:ext uri="{FF2B5EF4-FFF2-40B4-BE49-F238E27FC236}">
                <a16:creationId xmlns:a16="http://schemas.microsoft.com/office/drawing/2014/main" id="{C32C294C-1590-42EF-AA55-43D984432B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52482" y="1013003"/>
            <a:ext cx="2042891" cy="1347747"/>
          </a:xfrm>
        </p:spPr>
        <p:txBody>
          <a:bodyPr rtlCol="0"/>
          <a:lstStyle/>
          <a:p>
            <a:pPr algn="l"/>
            <a:r>
              <a:rPr lang="ru-RU" sz="1200" dirty="0"/>
              <a:t>К</a:t>
            </a:r>
            <a:r>
              <a:rPr lang="ru-RU" sz="1200" dirty="0" smtClean="0"/>
              <a:t>аждый </a:t>
            </a:r>
            <a:r>
              <a:rPr lang="ru-RU" sz="1200" dirty="0"/>
              <a:t>пятый заступался за жертву или просил модераторов заблокировать обидчика. </a:t>
            </a:r>
            <a:r>
              <a:rPr lang="ru-RU" sz="1200" dirty="0" smtClean="0"/>
              <a:t>Нередко защитник может сам стать жертвой </a:t>
            </a:r>
            <a:r>
              <a:rPr lang="ru-RU" sz="1200" dirty="0" err="1" smtClean="0"/>
              <a:t>буллинга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0F0E443A-F987-4A67-86AD-557D61E479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27881" y="4494609"/>
            <a:ext cx="2395800" cy="360000"/>
          </a:xfrm>
        </p:spPr>
        <p:txBody>
          <a:bodyPr rtlCol="0"/>
          <a:lstStyle/>
          <a:p>
            <a:pPr rtl="0"/>
            <a:r>
              <a:rPr lang="ru-RU" dirty="0" smtClean="0">
                <a:solidFill>
                  <a:srgbClr val="7030A0"/>
                </a:solidFill>
              </a:rPr>
              <a:t>НАБЛЮДАТЕЛИ</a:t>
            </a:r>
            <a:endParaRPr lang="ru-RU" dirty="0">
              <a:solidFill>
                <a:srgbClr val="7030A0"/>
              </a:solidFill>
            </a:endParaRPr>
          </a:p>
        </p:txBody>
      </p:sp>
      <p:cxnSp>
        <p:nvCxnSpPr>
          <p:cNvPr id="28" name="Прямая соединительная линия 27" title="Разделитель">
            <a:extLst>
              <a:ext uri="{FF2B5EF4-FFF2-40B4-BE49-F238E27FC236}">
                <a16:creationId xmlns:a16="http://schemas.microsoft.com/office/drawing/2014/main" id="{FDEE8591-D916-4064-8CD3-2AD3F759B9E2}"/>
              </a:ext>
            </a:extLst>
          </p:cNvPr>
          <p:cNvCxnSpPr>
            <a:cxnSpLocks/>
          </p:cNvCxnSpPr>
          <p:nvPr/>
        </p:nvCxnSpPr>
        <p:spPr>
          <a:xfrm>
            <a:off x="8151781" y="4888562"/>
            <a:ext cx="1548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Текст 6">
            <a:extLst>
              <a:ext uri="{FF2B5EF4-FFF2-40B4-BE49-F238E27FC236}">
                <a16:creationId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55316" y="4981497"/>
            <a:ext cx="2005923" cy="936224"/>
          </a:xfrm>
        </p:spPr>
        <p:txBody>
          <a:bodyPr rtlCol="0"/>
          <a:lstStyle/>
          <a:p>
            <a:pPr algn="l"/>
            <a:r>
              <a:rPr lang="ru-RU" sz="1200" dirty="0"/>
              <a:t>Большинство опрошенных (81%) стали наблюдателями агрессии в сети со стороны.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FA562AA1-9ED1-4AA1-8F21-A53B5A69CB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98132" y="483625"/>
            <a:ext cx="1800000" cy="360000"/>
          </a:xfrm>
        </p:spPr>
        <p:txBody>
          <a:bodyPr rtlCol="0"/>
          <a:lstStyle/>
          <a:p>
            <a:pPr rtl="0"/>
            <a:r>
              <a:rPr lang="ru-RU" dirty="0" smtClean="0">
                <a:solidFill>
                  <a:srgbClr val="00B050"/>
                </a:solidFill>
              </a:rPr>
              <a:t>ЗАЩИТНИКИ</a:t>
            </a:r>
            <a:endParaRPr lang="ru-RU" dirty="0">
              <a:solidFill>
                <a:srgbClr val="00B050"/>
              </a:solidFill>
            </a:endParaRPr>
          </a:p>
        </p:txBody>
      </p:sp>
      <p:cxnSp>
        <p:nvCxnSpPr>
          <p:cNvPr id="20" name="Прямая соединительная линия 19" title="Разделитель">
            <a:extLst>
              <a:ext uri="{FF2B5EF4-FFF2-40B4-BE49-F238E27FC236}">
                <a16:creationId xmlns:a16="http://schemas.microsoft.com/office/drawing/2014/main" id="{59D2C94E-1924-4389-B84A-2828D610B220}"/>
              </a:ext>
            </a:extLst>
          </p:cNvPr>
          <p:cNvCxnSpPr>
            <a:cxnSpLocks/>
          </p:cNvCxnSpPr>
          <p:nvPr/>
        </p:nvCxnSpPr>
        <p:spPr>
          <a:xfrm>
            <a:off x="9778577" y="873799"/>
            <a:ext cx="1548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Текст 8">
            <a:extLst>
              <a:ext uri="{FF2B5EF4-FFF2-40B4-BE49-F238E27FC236}">
                <a16:creationId xmlns:a16="http://schemas.microsoft.com/office/drawing/2014/main" id="{29E0145E-8E4E-439B-A78F-92EC279B32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76521" y="2761500"/>
            <a:ext cx="2098521" cy="1606221"/>
          </a:xfrm>
        </p:spPr>
        <p:txBody>
          <a:bodyPr rtlCol="0"/>
          <a:lstStyle/>
          <a:p>
            <a:pPr algn="l"/>
            <a:r>
              <a:rPr lang="ru-RU" sz="1200" dirty="0"/>
              <a:t>Жертвами одноклассников и </a:t>
            </a:r>
            <a:r>
              <a:rPr lang="ru-RU" sz="1200" dirty="0" err="1"/>
              <a:t>одногруппников</a:t>
            </a:r>
            <a:r>
              <a:rPr lang="ru-RU" sz="1200" dirty="0"/>
              <a:t> становились 10% опрошенных, 6% стали жертвами нападок друзей. Среди молодежи чаще всего жертвами </a:t>
            </a:r>
            <a:r>
              <a:rPr lang="ru-RU" sz="1200" dirty="0" err="1"/>
              <a:t>буллинга</a:t>
            </a:r>
            <a:r>
              <a:rPr lang="ru-RU" sz="1200" dirty="0"/>
              <a:t> становятся девушки.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234C221-D094-445D-A8B7-0030E81656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74694"/>
            <a:ext cx="420000" cy="421200"/>
          </a:xfrm>
        </p:spPr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6</a:t>
            </a:fld>
            <a:endParaRPr lang="ru-RU"/>
          </a:p>
        </p:txBody>
      </p:sp>
      <p:sp>
        <p:nvSpPr>
          <p:cNvPr id="14" name="Рисунок 13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044" y="34287"/>
            <a:ext cx="3851989" cy="369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9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7D1F8E-48FE-488B-A9FF-5984CD8E4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7072981" cy="432000"/>
          </a:xfrm>
        </p:spPr>
        <p:txBody>
          <a:bodyPr rtlCol="0"/>
          <a:lstStyle/>
          <a:p>
            <a:r>
              <a:rPr lang="ru-RU" dirty="0">
                <a:solidFill>
                  <a:srgbClr val="00B050"/>
                </a:solidFill>
              </a:rPr>
              <a:t>Как бороться с </a:t>
            </a:r>
            <a:r>
              <a:rPr lang="ru-RU" dirty="0" err="1">
                <a:solidFill>
                  <a:srgbClr val="00B050"/>
                </a:solidFill>
              </a:rPr>
              <a:t>кибербуллингом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ADB5E6-B409-4DC6-A6BD-4CDB7349C1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007999"/>
            <a:ext cx="6782224" cy="5357363"/>
          </a:xfrm>
          <a:solidFill>
            <a:schemeClr val="accent5">
              <a:lumMod val="40000"/>
              <a:lumOff val="60000"/>
            </a:schemeClr>
          </a:solidFill>
        </p:spPr>
        <p:txBody>
          <a:bodyPr rtlCol="0"/>
          <a:lstStyle/>
          <a:p>
            <a:pPr rtl="0"/>
            <a:r>
              <a:rPr lang="ru-RU" u="sng" dirty="0"/>
              <a:t>Есть возможность добиться </a:t>
            </a:r>
            <a:r>
              <a:rPr lang="ru-RU" u="sng" dirty="0" smtClean="0"/>
              <a:t>успеха</a:t>
            </a:r>
          </a:p>
          <a:p>
            <a:r>
              <a:rPr lang="ru-RU" sz="1200" dirty="0"/>
              <a:t>Главное оружие против </a:t>
            </a:r>
            <a:r>
              <a:rPr lang="ru-RU" sz="1200" dirty="0" err="1"/>
              <a:t>буллинга</a:t>
            </a:r>
            <a:r>
              <a:rPr lang="ru-RU" sz="1200" dirty="0"/>
              <a:t> — сопереживание. Не думайте и не говорите, что </a:t>
            </a:r>
            <a:r>
              <a:rPr lang="ru-RU" sz="1200" dirty="0" err="1"/>
              <a:t>кибербуллинг</a:t>
            </a:r>
            <a:r>
              <a:rPr lang="ru-RU" sz="1200" dirty="0"/>
              <a:t> — это #</a:t>
            </a:r>
            <a:r>
              <a:rPr lang="ru-RU" sz="1200" dirty="0" err="1"/>
              <a:t>ничегострашного</a:t>
            </a:r>
            <a:r>
              <a:rPr lang="ru-RU" sz="1200" dirty="0"/>
              <a:t>. Подумайте, как помочь жертве. Определите для себя, что происходит, постарайтесь назвать вещи своими именами. Это не позволяет интернет-агрессорам прикрывать высокими целями совершаемое насилие.</a:t>
            </a:r>
          </a:p>
          <a:p>
            <a:r>
              <a:rPr lang="ru-RU" sz="1200" dirty="0"/>
              <a:t>Поддержите человека, скажите, что происходящее никак не относится к нему самому, ни в коем случае не его характеристика, а исключительно несправедливое отношение одного конкретного человека или группы людей.</a:t>
            </a:r>
          </a:p>
          <a:p>
            <a:r>
              <a:rPr lang="ru-RU" sz="1200" dirty="0"/>
              <a:t>Если </a:t>
            </a:r>
            <a:r>
              <a:rPr lang="ru-RU" sz="1200" dirty="0" err="1"/>
              <a:t>кибертравля</a:t>
            </a:r>
            <a:r>
              <a:rPr lang="ru-RU" sz="1200" dirty="0"/>
              <a:t> еще не разрослась, то расскажите, как именно можно заблокировать преследователей. Посоветуйте прекратить всяческое общение с такими людьми.</a:t>
            </a:r>
          </a:p>
          <a:p>
            <a:r>
              <a:rPr lang="ru-RU" sz="1200" dirty="0"/>
              <a:t>Если ситуация опасная, то, возможно, следует обратиться в полицию или призвать к общественному резонансу. Многие </a:t>
            </a:r>
            <a:r>
              <a:rPr lang="ru-RU" sz="1200" dirty="0" err="1"/>
              <a:t>соцсети</a:t>
            </a:r>
            <a:r>
              <a:rPr lang="ru-RU" sz="1200" dirty="0"/>
              <a:t> противостоят </a:t>
            </a:r>
            <a:r>
              <a:rPr lang="ru-RU" sz="1200" dirty="0" err="1"/>
              <a:t>кибертравле</a:t>
            </a:r>
            <a:r>
              <a:rPr lang="ru-RU" sz="1200" dirty="0"/>
              <a:t>. Так, ВК блокирует профили и сообщества, через которые распространяют прямые угрозы жизни и здоровью, призывы к суициду в различной форме, враждебные, угрожающие и поощряющие насилие высказывания, призывы к изоляции или сегрегации, словесные подтверждения превосходства одних групп над другими для оправдания насилия, дискриминации и т.д. Расскажите жертве, как получить психологическую поддержку, воспользуйтесь сервисом поиска проверенных фондов МАЯК от VK Добра.</a:t>
            </a:r>
          </a:p>
          <a:p>
            <a:r>
              <a:rPr lang="ru-RU" sz="1200" dirty="0"/>
              <a:t>Если необходимо, расскажите, как противостоять травле с привлечением правоохранительных органов. Если вы можете быть рядом с человеком, столкнувшимся с </a:t>
            </a:r>
            <a:r>
              <a:rPr lang="ru-RU" sz="1200" dirty="0" err="1"/>
              <a:t>кибербуллингом</a:t>
            </a:r>
            <a:r>
              <a:rPr lang="ru-RU" sz="1200" dirty="0"/>
              <a:t>, — будьте. Иногда даже молчаливое присутствие или теплое объятие способно дать возможность страдающему человеку почувствовать себя значимым и важным и не терять доверие к миру!</a:t>
            </a:r>
          </a:p>
          <a:p>
            <a:pPr rtl="0"/>
            <a:endParaRPr lang="ru-RU" dirty="0" smtClean="0"/>
          </a:p>
          <a:p>
            <a:pPr rtl="0"/>
            <a:endParaRPr lang="ru-RU" dirty="0"/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14084BC5-2173-45D5-9E56-563C563D35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19008" y="5390753"/>
            <a:ext cx="1980000" cy="559135"/>
          </a:xfrm>
        </p:spPr>
        <p:txBody>
          <a:bodyPr rtlCol="0"/>
          <a:lstStyle/>
          <a:p>
            <a:pPr rtl="0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Сплочение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20" name="Прямая соединительная линия 19" title="Разделитель">
            <a:extLst>
              <a:ext uri="{FF2B5EF4-FFF2-40B4-BE49-F238E27FC236}">
                <a16:creationId xmlns:a16="http://schemas.microsoft.com/office/drawing/2014/main" id="{3FBD2CC2-A27F-456D-8D6B-3CFE314DBA1A}"/>
              </a:ext>
            </a:extLst>
          </p:cNvPr>
          <p:cNvCxnSpPr>
            <a:cxnSpLocks/>
          </p:cNvCxnSpPr>
          <p:nvPr/>
        </p:nvCxnSpPr>
        <p:spPr>
          <a:xfrm>
            <a:off x="8935008" y="5670321"/>
            <a:ext cx="1548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7E306DD9-7B8A-4C24-A2E4-926B6BF6C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41272" y="5762245"/>
            <a:ext cx="4059000" cy="720000"/>
          </a:xfrm>
        </p:spPr>
        <p:txBody>
          <a:bodyPr rtlCol="0"/>
          <a:lstStyle/>
          <a:p>
            <a:pPr algn="l"/>
            <a:r>
              <a:rPr lang="ru-RU" sz="1200" dirty="0"/>
              <a:t>нам всем нужно изменить свой взгляд на проблему в целом и более осознанно отнестись к интернет-общению. Слова в интернете действительно могут ранить. И только в наших силах это остановить</a:t>
            </a:r>
          </a:p>
        </p:txBody>
      </p:sp>
      <p:sp>
        <p:nvSpPr>
          <p:cNvPr id="23" name="Прямоугольник 22" title="Фон для значка">
            <a:extLst>
              <a:ext uri="{FF2B5EF4-FFF2-40B4-BE49-F238E27FC236}">
                <a16:creationId xmlns:a16="http://schemas.microsoft.com/office/drawing/2014/main" id="{338D1D98-5389-456F-97BB-E9A6B2DEE098}"/>
              </a:ext>
            </a:extLst>
          </p:cNvPr>
          <p:cNvSpPr/>
          <p:nvPr/>
        </p:nvSpPr>
        <p:spPr>
          <a:xfrm>
            <a:off x="8356498" y="232243"/>
            <a:ext cx="1114422" cy="1114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id="{5EB121FC-C0E3-46F5-8451-FEBDE3886C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45224" y="1447227"/>
            <a:ext cx="2178000" cy="559135"/>
          </a:xfrm>
        </p:spPr>
        <p:txBody>
          <a:bodyPr rtlCol="0"/>
          <a:lstStyle/>
          <a:p>
            <a:pPr rtl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Ограничение доступа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 title="Разделитель">
            <a:extLst>
              <a:ext uri="{FF2B5EF4-FFF2-40B4-BE49-F238E27FC236}">
                <a16:creationId xmlns:a16="http://schemas.microsoft.com/office/drawing/2014/main" id="{91E2A3AC-B89F-458B-A103-9681AD901A0B}"/>
              </a:ext>
            </a:extLst>
          </p:cNvPr>
          <p:cNvCxnSpPr>
            <a:cxnSpLocks/>
          </p:cNvCxnSpPr>
          <p:nvPr/>
        </p:nvCxnSpPr>
        <p:spPr>
          <a:xfrm>
            <a:off x="8060224" y="2006362"/>
            <a:ext cx="154800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Текст 14">
            <a:extLst>
              <a:ext uri="{FF2B5EF4-FFF2-40B4-BE49-F238E27FC236}">
                <a16:creationId xmlns:a16="http://schemas.microsoft.com/office/drawing/2014/main" id="{F8D751D2-CF20-41EC-9EC0-FE072FB970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44224" y="2109074"/>
            <a:ext cx="1980000" cy="1243952"/>
          </a:xfrm>
        </p:spPr>
        <p:txBody>
          <a:bodyPr rtlCol="0"/>
          <a:lstStyle/>
          <a:p>
            <a:pPr algn="l"/>
            <a:r>
              <a:rPr lang="ru-RU" sz="1200" dirty="0"/>
              <a:t>использовать специальные настройки в </a:t>
            </a:r>
            <a:r>
              <a:rPr lang="ru-RU" sz="1200" dirty="0" err="1"/>
              <a:t>соцсетях</a:t>
            </a:r>
            <a:r>
              <a:rPr lang="ru-RU" sz="1200" dirty="0"/>
              <a:t> и мессенджерах, позволяющие защитить свое личное пространство в сети и заблокировать обидчика</a:t>
            </a:r>
          </a:p>
        </p:txBody>
      </p:sp>
      <p:sp>
        <p:nvSpPr>
          <p:cNvPr id="25" name="Прямоугольник 24" title="Фон для значка">
            <a:extLst>
              <a:ext uri="{FF2B5EF4-FFF2-40B4-BE49-F238E27FC236}">
                <a16:creationId xmlns:a16="http://schemas.microsoft.com/office/drawing/2014/main" id="{68564942-0718-48BF-9A1F-9EC35051A510}"/>
              </a:ext>
            </a:extLst>
          </p:cNvPr>
          <p:cNvSpPr/>
          <p:nvPr/>
        </p:nvSpPr>
        <p:spPr>
          <a:xfrm>
            <a:off x="10455934" y="232243"/>
            <a:ext cx="1114422" cy="1114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04988242-F2AD-4512-B0A1-DB6CCA2AC2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970772" y="1460962"/>
            <a:ext cx="1980000" cy="360000"/>
          </a:xfrm>
        </p:spPr>
        <p:txBody>
          <a:bodyPr rtlCol="0"/>
          <a:lstStyle/>
          <a:p>
            <a:pPr rtl="0"/>
            <a:r>
              <a:rPr lang="ru-RU" b="1" dirty="0" smtClean="0">
                <a:solidFill>
                  <a:srgbClr val="00B050"/>
                </a:solidFill>
              </a:rPr>
              <a:t>Помощь друзей</a:t>
            </a:r>
            <a:endParaRPr lang="ru-RU" b="1" dirty="0">
              <a:solidFill>
                <a:srgbClr val="00B050"/>
              </a:solidFill>
            </a:endParaRPr>
          </a:p>
        </p:txBody>
      </p:sp>
      <p:cxnSp>
        <p:nvCxnSpPr>
          <p:cNvPr id="22" name="Прямая соединительная линия 21" title="Разделитель">
            <a:extLst>
              <a:ext uri="{FF2B5EF4-FFF2-40B4-BE49-F238E27FC236}">
                <a16:creationId xmlns:a16="http://schemas.microsoft.com/office/drawing/2014/main" id="{F494E1CA-0600-4970-93CD-9FB5EC22F9D8}"/>
              </a:ext>
            </a:extLst>
          </p:cNvPr>
          <p:cNvCxnSpPr>
            <a:cxnSpLocks/>
          </p:cNvCxnSpPr>
          <p:nvPr/>
        </p:nvCxnSpPr>
        <p:spPr>
          <a:xfrm>
            <a:off x="10139224" y="1995120"/>
            <a:ext cx="1548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5">
            <a:extLst>
              <a:ext uri="{FF2B5EF4-FFF2-40B4-BE49-F238E27FC236}">
                <a16:creationId xmlns:a16="http://schemas.microsoft.com/office/drawing/2014/main" id="{D854B138-BB2C-4433-AB1E-94E987A3E6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970772" y="2109418"/>
            <a:ext cx="2084746" cy="2553232"/>
          </a:xfrm>
        </p:spPr>
        <p:txBody>
          <a:bodyPr rtlCol="0"/>
          <a:lstStyle/>
          <a:p>
            <a:pPr algn="l"/>
            <a:r>
              <a:rPr lang="ru-RU" sz="1200" dirty="0"/>
              <a:t>не бойтесь обращаться за помощью, если вы стали жертвой и не оставаться в стороне, если вдруг столкнулись с травлей в качестве свидетеля. Даже </a:t>
            </a:r>
            <a:r>
              <a:rPr lang="ru-RU" sz="1200" dirty="0" err="1"/>
              <a:t>лайк</a:t>
            </a:r>
            <a:r>
              <a:rPr lang="ru-RU" sz="1200" dirty="0"/>
              <a:t> под комментарием жертвы, а не обидчика может поддержать пострадавшего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C498C9-E1DA-42F3-BFAC-49037F6A5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7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578" y="203512"/>
            <a:ext cx="1601134" cy="11295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5882" y="274586"/>
            <a:ext cx="1868342" cy="11210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6955" y="4006941"/>
            <a:ext cx="2042538" cy="136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45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СЛУЖБЫ ПОДДЕРЖКИ ЖЕРТВ КИБЕРБУЛЛИНГА 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32000" y="1008000"/>
            <a:ext cx="11340000" cy="1148604"/>
          </a:xfrm>
        </p:spPr>
        <p:txBody>
          <a:bodyPr/>
          <a:lstStyle/>
          <a:p>
            <a:r>
              <a:rPr lang="ru-RU" dirty="0"/>
              <a:t> </a:t>
            </a:r>
            <a:r>
              <a:rPr lang="ru-RU" dirty="0" err="1">
                <a:hlinkClick r:id="rId2"/>
              </a:rPr>
              <a:t>Кибербуллинг.нет</a:t>
            </a:r>
            <a:r>
              <a:rPr lang="ru-RU" dirty="0"/>
              <a:t>. </a:t>
            </a:r>
            <a:r>
              <a:rPr lang="en-US" dirty="0" smtClean="0"/>
              <a:t>https</a:t>
            </a:r>
            <a:r>
              <a:rPr lang="en-US" dirty="0"/>
              <a:t>://kiberbulling.net</a:t>
            </a:r>
            <a:r>
              <a:rPr lang="en-US" dirty="0" smtClean="0"/>
              <a:t>/</a:t>
            </a:r>
            <a:endParaRPr lang="ru-RU" dirty="0" smtClean="0"/>
          </a:p>
          <a:p>
            <a:r>
              <a:rPr lang="ru-RU" dirty="0"/>
              <a:t>Травли </a:t>
            </a:r>
            <a:r>
              <a:rPr lang="en-US" dirty="0" smtClean="0"/>
              <a:t>NET</a:t>
            </a:r>
            <a:r>
              <a:rPr lang="ru-RU" dirty="0" smtClean="0"/>
              <a:t> </a:t>
            </a:r>
            <a:r>
              <a:rPr lang="en-US" dirty="0"/>
              <a:t>https://</a:t>
            </a:r>
            <a:r>
              <a:rPr lang="ru-RU" dirty="0" err="1"/>
              <a:t>травлинет.рф</a:t>
            </a:r>
            <a:r>
              <a:rPr lang="ru-RU" dirty="0"/>
              <a:t>/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4B73C415-D670-4716-A5EC-CC4D52CA2BAC}" type="slidenum">
              <a:rPr lang="ru-RU" noProof="0" smtClean="0"/>
              <a:pPr rtl="0"/>
              <a:t>8</a:t>
            </a:fld>
            <a:endParaRPr lang="ru-RU" noProof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1" y="1954422"/>
            <a:ext cx="5634968" cy="316966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12958"/>
          <a:stretch/>
        </p:blipFill>
        <p:spPr>
          <a:xfrm>
            <a:off x="6236898" y="1954422"/>
            <a:ext cx="5680046" cy="333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90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8209" b="8209"/>
          <a:stretch>
            <a:fillRect/>
          </a:stretch>
        </p:blipFill>
        <p:spPr>
          <a:xfrm>
            <a:off x="0" y="0"/>
            <a:ext cx="12192000" cy="6786563"/>
          </a:xfrm>
          <a:prstGeom prst="rect">
            <a:avLst/>
          </a:prstGeom>
        </p:spPr>
      </p:pic>
      <p:sp>
        <p:nvSpPr>
          <p:cNvPr id="32" name="Прямоугольник 31" title="Темный полупрозрачный фон">
            <a:extLst>
              <a:ext uri="{FF2B5EF4-FFF2-40B4-BE49-F238E27FC236}">
                <a16:creationId xmlns:a16="http://schemas.microsoft.com/office/drawing/2014/main" id="{A851B3CA-790D-465D-9B97-AA9876E357B9}"/>
              </a:ext>
            </a:extLst>
          </p:cNvPr>
          <p:cNvSpPr/>
          <p:nvPr/>
        </p:nvSpPr>
        <p:spPr>
          <a:xfrm>
            <a:off x="0" y="0"/>
            <a:ext cx="3979575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8F2B1-EF8F-4772-ADA1-4195B20EBA74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203896" y="3429000"/>
            <a:ext cx="3571782" cy="2387600"/>
          </a:xfrm>
        </p:spPr>
        <p:txBody>
          <a:bodyPr rtlCol="0"/>
          <a:lstStyle/>
          <a:p>
            <a:pPr rtl="0"/>
            <a:r>
              <a:rPr lang="ru-RU" sz="4600" noProof="1"/>
              <a:t>Спасибо за внимание!</a:t>
            </a:r>
          </a:p>
        </p:txBody>
      </p:sp>
      <p:cxnSp>
        <p:nvCxnSpPr>
          <p:cNvPr id="16" name="Прямая соединительная линия 15" title="Разделитель">
            <a:extLst>
              <a:ext uri="{FF2B5EF4-FFF2-40B4-BE49-F238E27FC236}">
                <a16:creationId xmlns:a16="http://schemas.microsoft.com/office/drawing/2014/main" id="{F3753AF9-461F-4049-BB9D-621E76A51470}"/>
              </a:ext>
            </a:extLst>
          </p:cNvPr>
          <p:cNvCxnSpPr>
            <a:cxnSpLocks/>
          </p:cNvCxnSpPr>
          <p:nvPr/>
        </p:nvCxnSpPr>
        <p:spPr>
          <a:xfrm>
            <a:off x="6539896" y="4848225"/>
            <a:ext cx="3571782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Текст 18">
            <a:extLst>
              <a:ext uri="{FF2B5EF4-FFF2-40B4-BE49-F238E27FC236}">
                <a16:creationId xmlns:a16="http://schemas.microsoft.com/office/drawing/2014/main" id="{2EA3E05A-60C4-CD45-A7AC-1F20F4D95F6A}"/>
              </a:ext>
            </a:extLst>
          </p:cNvPr>
          <p:cNvSpPr txBox="1">
            <a:spLocks/>
          </p:cNvSpPr>
          <p:nvPr/>
        </p:nvSpPr>
        <p:spPr bwMode="gray">
          <a:xfrm>
            <a:off x="6905625" y="6123279"/>
            <a:ext cx="3206750" cy="2476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US" sz="14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20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ZA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6856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Great Pitch Decks - Technology">
      <a:dk1>
        <a:sysClr val="windowText" lastClr="000000"/>
      </a:dk1>
      <a:lt1>
        <a:sysClr val="window" lastClr="FFFFFF"/>
      </a:lt1>
      <a:dk2>
        <a:srgbClr val="12121E"/>
      </a:dk2>
      <a:lt2>
        <a:srgbClr val="F2F2F2"/>
      </a:lt2>
      <a:accent1>
        <a:srgbClr val="00B0F0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ECCF3"/>
      </a:hlink>
      <a:folHlink>
        <a:srgbClr val="7F7F7F"/>
      </a:folHlink>
    </a:clrScheme>
    <a:fontScheme name="Custom 141">
      <a:majorFont>
        <a:latin typeface="Arial Black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677660_TF33781529" id="{A44938B0-BC5A-4767-BF30-38C8000CE585}" vid="{A994127E-A67F-4C85-9FD0-DD3FF82BA152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at Pitch Decks - Technology">
    <a:dk1>
      <a:sysClr val="windowText" lastClr="000000"/>
    </a:dk1>
    <a:lt1>
      <a:sysClr val="window" lastClr="FFFFFF"/>
    </a:lt1>
    <a:dk2>
      <a:srgbClr val="12121E"/>
    </a:dk2>
    <a:lt2>
      <a:srgbClr val="F2F2F2"/>
    </a:lt2>
    <a:accent1>
      <a:srgbClr val="00B0F0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ECCF3"/>
    </a:hlink>
    <a:folHlink>
      <a:srgbClr val="7F7F7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Технологическая презентация</Template>
  <TotalTime>0</TotalTime>
  <Words>326</Words>
  <Application>Microsoft Office PowerPoint</Application>
  <PresentationFormat>Широкоэкранный</PresentationFormat>
  <Paragraphs>86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Tahoma</vt:lpstr>
      <vt:lpstr>Times New Roman</vt:lpstr>
      <vt:lpstr>Тема Office</vt:lpstr>
      <vt:lpstr>КИБЕРБУЛЛИНГ- ОБИДЧИК БЕЗ ЛИЦА</vt:lpstr>
      <vt:lpstr>СТАТИСТИКА</vt:lpstr>
      <vt:lpstr>Основные виды кибербуллинга</vt:lpstr>
      <vt:lpstr>Презентация PowerPoint</vt:lpstr>
      <vt:lpstr>Причины буллинга в интернете </vt:lpstr>
      <vt:lpstr>Стороны кибербуллинга </vt:lpstr>
      <vt:lpstr>Как бороться с кибербуллингом </vt:lpstr>
      <vt:lpstr>СЛУЖБЫ ПОДДЕРЖКИ ЖЕРТВ КИБЕРБУЛЛИНГА :</vt:lpstr>
      <vt:lpstr>Спасибо за внимание!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2023-12-08T08:57:49Z</dcterms:created>
  <dcterms:modified xsi:type="dcterms:W3CDTF">2024-02-14T05:06:34Z</dcterms:modified>
  <cp:category/>
</cp:coreProperties>
</file>