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82" r:id="rId2"/>
    <p:sldId id="259" r:id="rId3"/>
    <p:sldId id="274" r:id="rId4"/>
    <p:sldId id="284" r:id="rId5"/>
    <p:sldId id="261" r:id="rId6"/>
    <p:sldId id="262" r:id="rId7"/>
    <p:sldId id="265" r:id="rId8"/>
    <p:sldId id="285" r:id="rId9"/>
    <p:sldId id="278" r:id="rId1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7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outlineViewPr>
    <p:cViewPr>
      <p:scale>
        <a:sx n="33" d="100"/>
        <a:sy n="33" d="100"/>
      </p:scale>
      <p:origin x="0" y="-2134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6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7974A3-D9C6-4949-B3BB-4B2F87A55C8D}" type="datetime1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A9E2DD4-2E30-4434-A427-2EC504910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84E6609-429A-4322-AD92-66C8B4AC72E5}" type="datetime1">
              <a:rPr lang="ru-RU" noProof="0" smtClean="0"/>
              <a:t>14.02.2024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8375C1-7C5C-42A2-80F2-05631BB3764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74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73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032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659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368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38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изображением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16977C32-6781-4E43-B083-CC319C1A2B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rIns="1044000" rtlCol="0" anchor="ctr"/>
          <a:lstStyle>
            <a:lvl1pPr marL="0" indent="0" algn="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4962525"/>
            <a:ext cx="5472000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3770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2">
            <a:extLst>
              <a:ext uri="{FF2B5EF4-FFF2-40B4-BE49-F238E27FC236}">
                <a16:creationId xmlns:a16="http://schemas.microsoft.com/office/drawing/2014/main" id="{C4908609-0EC4-4718-AC46-A50BB2DA333E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1790100" y="2701131"/>
            <a:ext cx="4113900" cy="28281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id="{C61EBC7C-80CF-489F-86B3-589490818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8100" y="2701131"/>
            <a:ext cx="4113900" cy="28281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4122920" cy="735800"/>
          </a:xfrm>
          <a:noFill/>
        </p:spPr>
        <p:txBody>
          <a:bodyPr rtlCol="0"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2" y="1722438"/>
            <a:ext cx="4104437" cy="735749"/>
          </a:xfrm>
        </p:spPr>
        <p:txBody>
          <a:bodyPr rtlCol="0" anchor="t"/>
          <a:lstStyle>
            <a:lvl1pPr marL="0" indent="0">
              <a:buNone/>
              <a:defRPr sz="54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7595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Название раздела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67887"/>
            <a:ext cx="3998591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ru-RU" noProof="0"/>
              <a:t>2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ru-RU" noProof="0"/>
              <a:t>3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89717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странство для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436FA5D-088F-4BDE-ABD2-A640A8610900}"/>
              </a:ext>
            </a:extLst>
          </p:cNvPr>
          <p:cNvCxnSpPr/>
          <p:nvPr userDrawn="1"/>
        </p:nvCxnSpPr>
        <p:spPr>
          <a:xfrm>
            <a:off x="6096000" y="1319756"/>
            <a:ext cx="0" cy="46101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C2BCB80-6997-4274-AAFE-65C2CCFFFD1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624806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5">
            <a:extLst>
              <a:ext uri="{FF2B5EF4-FFF2-40B4-BE49-F238E27FC236}">
                <a16:creationId xmlns:a16="http://schemas.microsoft.com/office/drawing/2014/main" id="{9A1FC84B-8A06-4879-86ED-47E43AAC9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4B975678-3DFA-4D26-9CF6-01294F7259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604660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8B55997C-0304-482F-A7C3-8E50C8ED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603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E26AB0A6-DA7A-4EA3-9528-68FDBA8BF3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603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</p:spTree>
    <p:extLst>
      <p:ext uri="{BB962C8B-B14F-4D97-AF65-F5344CB8AC3E}">
        <p14:creationId xmlns:p14="http://schemas.microsoft.com/office/powerpoint/2010/main" val="966920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0211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728000"/>
            <a:ext cx="54720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1728000"/>
            <a:ext cx="54720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50061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B617A5-FA6C-44C9-ABCB-DCA5D4615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210852"/>
            <a:ext cx="5472000" cy="3868486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Объект 5">
            <a:extLst>
              <a:ext uri="{FF2B5EF4-FFF2-40B4-BE49-F238E27FC236}">
                <a16:creationId xmlns:a16="http://schemas.microsoft.com/office/drawing/2014/main" id="{0A122ACD-5C8B-4CDA-89C5-565C88865B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2210852"/>
            <a:ext cx="5472000" cy="3868486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 11" title="Разделитель">
            <a:extLst>
              <a:ext uri="{FF2B5EF4-FFF2-40B4-BE49-F238E27FC236}">
                <a16:creationId xmlns:a16="http://schemas.microsoft.com/office/drawing/2014/main" id="{03063CBE-E62B-44CB-9B45-D39B595FE2AF}"/>
              </a:ext>
            </a:extLst>
          </p:cNvPr>
          <p:cNvCxnSpPr>
            <a:cxnSpLocks/>
          </p:cNvCxnSpPr>
          <p:nvPr userDrawn="1"/>
        </p:nvCxnSpPr>
        <p:spPr>
          <a:xfrm>
            <a:off x="449349" y="2159999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 title="Разделитель">
            <a:extLst>
              <a:ext uri="{FF2B5EF4-FFF2-40B4-BE49-F238E27FC236}">
                <a16:creationId xmlns:a16="http://schemas.microsoft.com/office/drawing/2014/main" id="{0EA58CA1-D7A1-4089-B687-193C35202523}"/>
              </a:ext>
            </a:extLst>
          </p:cNvPr>
          <p:cNvCxnSpPr>
            <a:cxnSpLocks/>
          </p:cNvCxnSpPr>
          <p:nvPr userDrawn="1"/>
        </p:nvCxnSpPr>
        <p:spPr>
          <a:xfrm>
            <a:off x="6312700" y="2159999"/>
            <a:ext cx="42141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 2">
            <a:extLst>
              <a:ext uri="{FF2B5EF4-FFF2-40B4-BE49-F238E27FC236}">
                <a16:creationId xmlns:a16="http://schemas.microsoft.com/office/drawing/2014/main" id="{A1844C96-F6D4-4E32-8A11-B1815109D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654025"/>
            <a:ext cx="5472000" cy="455122"/>
          </a:xfrm>
        </p:spPr>
        <p:txBody>
          <a:bodyPr rtlCol="0"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Текст 4">
            <a:extLst>
              <a:ext uri="{FF2B5EF4-FFF2-40B4-BE49-F238E27FC236}">
                <a16:creationId xmlns:a16="http://schemas.microsoft.com/office/drawing/2014/main" id="{EA0BCCC6-F846-426B-B421-41B835224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700" y="1654025"/>
            <a:ext cx="5459300" cy="455122"/>
          </a:xfrm>
        </p:spPr>
        <p:txBody>
          <a:bodyPr rtlCol="0" anchor="b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5309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1" name="Объект 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2" name="Объект 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Название раздела 2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Название раздела 3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0153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cxnSp>
        <p:nvCxnSpPr>
          <p:cNvPr id="8" name="Прямая со стрелкой 7">
            <a:extLst>
              <a:ext uri="{FF2B5EF4-FFF2-40B4-BE49-F238E27FC236}">
                <a16:creationId xmlns:a16="http://schemas.microsoft.com/office/drawing/2014/main" id="{B66BE87F-A588-41BE-A251-8940FFF7BDB0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10">
            <a:extLst>
              <a:ext uri="{FF2B5EF4-FFF2-40B4-BE49-F238E27FC236}">
                <a16:creationId xmlns:a16="http://schemas.microsoft.com/office/drawing/2014/main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</p:spPr>
        <p:txBody>
          <a:bodyPr tIns="36000" rtlCol="0" anchor="t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Название элемента</a:t>
            </a:r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месяц, год</a:t>
            </a:r>
          </a:p>
        </p:txBody>
      </p:sp>
    </p:spTree>
    <p:extLst>
      <p:ext uri="{BB962C8B-B14F-4D97-AF65-F5344CB8AC3E}">
        <p14:creationId xmlns:p14="http://schemas.microsoft.com/office/powerpoint/2010/main" val="529110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лены группы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altLang="zh-CN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  <a:endParaRPr lang="ru-RU" altLang="zh-CN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altLang="zh-CN" noProof="0" smtClean="0"/>
              <a:pPr/>
              <a:t>‹#›</a:t>
            </a:fld>
            <a:endParaRPr lang="ru-RU" altLang="zh-CN" noProof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1799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изображение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4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Имя</a:t>
            </a:r>
            <a:endParaRPr lang="ru-RU" altLang="zh-CN" noProof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4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Краткая биография</a:t>
            </a:r>
            <a:endParaRPr lang="ru-RU" altLang="zh-CN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  <a:endParaRPr lang="ru-RU" altLang="zh-CN" noProof="0"/>
          </a:p>
        </p:txBody>
      </p:sp>
      <p:sp>
        <p:nvSpPr>
          <p:cNvPr id="28" name="Текст 8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4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  <a:endParaRPr lang="ru-RU" altLang="zh-CN" noProof="0"/>
          </a:p>
        </p:txBody>
      </p:sp>
      <p:sp>
        <p:nvSpPr>
          <p:cNvPr id="41" name="Рисунок 4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68028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изображение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Имя</a:t>
            </a:r>
            <a:endParaRPr lang="ru-RU" altLang="zh-CN" noProof="0"/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Краткая биография</a:t>
            </a:r>
            <a:endParaRPr lang="ru-RU" altLang="zh-CN" noProof="0"/>
          </a:p>
        </p:txBody>
      </p:sp>
      <p:sp>
        <p:nvSpPr>
          <p:cNvPr id="44" name="Текст 8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  <a:endParaRPr lang="ru-RU" altLang="zh-CN" noProof="0"/>
          </a:p>
        </p:txBody>
      </p:sp>
      <p:sp>
        <p:nvSpPr>
          <p:cNvPr id="45" name="Рисунок 4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112825" y="2319681"/>
            <a:ext cx="1352367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изображение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3" y="2485913"/>
            <a:ext cx="2124000" cy="701538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Имя</a:t>
            </a:r>
            <a:endParaRPr lang="ru-RU" altLang="zh-CN" noProof="0"/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3" y="3904988"/>
            <a:ext cx="2124000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Краткая биография</a:t>
            </a:r>
            <a:endParaRPr lang="ru-RU" altLang="zh-CN" noProof="0"/>
          </a:p>
        </p:txBody>
      </p:sp>
      <p:sp>
        <p:nvSpPr>
          <p:cNvPr id="48" name="Текст 8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3" y="3461032"/>
            <a:ext cx="2124000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  <a:endParaRPr lang="ru-RU" altLang="zh-CN" noProof="0"/>
          </a:p>
        </p:txBody>
      </p:sp>
    </p:spTree>
    <p:extLst>
      <p:ext uri="{BB962C8B-B14F-4D97-AF65-F5344CB8AC3E}">
        <p14:creationId xmlns:p14="http://schemas.microsoft.com/office/powerpoint/2010/main" val="163894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лены групп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31800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9" name="Рисунок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0" name="Рисунок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319606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1" name="Рисунок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2" name="Рисунок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78354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5258975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3" name="Рисунок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5131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46205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изображением 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9">
            <a:extLst>
              <a:ext uri="{FF2B5EF4-FFF2-40B4-BE49-F238E27FC236}">
                <a16:creationId xmlns:a16="http://schemas.microsoft.com/office/drawing/2014/main" id="{8BA39708-26C4-4C58-AAF1-7DDBAAFAC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rtlCol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9FEC1A-545F-4D58-B291-028B7D695567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9896" y="2377000"/>
            <a:ext cx="3571782" cy="2387600"/>
          </a:xfrm>
        </p:spPr>
        <p:txBody>
          <a:bodyPr rtlCol="0" anchor="b"/>
          <a:lstStyle>
            <a:lvl1pPr algn="l">
              <a:defRPr sz="36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896" y="4962525"/>
            <a:ext cx="35717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7B6BB1-24C3-48A6-913C-94F7EA8127A1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1C9CBFF-5639-480A-82C7-50DAD54E2E48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01286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34267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5928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A4E56-DEE9-4FB2-89FF-0F12DB08A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525B7-4C8D-4482-98E3-A68789AAB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0238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9">
            <a:extLst>
              <a:ext uri="{FF2B5EF4-FFF2-40B4-BE49-F238E27FC236}">
                <a16:creationId xmlns:a16="http://schemas.microsoft.com/office/drawing/2014/main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rtlCol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DD3616-4E40-4CE5-88C8-2AF6E47D2086}"/>
              </a:ext>
            </a:extLst>
          </p:cNvPr>
          <p:cNvSpPr/>
          <p:nvPr userDrawn="1"/>
        </p:nvSpPr>
        <p:spPr>
          <a:xfrm>
            <a:off x="6336000" y="0"/>
            <a:ext cx="3979575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63360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6" y="2377000"/>
            <a:ext cx="3571782" cy="2387600"/>
          </a:xfrm>
        </p:spPr>
        <p:txBody>
          <a:bodyPr rtlCol="0" anchor="b"/>
          <a:lstStyle>
            <a:lvl1pPr algn="l">
              <a:defRPr sz="54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4" y="5057775"/>
            <a:ext cx="3206053" cy="24765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Полное имя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5" y="5400675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700" lvl="0" indent="-266700" rtl="0"/>
            <a:r>
              <a:rPr lang="ru-RU" noProof="0"/>
              <a:t>Контактный номер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5" y="5751513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700" lvl="0" indent="-266700" rtl="0"/>
            <a:r>
              <a:rPr lang="ru-RU" noProof="0"/>
              <a:t>Электронная почта или контакт в социальной сети</a:t>
            </a:r>
          </a:p>
        </p:txBody>
      </p:sp>
    </p:spTree>
    <p:extLst>
      <p:ext uri="{BB962C8B-B14F-4D97-AF65-F5344CB8AC3E}">
        <p14:creationId xmlns:p14="http://schemas.microsoft.com/office/powerpoint/2010/main" val="4100815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знакомительные версии мобильных прило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Экрана мобильного телефо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8055F11-596F-47BF-A832-A501EC346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07" y="915497"/>
            <a:ext cx="4666142" cy="4684105"/>
          </a:xfrm>
          <a:prstGeom prst="rect">
            <a:avLst/>
          </a:prstGeom>
        </p:spPr>
      </p:pic>
      <p:pic>
        <p:nvPicPr>
          <p:cNvPr id="9" name="Рисунок 8" descr="Экрана мобильного телефо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80EBF765-2A5E-4BDA-B092-25691E479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929" y="915497"/>
            <a:ext cx="4666142" cy="4684105"/>
          </a:xfrm>
          <a:prstGeom prst="rect">
            <a:avLst/>
          </a:prstGeom>
        </p:spPr>
      </p:pic>
      <p:pic>
        <p:nvPicPr>
          <p:cNvPr id="10" name="Рисунок 9" descr="Экрана мобильного телефо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E97A6530-14B5-4A05-B7A3-7BA661FCD5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551" y="915497"/>
            <a:ext cx="4666142" cy="46841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15505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Сведения о макете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5505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макета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177148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Сведения о макете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7148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макета</a:t>
            </a:r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699878" y="5752808"/>
            <a:ext cx="1980000" cy="548945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Сведения о макете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9878" y="5291099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макета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4C4EB921-BD58-4C2E-BDD5-FC8D2629829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51679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Рисунок 3">
            <a:extLst>
              <a:ext uri="{FF2B5EF4-FFF2-40B4-BE49-F238E27FC236}">
                <a16:creationId xmlns:a16="http://schemas.microsoft.com/office/drawing/2014/main" id="{3CB44DE3-C599-4EA7-BFDA-4E39AE89FC0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1301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A4392E45-2A0B-49BF-9952-79C42AF8DE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810923" y="1450182"/>
            <a:ext cx="1772571" cy="3183732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123012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зы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9CC2AE-E299-42B4-A2C4-357708A005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800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ru-RU" noProof="0"/>
              <a:t>Здесь должен быть отзыв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556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и должность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03139A49-E537-4395-967A-08C9978207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25172" y="3591659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ru-RU" noProof="0"/>
              <a:t>Здесь должен быть отзыв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EE1C8A1-F171-46D2-A92F-1B0E9C52B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68052" y="5448541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и должность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E3E7FB48-98BE-4677-A80F-969F9F3072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18545" y="1836744"/>
            <a:ext cx="3541655" cy="222495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 anchor="ctr"/>
          <a:lstStyle>
            <a:lvl1pPr marL="0" indent="0" algn="ctr">
              <a:buNone/>
              <a:defRPr i="0"/>
            </a:lvl1pPr>
          </a:lstStyle>
          <a:p>
            <a:pPr lvl="0" rtl="0"/>
            <a:r>
              <a:rPr lang="ru-RU" noProof="0"/>
              <a:t>Здесь должен быть отзыв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0146F28A-70F5-4E8B-8A3A-ADB1B6A080D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69301" y="3693626"/>
            <a:ext cx="3251132" cy="231102"/>
          </a:xfrm>
        </p:spPr>
        <p:txBody>
          <a:bodyPr rtlCol="0" anchor="t"/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Имя и 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362715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0" y="0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2377000"/>
            <a:ext cx="5472000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4962525"/>
            <a:ext cx="5472000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8310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05D700-F00E-4505-8483-501219FB8BD2}"/>
              </a:ext>
            </a:extLst>
          </p:cNvPr>
          <p:cNvSpPr/>
          <p:nvPr userDrawn="1"/>
        </p:nvSpPr>
        <p:spPr>
          <a:xfrm>
            <a:off x="0" y="0"/>
            <a:ext cx="12192000" cy="63653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</p:spTree>
    <p:extLst>
      <p:ext uri="{BB962C8B-B14F-4D97-AF65-F5344CB8AC3E}">
        <p14:creationId xmlns:p14="http://schemas.microsoft.com/office/powerpoint/2010/main" val="4186834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 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Объект 2">
            <a:extLst>
              <a:ext uri="{FF2B5EF4-FFF2-40B4-BE49-F238E27FC236}">
                <a16:creationId xmlns:a16="http://schemas.microsoft.com/office/drawing/2014/main" id="{DF554488-3F7D-4F3A-9AAF-73FB0977D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962" y="457200"/>
            <a:ext cx="5501126" cy="5411787"/>
          </a:xfrm>
        </p:spPr>
        <p:txBody>
          <a:bodyPr rtlCol="0"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99675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1"/>
            <a:ext cx="6406950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 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Рисунок 2">
            <a:extLst>
              <a:ext uri="{FF2B5EF4-FFF2-40B4-BE49-F238E27FC236}">
                <a16:creationId xmlns:a16="http://schemas.microsoft.com/office/drawing/2014/main" id="{56321125-B861-4CD5-8023-6E403517657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804181" y="457201"/>
            <a:ext cx="5504688" cy="5403850"/>
          </a:xfrm>
        </p:spPr>
        <p:txBody>
          <a:bodyPr rtlCol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87718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9">
            <a:extLst>
              <a:ext uri="{FF2B5EF4-FFF2-40B4-BE49-F238E27FC236}">
                <a16:creationId xmlns:a16="http://schemas.microsoft.com/office/drawing/2014/main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365363"/>
          </a:xfrm>
          <a:solidFill>
            <a:schemeClr val="tx1">
              <a:lumMod val="75000"/>
              <a:lumOff val="25000"/>
            </a:schemeClr>
          </a:solidFill>
        </p:spPr>
        <p:txBody>
          <a:bodyPr vert="vert270" lIns="144000" tIns="0" rIns="0" rtlCol="0" anchor="t"/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2" cy="2387600"/>
          </a:xfrm>
        </p:spPr>
        <p:txBody>
          <a:bodyPr rtlCol="0"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2" cy="12192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</p:spTree>
    <p:extLst>
      <p:ext uri="{BB962C8B-B14F-4D97-AF65-F5344CB8AC3E}">
        <p14:creationId xmlns:p14="http://schemas.microsoft.com/office/powerpoint/2010/main" val="14956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 userDrawn="1"/>
        </p:nvSpPr>
        <p:spPr>
          <a:xfrm>
            <a:off x="5353050" y="3714749"/>
            <a:ext cx="6406950" cy="314324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3714746"/>
            <a:ext cx="4416225" cy="2364591"/>
          </a:xfrm>
        </p:spPr>
        <p:txBody>
          <a:bodyPr rtlCol="0" anchor="t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3" y="3981451"/>
            <a:ext cx="5749483" cy="1343026"/>
          </a:xfrm>
        </p:spPr>
        <p:txBody>
          <a:bodyPr rtlCol="0"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0" y="0"/>
            <a:ext cx="640695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363"/>
            <a:ext cx="4416225" cy="412431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2" y="5657850"/>
            <a:ext cx="5749334" cy="111994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 rtl="0"/>
            <a:r>
              <a:rPr lang="ru-RU" noProof="0"/>
              <a:t>Подзаголовок, ключевую фразу или размытое изображение можно добавить сюда</a:t>
            </a:r>
          </a:p>
        </p:txBody>
      </p:sp>
    </p:spTree>
    <p:extLst>
      <p:ext uri="{BB962C8B-B14F-4D97-AF65-F5344CB8AC3E}">
        <p14:creationId xmlns:p14="http://schemas.microsoft.com/office/powerpoint/2010/main" val="342066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9" name="Рисунок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7718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0" name="Рисунок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122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1" name="Рисунок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4519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2" name="Рисунок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7805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406483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Подзаголовок, ключевую фразу или размытое изображение можно добавить сюда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363"/>
            <a:ext cx="5472000" cy="412431"/>
          </a:xfrm>
        </p:spPr>
        <p:txBody>
          <a:bodyPr rtlCol="0"/>
          <a:lstStyle/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0" name="Рисунок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2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2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</p:spTree>
    <p:extLst>
      <p:ext uri="{BB962C8B-B14F-4D97-AF65-F5344CB8AC3E}">
        <p14:creationId xmlns:p14="http://schemas.microsoft.com/office/powerpoint/2010/main" val="546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ункта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Подзаголовок, ключевую фразу или размытое изображение можно добавить сюда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0" name="Рисунок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4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</p:spTree>
    <p:extLst>
      <p:ext uri="{BB962C8B-B14F-4D97-AF65-F5344CB8AC3E}">
        <p14:creationId xmlns:p14="http://schemas.microsoft.com/office/powerpoint/2010/main" val="304084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овой продук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E857ED-B36A-4B8A-81C4-94389617E2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465" y="1007667"/>
            <a:ext cx="11528535" cy="56453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3613424"/>
            <a:ext cx="3974900" cy="2465913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77496E8-E637-4081-A0D0-AB167EE45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582738"/>
            <a:ext cx="3975100" cy="1744662"/>
          </a:xfrm>
        </p:spPr>
        <p:txBody>
          <a:bodyPr rtlCol="0" anchor="b"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Выделенный текст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DE221C2C-B20F-4F90-A44F-08EE879BA9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45097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свой макет экрана</a:t>
            </a:r>
          </a:p>
        </p:txBody>
      </p:sp>
    </p:spTree>
    <p:extLst>
      <p:ext uri="{BB962C8B-B14F-4D97-AF65-F5344CB8AC3E}">
        <p14:creationId xmlns:p14="http://schemas.microsoft.com/office/powerpoint/2010/main" val="77450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08000"/>
            <a:ext cx="11340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Строка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31749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8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7" y="4637931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Раздел 1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8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Раздел 2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7" y="4003531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Раздел 3</a:t>
            </a:r>
          </a:p>
        </p:txBody>
      </p:sp>
    </p:spTree>
    <p:extLst>
      <p:ext uri="{BB962C8B-B14F-4D97-AF65-F5344CB8AC3E}">
        <p14:creationId xmlns:p14="http://schemas.microsoft.com/office/powerpoint/2010/main" val="230680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A7F847-7F52-4026-B418-55C25C28C4CB}"/>
              </a:ext>
            </a:extLst>
          </p:cNvPr>
          <p:cNvSpPr/>
          <p:nvPr userDrawn="1"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2000" y="6365363"/>
            <a:ext cx="42000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363"/>
            <a:ext cx="5472000" cy="4124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Добавление нижнего колонтитула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ED0A63-77FF-4992-99DD-A09E96E22ACC}"/>
              </a:ext>
            </a:extLst>
          </p:cNvPr>
          <p:cNvSpPr/>
          <p:nvPr userDrawn="1"/>
        </p:nvSpPr>
        <p:spPr>
          <a:xfrm>
            <a:off x="-1" y="6786563"/>
            <a:ext cx="11771999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6335A3F-070E-4B0E-A4FA-9B3279A2897C}"/>
              </a:ext>
            </a:extLst>
          </p:cNvPr>
          <p:cNvSpPr/>
          <p:nvPr userDrawn="1"/>
        </p:nvSpPr>
        <p:spPr>
          <a:xfrm>
            <a:off x="11771999" y="6786563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Надпись 12">
            <a:extLst>
              <a:ext uri="{FF2B5EF4-FFF2-40B4-BE49-F238E27FC236}">
                <a16:creationId xmlns:a16="http://schemas.microsoft.com/office/drawing/2014/main" id="{7C7EB16B-9FE5-4954-8D9A-47381E739BF5}"/>
              </a:ext>
            </a:extLst>
          </p:cNvPr>
          <p:cNvSpPr txBox="1"/>
          <p:nvPr userDrawn="1"/>
        </p:nvSpPr>
        <p:spPr>
          <a:xfrm>
            <a:off x="9529311" y="6365363"/>
            <a:ext cx="2047875" cy="4299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 rtl="0"/>
            <a:r>
              <a:rPr lang="ru-RU" sz="1200" b="0" noProof="0">
                <a:solidFill>
                  <a:schemeClr val="bg1">
                    <a:lumMod val="65000"/>
                  </a:schemeClr>
                </a:solidFill>
                <a:latin typeface="+mn-lt"/>
              </a:rPr>
              <a:t>ИМЯ ИЛИ ЛОГОТИП</a:t>
            </a:r>
          </a:p>
        </p:txBody>
      </p:sp>
    </p:spTree>
    <p:extLst>
      <p:ext uri="{BB962C8B-B14F-4D97-AF65-F5344CB8AC3E}">
        <p14:creationId xmlns:p14="http://schemas.microsoft.com/office/powerpoint/2010/main" val="2244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2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4" r:id="rId9"/>
    <p:sldLayoutId id="2147483665" r:id="rId10"/>
    <p:sldLayoutId id="2147483666" r:id="rId11"/>
    <p:sldLayoutId id="2147483667" r:id="rId12"/>
    <p:sldLayoutId id="2147483650" r:id="rId13"/>
    <p:sldLayoutId id="2147483652" r:id="rId14"/>
    <p:sldLayoutId id="2147483653" r:id="rId15"/>
    <p:sldLayoutId id="2147483668" r:id="rId16"/>
    <p:sldLayoutId id="2147483669" r:id="rId17"/>
    <p:sldLayoutId id="2147483671" r:id="rId18"/>
    <p:sldLayoutId id="2147483672" r:id="rId19"/>
    <p:sldLayoutId id="2147483654" r:id="rId20"/>
    <p:sldLayoutId id="2147483678" r:id="rId21"/>
    <p:sldLayoutId id="2147483655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9" r:id="rId28"/>
    <p:sldLayoutId id="2147483680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○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iberbulling.n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kiberbulling.net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ве девочки смотрят на экран ноутбука">
            <a:extLst>
              <a:ext uri="{FF2B5EF4-FFF2-40B4-BE49-F238E27FC236}">
                <a16:creationId xmlns:a16="http://schemas.microsoft.com/office/drawing/2014/main" id="{F05D089D-7A15-41BC-B971-911CC28C4A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Прямоугольник 27" title="Темный полупрозрачный фон">
            <a:extLst>
              <a:ext uri="{FF2B5EF4-FFF2-40B4-BE49-F238E27FC236}">
                <a16:creationId xmlns:a16="http://schemas.microsoft.com/office/drawing/2014/main" id="{E93CFE69-79B0-440B-949E-DA17AD834A10}"/>
              </a:ext>
            </a:extLst>
          </p:cNvPr>
          <p:cNvSpPr/>
          <p:nvPr/>
        </p:nvSpPr>
        <p:spPr>
          <a:xfrm>
            <a:off x="6379131" y="-3"/>
            <a:ext cx="4412514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 smtClean="0"/>
          </a:p>
          <a:p>
            <a:pPr algn="ctr" rtl="0"/>
            <a:endParaRPr lang="ru-RU" dirty="0"/>
          </a:p>
          <a:p>
            <a:pPr algn="ctr" rtl="0"/>
            <a:endParaRPr lang="ru-RU" dirty="0" smtClean="0"/>
          </a:p>
          <a:p>
            <a:pPr algn="ctr" rtl="0"/>
            <a:endParaRPr lang="ru-RU" dirty="0"/>
          </a:p>
          <a:p>
            <a:pPr algn="r" rtl="0"/>
            <a:endParaRPr lang="ru-RU" dirty="0" smtClean="0"/>
          </a:p>
          <a:p>
            <a:pPr algn="r" rtl="0"/>
            <a:endParaRPr lang="ru-RU" dirty="0"/>
          </a:p>
          <a:p>
            <a:pPr algn="r" rtl="0"/>
            <a:endParaRPr lang="ru-RU" dirty="0" smtClean="0"/>
          </a:p>
          <a:p>
            <a:pPr algn="r" rtl="0"/>
            <a:endParaRPr lang="ru-RU" dirty="0"/>
          </a:p>
          <a:p>
            <a:pPr algn="r" rtl="0"/>
            <a:endParaRPr lang="ru-RU" dirty="0" smtClean="0"/>
          </a:p>
          <a:p>
            <a:pPr algn="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470885" y="50800"/>
            <a:ext cx="3571782" cy="1415691"/>
          </a:xfrm>
        </p:spPr>
        <p:txBody>
          <a:bodyPr rtlCol="0"/>
          <a:lstStyle/>
          <a:p>
            <a:pPr rtl="0"/>
            <a:r>
              <a:rPr lang="ru-RU" sz="3100" dirty="0" smtClean="0"/>
              <a:t>КИБЕРБУЛЛИНГ-</a:t>
            </a:r>
            <a:br>
              <a:rPr lang="ru-RU" sz="31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ОБИДЧИК БЕЗ ЛИЦА</a:t>
            </a:r>
            <a:endParaRPr lang="ru-RU" sz="2800" dirty="0">
              <a:solidFill>
                <a:srgbClr val="FF0000"/>
              </a:solidFill>
            </a:endParaRPr>
          </a:p>
        </p:txBody>
      </p:sp>
      <p:cxnSp>
        <p:nvCxnSpPr>
          <p:cNvPr id="16" name="Прямая соединительная линия 15" title="Разделитель">
            <a:extLst>
              <a:ext uri="{FF2B5EF4-FFF2-40B4-BE49-F238E27FC236}">
                <a16:creationId xmlns:a16="http://schemas.microsoft.com/office/drawing/2014/main" id="{F3753AF9-461F-4049-BB9D-621E76A51470}"/>
              </a:ext>
            </a:extLst>
          </p:cNvPr>
          <p:cNvCxnSpPr>
            <a:cxnSpLocks/>
          </p:cNvCxnSpPr>
          <p:nvPr/>
        </p:nvCxnSpPr>
        <p:spPr>
          <a:xfrm>
            <a:off x="6470885" y="1466491"/>
            <a:ext cx="357178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470885" y="1612834"/>
            <a:ext cx="3571782" cy="1559563"/>
          </a:xfrm>
        </p:spPr>
        <p:txBody>
          <a:bodyPr rtlCol="0"/>
          <a:lstStyle/>
          <a:p>
            <a:pPr rtl="0"/>
            <a:endParaRPr lang="ru-RU" dirty="0" smtClean="0"/>
          </a:p>
          <a:p>
            <a:pPr rtl="0"/>
            <a:endParaRPr lang="ru-RU" dirty="0"/>
          </a:p>
          <a:p>
            <a:pPr rtl="0"/>
            <a:endParaRPr lang="ru-RU" dirty="0" smtClean="0"/>
          </a:p>
          <a:p>
            <a:pPr rtl="0"/>
            <a:endParaRPr lang="ru-RU" dirty="0"/>
          </a:p>
          <a:p>
            <a:pPr rtl="0"/>
            <a:r>
              <a:rPr lang="ru-RU" smtClean="0"/>
              <a:t>Как </a:t>
            </a:r>
            <a:r>
              <a:rPr lang="ru-RU" dirty="0" smtClean="0"/>
              <a:t>сохранить свою безопасность во всемирной интернет-паутине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195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ъект 14">
            <a:extLst>
              <a:ext uri="{FF2B5EF4-FFF2-40B4-BE49-F238E27FC236}">
                <a16:creationId xmlns:a16="http://schemas.microsoft.com/office/drawing/2014/main" id="{358B6C62-CDD6-4E2C-8BC8-699230D3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534838"/>
            <a:ext cx="4416225" cy="5544500"/>
          </a:xfrm>
        </p:spPr>
        <p:txBody>
          <a:bodyPr rtlCol="0"/>
          <a:lstStyle/>
          <a:p>
            <a:pPr marL="0" indent="0">
              <a:buNone/>
            </a:pPr>
            <a:r>
              <a:rPr lang="ru-RU" b="1" dirty="0" smtClean="0"/>
              <a:t>КИБЕРБУЛЛИНГ</a:t>
            </a:r>
            <a:r>
              <a:rPr lang="ru-RU" dirty="0" smtClean="0"/>
              <a:t> - это </a:t>
            </a:r>
            <a:r>
              <a:rPr lang="ru-RU" dirty="0"/>
              <a:t>травля в сети, когда волна негатива от многих людей направлена на одного человека или компанию. </a:t>
            </a:r>
            <a:r>
              <a:rPr lang="ru-RU" dirty="0" err="1"/>
              <a:t>Буллинг</a:t>
            </a:r>
            <a:r>
              <a:rPr lang="ru-RU" dirty="0"/>
              <a:t> в интернете имеет множество форм</a:t>
            </a:r>
            <a:r>
              <a:rPr lang="ru-RU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оскорбительные </a:t>
            </a:r>
            <a:r>
              <a:rPr lang="ru-RU" dirty="0" smtClean="0"/>
              <a:t>сообщения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угрозы в </a:t>
            </a:r>
            <a:r>
              <a:rPr lang="ru-RU" dirty="0" err="1"/>
              <a:t>соцсетях</a:t>
            </a:r>
            <a:r>
              <a:rPr lang="ru-RU" dirty="0"/>
              <a:t> и </a:t>
            </a:r>
            <a:r>
              <a:rPr lang="ru-RU" dirty="0" smtClean="0"/>
              <a:t>мессенджерах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создание и распространение компрометирующего </a:t>
            </a:r>
            <a:r>
              <a:rPr lang="ru-RU" dirty="0" smtClean="0"/>
              <a:t>контента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рассылка унизительных видео и многое другое.</a:t>
            </a:r>
            <a:endParaRPr lang="ru-RU" noProof="1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03D6D45-09FB-4A71-8BA9-C71413D258DB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5632528" y="3831344"/>
            <a:ext cx="5749483" cy="607802"/>
          </a:xfrm>
        </p:spPr>
        <p:txBody>
          <a:bodyPr rtlCol="0"/>
          <a:lstStyle/>
          <a:p>
            <a:pPr rtl="0"/>
            <a:r>
              <a:rPr lang="ru-RU" sz="2800" noProof="1" smtClean="0"/>
              <a:t>СТАТИСТИКА</a:t>
            </a:r>
            <a:endParaRPr lang="ru-RU" sz="2800" noProof="1"/>
          </a:p>
        </p:txBody>
      </p:sp>
      <p:cxnSp>
        <p:nvCxnSpPr>
          <p:cNvPr id="45" name="Прямая соединительная линия 44" title="Разделитель">
            <a:extLst>
              <a:ext uri="{FF2B5EF4-FFF2-40B4-BE49-F238E27FC236}">
                <a16:creationId xmlns:a16="http://schemas.microsoft.com/office/drawing/2014/main" id="{68893E2F-227D-4472-B59F-3DEBF46C0EDC}"/>
              </a:ext>
            </a:extLst>
          </p:cNvPr>
          <p:cNvCxnSpPr>
            <a:cxnSpLocks/>
          </p:cNvCxnSpPr>
          <p:nvPr/>
        </p:nvCxnSpPr>
        <p:spPr bwMode="ltGray">
          <a:xfrm>
            <a:off x="5450635" y="4443909"/>
            <a:ext cx="575042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Текст 28">
            <a:extLst>
              <a:ext uri="{FF2B5EF4-FFF2-40B4-BE49-F238E27FC236}">
                <a16:creationId xmlns:a16="http://schemas.microsoft.com/office/drawing/2014/main" id="{CAA3871B-5A80-4D63-B9BD-FFAB1FF706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632867" y="4572002"/>
            <a:ext cx="5749144" cy="2122096"/>
          </a:xfrm>
        </p:spPr>
        <p:txBody>
          <a:bodyPr rtlCol="0"/>
          <a:lstStyle/>
          <a:p>
            <a:r>
              <a:rPr lang="ru-RU" dirty="0"/>
              <a:t>Согласно </a:t>
            </a:r>
            <a:r>
              <a:rPr lang="ru-RU" dirty="0" smtClean="0">
                <a:hlinkClick r:id="rId3"/>
              </a:rPr>
              <a:t>опросам</a:t>
            </a:r>
            <a:r>
              <a:rPr lang="ru-RU" dirty="0" smtClean="0"/>
              <a:t> администраторов </a:t>
            </a:r>
            <a:r>
              <a:rPr lang="en-US" dirty="0" smtClean="0"/>
              <a:t>VK</a:t>
            </a:r>
            <a:r>
              <a:rPr lang="ru-RU" dirty="0"/>
              <a:t>,</a:t>
            </a:r>
            <a:r>
              <a:rPr lang="ru-RU" dirty="0" smtClean="0"/>
              <a:t> совместно </a:t>
            </a:r>
            <a:r>
              <a:rPr lang="ru-RU" dirty="0"/>
              <a:t>с порталом Травли </a:t>
            </a:r>
            <a:r>
              <a:rPr lang="en-US" dirty="0"/>
              <a:t>NET</a:t>
            </a:r>
            <a:r>
              <a:rPr lang="ru-RU" dirty="0" smtClean="0"/>
              <a:t>, </a:t>
            </a:r>
            <a:r>
              <a:rPr lang="ru-RU" dirty="0"/>
              <a:t>58% россиян становились жертвой </a:t>
            </a:r>
            <a:r>
              <a:rPr lang="ru-RU" dirty="0" err="1"/>
              <a:t>кибербуллинга</a:t>
            </a:r>
            <a:r>
              <a:rPr lang="ru-RU" dirty="0"/>
              <a:t>. Объектом агрессии в интернете может стать каждый, вне зависимости от пола и возраста. А последствия могут быть самыми печальными.</a:t>
            </a:r>
            <a:endParaRPr lang="ru-RU" noProof="1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AEF3E39-2332-4C12-9142-1DB674D9F8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1" smtClean="0"/>
              <a:pPr/>
              <a:t>2</a:t>
            </a:fld>
            <a:endParaRPr lang="ru-RU" noProof="1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365" y="177716"/>
            <a:ext cx="6455811" cy="30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428ED-E8E6-4EBE-8C7C-8E6E2E501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Основные виды </a:t>
            </a:r>
            <a:r>
              <a:rPr lang="ru-RU" dirty="0" err="1" smtClean="0"/>
              <a:t>кибербуллинга</a:t>
            </a:r>
            <a:endParaRPr lang="ru-RU" noProof="1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6AA788-5F14-43DB-B035-1BC6DA1509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1616" y="2700025"/>
            <a:ext cx="2178000" cy="576000"/>
          </a:xfrm>
        </p:spPr>
        <p:txBody>
          <a:bodyPr rtlCol="0"/>
          <a:lstStyle/>
          <a:p>
            <a:r>
              <a:rPr lang="ru-RU" sz="1600" dirty="0"/>
              <a:t>Использование мобильных телефонов</a:t>
            </a:r>
            <a:endParaRPr lang="ru-RU" sz="1600" noProof="1"/>
          </a:p>
        </p:txBody>
      </p:sp>
      <p:cxnSp>
        <p:nvCxnSpPr>
          <p:cNvPr id="20" name="Прямая соединительная линия 19" title="Разделитель">
            <a:extLst>
              <a:ext uri="{FF2B5EF4-FFF2-40B4-BE49-F238E27FC236}">
                <a16:creationId xmlns:a16="http://schemas.microsoft.com/office/drawing/2014/main" id="{B674B9A6-D55C-478C-8D92-D0BFBCD7B598}"/>
              </a:ext>
            </a:extLst>
          </p:cNvPr>
          <p:cNvCxnSpPr>
            <a:cxnSpLocks/>
          </p:cNvCxnSpPr>
          <p:nvPr/>
        </p:nvCxnSpPr>
        <p:spPr>
          <a:xfrm>
            <a:off x="521606" y="3388579"/>
            <a:ext cx="180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>
            <a:extLst>
              <a:ext uri="{FF2B5EF4-FFF2-40B4-BE49-F238E27FC236}">
                <a16:creationId xmlns:a16="http://schemas.microsoft.com/office/drawing/2014/main" id="{CE675343-79F8-46AA-B56E-932984AB75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6269" y="3640348"/>
            <a:ext cx="1980000" cy="2935616"/>
          </a:xfrm>
        </p:spPr>
        <p:txBody>
          <a:bodyPr rtlCol="0"/>
          <a:lstStyle/>
          <a:p>
            <a:pPr marL="228600" indent="-228600" algn="l">
              <a:buAutoNum type="arabicPeriod"/>
            </a:pPr>
            <a:r>
              <a:rPr lang="ru-RU" sz="1200" dirty="0" smtClean="0"/>
              <a:t>Систематически </a:t>
            </a:r>
            <a:r>
              <a:rPr lang="ru-RU" sz="1200" dirty="0"/>
              <a:t>осуществляются анонимные звонки и отправляются оскорбляющего или угрожающего рода </a:t>
            </a:r>
            <a:r>
              <a:rPr lang="ru-RU" sz="1200" dirty="0" smtClean="0"/>
              <a:t>сообщения</a:t>
            </a:r>
          </a:p>
          <a:p>
            <a:pPr marL="228600" indent="-228600" algn="l">
              <a:buAutoNum type="arabicPeriod"/>
            </a:pPr>
            <a:r>
              <a:rPr lang="ru-RU" sz="1200" dirty="0" smtClean="0"/>
              <a:t>Съемка </a:t>
            </a:r>
            <a:r>
              <a:rPr lang="ru-RU" sz="1200" dirty="0"/>
              <a:t>компрометирующих фото- и видеоматериалов, публикация их в сети Интернет</a:t>
            </a:r>
            <a:endParaRPr lang="ru-RU" sz="1200" noProof="1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806F98B-6BF9-4D0F-B7E7-561F064602F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667136" y="2812579"/>
            <a:ext cx="1980000" cy="576000"/>
          </a:xfrm>
        </p:spPr>
        <p:txBody>
          <a:bodyPr rtlCol="0"/>
          <a:lstStyle/>
          <a:p>
            <a:r>
              <a:rPr lang="ru-RU" sz="1600" dirty="0"/>
              <a:t>Использование чата</a:t>
            </a:r>
            <a:endParaRPr lang="ru-RU" sz="1600" noProof="1"/>
          </a:p>
        </p:txBody>
      </p:sp>
      <p:cxnSp>
        <p:nvCxnSpPr>
          <p:cNvPr id="21" name="Прямая соединительная линия 20" title="Разделитель">
            <a:extLst>
              <a:ext uri="{FF2B5EF4-FFF2-40B4-BE49-F238E27FC236}">
                <a16:creationId xmlns:a16="http://schemas.microsoft.com/office/drawing/2014/main" id="{5A0322F4-E79A-4E4D-98CA-2DC1692F90C3}"/>
              </a:ext>
            </a:extLst>
          </p:cNvPr>
          <p:cNvCxnSpPr>
            <a:cxnSpLocks/>
          </p:cNvCxnSpPr>
          <p:nvPr/>
        </p:nvCxnSpPr>
        <p:spPr>
          <a:xfrm>
            <a:off x="2757136" y="3412856"/>
            <a:ext cx="180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7">
            <a:extLst>
              <a:ext uri="{FF2B5EF4-FFF2-40B4-BE49-F238E27FC236}">
                <a16:creationId xmlns:a16="http://schemas.microsoft.com/office/drawing/2014/main" id="{93694D25-DE51-4F33-9ED7-7D9F4891DD9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667136" y="3640348"/>
            <a:ext cx="2084714" cy="3303916"/>
          </a:xfrm>
        </p:spPr>
        <p:txBody>
          <a:bodyPr rtlCol="0"/>
          <a:lstStyle/>
          <a:p>
            <a:pPr marL="228600" indent="-228600" algn="l">
              <a:buAutoNum type="arabicPeriod"/>
            </a:pPr>
            <a:r>
              <a:rPr lang="ru-RU" sz="1200" dirty="0" smtClean="0"/>
              <a:t>Отправление </a:t>
            </a:r>
            <a:r>
              <a:rPr lang="ru-RU" sz="1200" dirty="0"/>
              <a:t>анонимных угроз или оскорблений</a:t>
            </a:r>
            <a:r>
              <a:rPr lang="ru-RU" sz="1200" dirty="0" smtClean="0"/>
              <a:t>.</a:t>
            </a:r>
          </a:p>
          <a:p>
            <a:pPr marL="228600" indent="-228600" algn="l">
              <a:buAutoNum type="arabicPeriod"/>
            </a:pPr>
            <a:r>
              <a:rPr lang="ru-RU" sz="1200" dirty="0" smtClean="0"/>
              <a:t> </a:t>
            </a:r>
            <a:r>
              <a:rPr lang="ru-RU" sz="1200" dirty="0"/>
              <a:t>Создание групп, в которых намеренно игнорируются определенные люди</a:t>
            </a:r>
            <a:r>
              <a:rPr lang="ru-RU" sz="1200" dirty="0" smtClean="0"/>
              <a:t>.</a:t>
            </a:r>
          </a:p>
          <a:p>
            <a:pPr marL="228600" indent="-228600" algn="l">
              <a:buAutoNum type="arabicPeriod"/>
            </a:pPr>
            <a:r>
              <a:rPr lang="ru-RU" sz="1200" dirty="0" smtClean="0"/>
              <a:t> </a:t>
            </a:r>
            <a:r>
              <a:rPr lang="ru-RU" sz="1200" dirty="0"/>
              <a:t>Выстраивание фальшивых дружеских или родственных отношений (чтобы узнать личную, интимную </a:t>
            </a:r>
            <a:r>
              <a:rPr lang="ru-RU" sz="1200" dirty="0" smtClean="0"/>
              <a:t>информацию).</a:t>
            </a:r>
            <a:endParaRPr lang="ru-RU" sz="1200" noProof="1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F0A8A16-8E92-40C1-913D-8CB3B9C1DDA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84210" y="2812579"/>
            <a:ext cx="2635380" cy="368535"/>
          </a:xfrm>
        </p:spPr>
        <p:txBody>
          <a:bodyPr rtlCol="0"/>
          <a:lstStyle/>
          <a:p>
            <a:r>
              <a:rPr lang="ru-RU" sz="1600" dirty="0"/>
              <a:t>Использование </a:t>
            </a:r>
            <a:r>
              <a:rPr lang="en-US" sz="1600" dirty="0" smtClean="0"/>
              <a:t>E-Mail</a:t>
            </a:r>
            <a:endParaRPr lang="ru-RU" sz="1600" noProof="1"/>
          </a:p>
        </p:txBody>
      </p:sp>
      <p:cxnSp>
        <p:nvCxnSpPr>
          <p:cNvPr id="22" name="Прямая соединительная линия 21" title="Разделитель">
            <a:extLst>
              <a:ext uri="{FF2B5EF4-FFF2-40B4-BE49-F238E27FC236}">
                <a16:creationId xmlns:a16="http://schemas.microsoft.com/office/drawing/2014/main" id="{0DC27E82-D5C7-4AE4-BAF3-5DBB12CA0835}"/>
              </a:ext>
            </a:extLst>
          </p:cNvPr>
          <p:cNvCxnSpPr>
            <a:cxnSpLocks/>
          </p:cNvCxnSpPr>
          <p:nvPr/>
        </p:nvCxnSpPr>
        <p:spPr>
          <a:xfrm>
            <a:off x="5111900" y="3412856"/>
            <a:ext cx="180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>
            <a:extLst>
              <a:ext uri="{FF2B5EF4-FFF2-40B4-BE49-F238E27FC236}">
                <a16:creationId xmlns:a16="http://schemas.microsoft.com/office/drawing/2014/main" id="{CC804944-6423-4C0F-ABB0-9CF01A05FD9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11900" y="3640348"/>
            <a:ext cx="1980000" cy="3146215"/>
          </a:xfrm>
        </p:spPr>
        <p:txBody>
          <a:bodyPr rtlCol="0"/>
          <a:lstStyle/>
          <a:p>
            <a:pPr marL="228600" indent="-228600" algn="l">
              <a:buAutoNum type="arabicPeriod"/>
            </a:pPr>
            <a:r>
              <a:rPr lang="ru-RU" sz="1200" dirty="0" smtClean="0"/>
              <a:t>Рассылка </a:t>
            </a:r>
            <a:r>
              <a:rPr lang="ru-RU" sz="1200" dirty="0"/>
              <a:t>злых и негативных сообщений</a:t>
            </a:r>
            <a:r>
              <a:rPr lang="ru-RU" sz="1200" dirty="0" smtClean="0"/>
              <a:t>.</a:t>
            </a:r>
            <a:endParaRPr lang="en-US" sz="1200" dirty="0" smtClean="0"/>
          </a:p>
          <a:p>
            <a:pPr marL="228600" indent="-228600" algn="l">
              <a:buAutoNum type="arabicPeriod"/>
            </a:pPr>
            <a:r>
              <a:rPr lang="ru-RU" sz="1200" smtClean="0"/>
              <a:t>Рассылка </a:t>
            </a:r>
            <a:r>
              <a:rPr lang="ru-RU" sz="1200" dirty="0"/>
              <a:t>непристойных материалов (видео, картинок или компьютерных вирусов</a:t>
            </a:r>
            <a:r>
              <a:rPr lang="ru-RU" sz="1200" dirty="0" smtClean="0"/>
              <a:t>).</a:t>
            </a:r>
            <a:endParaRPr lang="en-US" sz="1200" dirty="0" smtClean="0"/>
          </a:p>
          <a:p>
            <a:pPr marL="228600" indent="-228600" algn="l">
              <a:buAutoNum type="arabicPeriod"/>
            </a:pPr>
            <a:r>
              <a:rPr lang="ru-RU" sz="1200" dirty="0" smtClean="0"/>
              <a:t>Взлом </a:t>
            </a:r>
            <a:r>
              <a:rPr lang="ru-RU" sz="1200" dirty="0"/>
              <a:t>другого аккаунта для использования личного </a:t>
            </a:r>
            <a:r>
              <a:rPr lang="ru-RU" sz="1200" dirty="0" err="1"/>
              <a:t>EMail</a:t>
            </a:r>
            <a:r>
              <a:rPr lang="ru-RU" sz="1200" dirty="0"/>
              <a:t>, для рассылки различной информации, или для его удаления</a:t>
            </a:r>
            <a:endParaRPr lang="ru-RU" sz="1200" noProof="1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3BF93F76-B979-4659-9F60-ADD378371A4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30711" y="2882706"/>
            <a:ext cx="2960133" cy="576000"/>
          </a:xfrm>
        </p:spPr>
        <p:txBody>
          <a:bodyPr rtlCol="0"/>
          <a:lstStyle/>
          <a:p>
            <a:r>
              <a:rPr lang="ru-RU" sz="1600" dirty="0"/>
              <a:t>Использование социальных сетей</a:t>
            </a:r>
            <a:endParaRPr lang="ru-RU" sz="1600" noProof="1"/>
          </a:p>
        </p:txBody>
      </p:sp>
      <p:cxnSp>
        <p:nvCxnSpPr>
          <p:cNvPr id="23" name="Прямая соединительная линия 22" title="Разделитель">
            <a:extLst>
              <a:ext uri="{FF2B5EF4-FFF2-40B4-BE49-F238E27FC236}">
                <a16:creationId xmlns:a16="http://schemas.microsoft.com/office/drawing/2014/main" id="{8C3BE7D2-4C35-4BA9-9A98-1A6E17A84A71}"/>
              </a:ext>
            </a:extLst>
          </p:cNvPr>
          <p:cNvCxnSpPr>
            <a:cxnSpLocks/>
          </p:cNvCxnSpPr>
          <p:nvPr/>
        </p:nvCxnSpPr>
        <p:spPr>
          <a:xfrm>
            <a:off x="7451950" y="3439851"/>
            <a:ext cx="1800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1">
            <a:extLst>
              <a:ext uri="{FF2B5EF4-FFF2-40B4-BE49-F238E27FC236}">
                <a16:creationId xmlns:a16="http://schemas.microsoft.com/office/drawing/2014/main" id="{179E7FC2-4098-49F6-8F55-7D42A85A40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51950" y="3681556"/>
            <a:ext cx="1980000" cy="3105008"/>
          </a:xfrm>
        </p:spPr>
        <p:txBody>
          <a:bodyPr rtlCol="0"/>
          <a:lstStyle/>
          <a:p>
            <a:pPr marL="228600" indent="-228600" algn="l">
              <a:buAutoNum type="arabicPeriod"/>
            </a:pPr>
            <a:r>
              <a:rPr lang="ru-RU" sz="1200" dirty="0" smtClean="0"/>
              <a:t>Написание </a:t>
            </a:r>
            <a:r>
              <a:rPr lang="ru-RU" sz="1200" dirty="0"/>
              <a:t>обидных комментариев к фотографиям, к видео, на стене пользователя, в сообществах</a:t>
            </a:r>
            <a:r>
              <a:rPr lang="ru-RU" sz="1200" dirty="0" smtClean="0"/>
              <a:t>.</a:t>
            </a:r>
            <a:endParaRPr lang="en-US" sz="1200" dirty="0" smtClean="0"/>
          </a:p>
          <a:p>
            <a:pPr marL="228600" indent="-228600" algn="l">
              <a:buAutoNum type="arabicPeriod"/>
            </a:pPr>
            <a:r>
              <a:rPr lang="ru-RU" sz="1200" dirty="0" smtClean="0"/>
              <a:t> </a:t>
            </a:r>
            <a:r>
              <a:rPr lang="ru-RU" sz="1200" dirty="0"/>
              <a:t>Распространение непристойного видео и фото</a:t>
            </a:r>
            <a:r>
              <a:rPr lang="ru-RU" sz="1200" dirty="0" smtClean="0"/>
              <a:t>.</a:t>
            </a:r>
            <a:endParaRPr lang="en-US" sz="1200" dirty="0" smtClean="0"/>
          </a:p>
          <a:p>
            <a:pPr marL="228600" indent="-228600" algn="l">
              <a:buAutoNum type="arabicPeriod"/>
            </a:pPr>
            <a:r>
              <a:rPr lang="ru-RU" sz="1200" dirty="0" smtClean="0"/>
              <a:t> </a:t>
            </a:r>
            <a:r>
              <a:rPr lang="ru-RU" sz="1200" dirty="0"/>
              <a:t>Взлом чужого аккаунта, редактирование его с целью очернить другого </a:t>
            </a:r>
            <a:r>
              <a:rPr lang="ru-RU" sz="1200" dirty="0" smtClean="0"/>
              <a:t>человека</a:t>
            </a:r>
            <a:endParaRPr lang="ru-RU" sz="1200" noProof="1"/>
          </a:p>
        </p:txBody>
      </p:sp>
      <p:cxnSp>
        <p:nvCxnSpPr>
          <p:cNvPr id="24" name="Прямая соединительная линия 23" title="Разделитель">
            <a:extLst>
              <a:ext uri="{FF2B5EF4-FFF2-40B4-BE49-F238E27FC236}">
                <a16:creationId xmlns:a16="http://schemas.microsoft.com/office/drawing/2014/main" id="{75979D46-D664-4267-B673-E6B048C084A4}"/>
              </a:ext>
            </a:extLst>
          </p:cNvPr>
          <p:cNvCxnSpPr>
            <a:cxnSpLocks/>
          </p:cNvCxnSpPr>
          <p:nvPr/>
        </p:nvCxnSpPr>
        <p:spPr>
          <a:xfrm>
            <a:off x="9792000" y="3439851"/>
            <a:ext cx="180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3">
            <a:extLst>
              <a:ext uri="{FF2B5EF4-FFF2-40B4-BE49-F238E27FC236}">
                <a16:creationId xmlns:a16="http://schemas.microsoft.com/office/drawing/2014/main" id="{D11578AB-8F47-4648-B827-D4367249BDB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792000" y="3640349"/>
            <a:ext cx="1980000" cy="3098968"/>
          </a:xfrm>
        </p:spPr>
        <p:txBody>
          <a:bodyPr rtlCol="0"/>
          <a:lstStyle/>
          <a:p>
            <a:pPr algn="l"/>
            <a:r>
              <a:rPr lang="ru-RU" sz="1200" dirty="0"/>
              <a:t>с этого аккаунта, дополнение лживой информации). </a:t>
            </a:r>
            <a:endParaRPr lang="ru-RU" sz="1200" noProof="1"/>
          </a:p>
          <a:p>
            <a:pPr algn="l"/>
            <a:r>
              <a:rPr lang="ru-RU" sz="1200" dirty="0" smtClean="0"/>
              <a:t>4. </a:t>
            </a:r>
            <a:r>
              <a:rPr lang="ru-RU" sz="1200" dirty="0"/>
              <a:t>Намеренное создание группы, для выражения ненависти и травли определенного </a:t>
            </a:r>
            <a:r>
              <a:rPr lang="ru-RU" sz="1200" dirty="0" smtClean="0"/>
              <a:t>человека.</a:t>
            </a:r>
            <a:endParaRPr lang="en-US" sz="1200" dirty="0" smtClean="0"/>
          </a:p>
          <a:p>
            <a:pPr algn="l"/>
            <a:r>
              <a:rPr lang="ru-RU" sz="1200" dirty="0"/>
              <a:t>5</a:t>
            </a:r>
            <a:r>
              <a:rPr lang="ru-RU" sz="1200" dirty="0" smtClean="0"/>
              <a:t>. Создание </a:t>
            </a:r>
            <a:r>
              <a:rPr lang="ru-RU" sz="1200" dirty="0"/>
              <a:t>фальшивого профиля для третирования другого человека.</a:t>
            </a:r>
            <a:endParaRPr lang="ru-RU" sz="1200" noProof="1"/>
          </a:p>
          <a:p>
            <a:pPr rtl="0"/>
            <a:endParaRPr lang="ru-RU" noProof="1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79F4F6B-299B-431B-AD93-01AF893D8C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1" smtClean="0"/>
              <a:pPr/>
              <a:t>3</a:t>
            </a:fld>
            <a:endParaRPr lang="ru-RU" noProof="1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41"/>
          </p:nvPr>
        </p:nvSpPr>
        <p:spPr>
          <a:xfrm>
            <a:off x="431800" y="1735138"/>
            <a:ext cx="1979613" cy="697435"/>
          </a:xfrm>
        </p:spPr>
      </p:sp>
      <p:pic>
        <p:nvPicPr>
          <p:cNvPr id="1026" name="Picture 2" descr="https://avatars.dzeninfra.ru/get-zen_doc/5310365/pub_641d6583d910161c9ff027a1_641d65a8d910161c9ff03154/scale_1200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45" y="976188"/>
            <a:ext cx="2181850" cy="148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42"/>
          </p:nvPr>
        </p:nvPicPr>
        <p:blipFill>
          <a:blip r:embed="rId4"/>
          <a:srcRect l="16735" r="16735"/>
          <a:stretch>
            <a:fillRect/>
          </a:stretch>
        </p:blipFill>
        <p:spPr>
          <a:xfrm>
            <a:off x="2699220" y="976188"/>
            <a:ext cx="1743384" cy="1485782"/>
          </a:xfrm>
          <a:prstGeom prst="rect">
            <a:avLst/>
          </a:prstGeo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43"/>
          </p:nvPr>
        </p:nvPicPr>
        <p:blipFill>
          <a:blip r:embed="rId5"/>
          <a:srcRect l="16720" r="16720"/>
          <a:stretch>
            <a:fillRect/>
          </a:stretch>
        </p:blipFill>
        <p:spPr>
          <a:xfrm>
            <a:off x="4986068" y="976188"/>
            <a:ext cx="1986211" cy="1577231"/>
          </a:xfrm>
          <a:prstGeom prst="rect">
            <a:avLst/>
          </a:prstGeom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44"/>
          </p:nvPr>
        </p:nvPicPr>
        <p:blipFill>
          <a:blip r:embed="rId6"/>
          <a:srcRect l="16703" r="16703"/>
          <a:stretch>
            <a:fillRect/>
          </a:stretch>
        </p:blipFill>
        <p:spPr>
          <a:xfrm>
            <a:off x="7369179" y="935412"/>
            <a:ext cx="1723064" cy="1724445"/>
          </a:xfrm>
          <a:prstGeom prst="rect">
            <a:avLst/>
          </a:prstGeo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45"/>
          </p:nvPr>
        </p:nvPicPr>
        <p:blipFill>
          <a:blip r:embed="rId7"/>
          <a:srcRect l="14559" r="14559"/>
          <a:stretch>
            <a:fillRect/>
          </a:stretch>
        </p:blipFill>
        <p:spPr>
          <a:xfrm>
            <a:off x="9644332" y="935413"/>
            <a:ext cx="1930299" cy="174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B73C415-D670-4716-A5EC-CC4D52CA2BAC}" type="slidenum">
              <a:rPr lang="ru-RU" noProof="0" smtClean="0"/>
              <a:pPr rtl="0"/>
              <a:t>4</a:t>
            </a:fld>
            <a:endParaRPr lang="ru-RU" noProof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957" y="427536"/>
            <a:ext cx="7339912" cy="61484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5736" y="427536"/>
            <a:ext cx="298609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Новые виды </a:t>
            </a:r>
            <a:r>
              <a:rPr lang="ru-RU" sz="2400" dirty="0" err="1"/>
              <a:t>буллинга</a:t>
            </a:r>
            <a:r>
              <a:rPr lang="ru-RU" sz="2400" dirty="0"/>
              <a:t> в сети появляются ежегодно с развитием новых технологий. Защититься от них не так просто, но всегда стоит помнить о том, что нельзя никому разглашать свои личные данные, особенно малознакомым людям.</a:t>
            </a:r>
          </a:p>
        </p:txBody>
      </p:sp>
    </p:spTree>
    <p:extLst>
      <p:ext uri="{BB962C8B-B14F-4D97-AF65-F5344CB8AC3E}">
        <p14:creationId xmlns:p14="http://schemas.microsoft.com/office/powerpoint/2010/main" val="31955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80728" y="3838755"/>
            <a:ext cx="4974545" cy="1319841"/>
          </a:xfrm>
        </p:spPr>
        <p:txBody>
          <a:bodyPr rtlCol="0"/>
          <a:lstStyle/>
          <a:p>
            <a:r>
              <a:rPr lang="ru-RU" sz="2800" dirty="0" smtClean="0"/>
              <a:t>Причины </a:t>
            </a:r>
            <a:r>
              <a:rPr lang="ru-RU" sz="2800" dirty="0"/>
              <a:t>буллинга в интернете</a:t>
            </a:r>
            <a:br>
              <a:rPr lang="ru-RU" sz="2800" dirty="0"/>
            </a:br>
            <a:endParaRPr lang="ru-RU" sz="2800" dirty="0"/>
          </a:p>
        </p:txBody>
      </p:sp>
      <p:cxnSp>
        <p:nvCxnSpPr>
          <p:cNvPr id="12" name="Прямая соединительная линия 11" title="Разделитель">
            <a:extLst>
              <a:ext uri="{FF2B5EF4-FFF2-40B4-BE49-F238E27FC236}">
                <a16:creationId xmlns:a16="http://schemas.microsoft.com/office/drawing/2014/main" id="{3E48293B-B086-4048-863C-47E7C47880A1}"/>
              </a:ext>
            </a:extLst>
          </p:cNvPr>
          <p:cNvCxnSpPr>
            <a:cxnSpLocks/>
          </p:cNvCxnSpPr>
          <p:nvPr/>
        </p:nvCxnSpPr>
        <p:spPr bwMode="ltGray">
          <a:xfrm>
            <a:off x="577210" y="4796094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бъект 1">
            <a:extLst>
              <a:ext uri="{FF2B5EF4-FFF2-40B4-BE49-F238E27FC236}">
                <a16:creationId xmlns:a16="http://schemas.microsoft.com/office/drawing/2014/main" id="{1AC9E886-BD82-4757-912B-F7589A22164F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80728" y="4845512"/>
            <a:ext cx="5211114" cy="1815843"/>
          </a:xfrm>
        </p:spPr>
        <p:txBody>
          <a:bodyPr rtlCol="0"/>
          <a:lstStyle/>
          <a:p>
            <a:r>
              <a:rPr lang="ru-RU" sz="1200" dirty="0"/>
              <a:t>Каждый год 11 ноября VK проводит День борьбы с </a:t>
            </a:r>
            <a:r>
              <a:rPr lang="ru-RU" sz="1200" dirty="0" err="1" smtClean="0"/>
              <a:t>кибербуллингом</a:t>
            </a:r>
            <a:r>
              <a:rPr lang="ru-RU" sz="1200" dirty="0" smtClean="0"/>
              <a:t>. Согласно </a:t>
            </a:r>
            <a:r>
              <a:rPr lang="ru-RU" sz="1200" dirty="0"/>
              <a:t>опросу </a:t>
            </a:r>
            <a:r>
              <a:rPr lang="ru-RU" sz="1200" dirty="0" smtClean="0"/>
              <a:t>2000 респондентов</a:t>
            </a:r>
            <a:r>
              <a:rPr lang="ru-RU" sz="1200" dirty="0"/>
              <a:t>, среди самых распространенных поводов для травли в </a:t>
            </a:r>
            <a:r>
              <a:rPr lang="ru-RU" sz="1200" dirty="0" err="1"/>
              <a:t>онлайне</a:t>
            </a:r>
            <a:r>
              <a:rPr lang="ru-RU" sz="1200" dirty="0"/>
              <a:t> выделяются национальная или расовая принадлежность (24%), сексуальная ориентация (23%), особенности поведения (23%) или внешности (23</a:t>
            </a:r>
            <a:r>
              <a:rPr lang="ru-RU" sz="1200" dirty="0" smtClean="0"/>
              <a:t>%). </a:t>
            </a:r>
            <a:r>
              <a:rPr lang="ru-RU" sz="1200" dirty="0"/>
              <a:t>Так, 35% участников опроса VK целью негативных постов и комментариев называют желание публично осудить виновника, 34% — стремление добиться справедливости. При этом сами агрессоры признаются, что ими движут именно намерения предупредить других людей (42%) и восстановить справедливость (29%).</a:t>
            </a:r>
          </a:p>
        </p:txBody>
      </p:sp>
      <p:cxnSp>
        <p:nvCxnSpPr>
          <p:cNvPr id="18" name="Прямая соединительная линия 17" title="Разделитель">
            <a:extLst>
              <a:ext uri="{FF2B5EF4-FFF2-40B4-BE49-F238E27FC236}">
                <a16:creationId xmlns:a16="http://schemas.microsoft.com/office/drawing/2014/main" id="{45C26E9A-3991-49A2-8D63-94C577E8A0AC}"/>
              </a:ext>
            </a:extLst>
          </p:cNvPr>
          <p:cNvCxnSpPr>
            <a:cxnSpLocks/>
          </p:cNvCxnSpPr>
          <p:nvPr/>
        </p:nvCxnSpPr>
        <p:spPr>
          <a:xfrm>
            <a:off x="6414002" y="4646026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8002" y="4796094"/>
            <a:ext cx="1800000" cy="720000"/>
          </a:xfrm>
        </p:spPr>
        <p:txBody>
          <a:bodyPr rtlCol="0"/>
          <a:lstStyle/>
          <a:p>
            <a:pPr rtl="0"/>
            <a:r>
              <a:rPr lang="ru-RU"/>
              <a:t>Lorem ipsum dolor</a:t>
            </a:r>
            <a:br>
              <a:rPr lang="ru-RU"/>
            </a:br>
            <a:r>
              <a:rPr lang="ru-RU"/>
              <a:t>sit amet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A562AA1-9ED1-4AA1-8F21-A53B5A69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02527" y="4130531"/>
            <a:ext cx="1800000" cy="360000"/>
          </a:xfrm>
        </p:spPr>
        <p:txBody>
          <a:bodyPr rtlCol="0"/>
          <a:lstStyle/>
          <a:p>
            <a:pPr rtl="0"/>
            <a:r>
              <a:rPr 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Согласование</a:t>
            </a:r>
          </a:p>
        </p:txBody>
      </p:sp>
      <p:cxnSp>
        <p:nvCxnSpPr>
          <p:cNvPr id="19" name="Прямая соединительная линия 18" title="Разделитель">
            <a:extLst>
              <a:ext uri="{FF2B5EF4-FFF2-40B4-BE49-F238E27FC236}">
                <a16:creationId xmlns:a16="http://schemas.microsoft.com/office/drawing/2014/main" id="{4EAA895A-8A04-4C68-83A5-3E4F5209FB7E}"/>
              </a:ext>
            </a:extLst>
          </p:cNvPr>
          <p:cNvCxnSpPr>
            <a:cxnSpLocks/>
          </p:cNvCxnSpPr>
          <p:nvPr/>
        </p:nvCxnSpPr>
        <p:spPr>
          <a:xfrm>
            <a:off x="8328527" y="4646026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id="{29E0145E-8E4E-439B-A78F-92EC279B3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02527" y="4796094"/>
            <a:ext cx="1800000" cy="720000"/>
          </a:xfrm>
        </p:spPr>
        <p:txBody>
          <a:bodyPr rtlCol="0"/>
          <a:lstStyle/>
          <a:p>
            <a:pPr rtl="0"/>
            <a:r>
              <a:rPr lang="ru-RU"/>
              <a:t>Lorem ipsum dolor</a:t>
            </a:r>
            <a:br>
              <a:rPr lang="ru-RU"/>
            </a:br>
            <a:r>
              <a:rPr lang="ru-RU"/>
              <a:t>sit amet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smtClean="0"/>
              <a:pPr rtl="0"/>
              <a:t>5</a:t>
            </a:fld>
            <a:endParaRPr lang="ru-RU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3173" r="13173"/>
          <a:stretch>
            <a:fillRect/>
          </a:stretch>
        </p:blipFill>
        <p:spPr>
          <a:xfrm>
            <a:off x="432000" y="1"/>
            <a:ext cx="5459842" cy="37064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277" y="183311"/>
            <a:ext cx="46767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58C420A-3AEC-4BE5-BD90-C854A306696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80728" y="3990781"/>
            <a:ext cx="4974545" cy="1343025"/>
          </a:xfrm>
        </p:spPr>
        <p:txBody>
          <a:bodyPr rtlCol="0"/>
          <a:lstStyle/>
          <a:p>
            <a:r>
              <a:rPr lang="ru-RU" dirty="0"/>
              <a:t>Стороны кибербуллинга</a:t>
            </a:r>
            <a:br>
              <a:rPr lang="ru-RU" dirty="0"/>
            </a:br>
            <a:endParaRPr lang="ru-RU" dirty="0"/>
          </a:p>
        </p:txBody>
      </p:sp>
      <p:cxnSp>
        <p:nvCxnSpPr>
          <p:cNvPr id="12" name="Прямая соединительная линия 11" title="Разделитель">
            <a:extLst>
              <a:ext uri="{FF2B5EF4-FFF2-40B4-BE49-F238E27FC236}">
                <a16:creationId xmlns:a16="http://schemas.microsoft.com/office/drawing/2014/main" id="{3E48293B-B086-4048-863C-47E7C47880A1}"/>
              </a:ext>
            </a:extLst>
          </p:cNvPr>
          <p:cNvCxnSpPr>
            <a:cxnSpLocks/>
          </p:cNvCxnSpPr>
          <p:nvPr/>
        </p:nvCxnSpPr>
        <p:spPr bwMode="gray">
          <a:xfrm>
            <a:off x="571765" y="4888562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>
            <a:extLst>
              <a:ext uri="{FF2B5EF4-FFF2-40B4-BE49-F238E27FC236}">
                <a16:creationId xmlns:a16="http://schemas.microsoft.com/office/drawing/2014/main" id="{77D79B0F-EFCB-42B1-AEAE-0FE4763D44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76521" y="483625"/>
            <a:ext cx="1800000" cy="360000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rgbClr val="FF0000"/>
                </a:solidFill>
              </a:rPr>
              <a:t>АГРЕССОР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Прямая соединительная линия 17" title="Разделитель">
            <a:extLst>
              <a:ext uri="{FF2B5EF4-FFF2-40B4-BE49-F238E27FC236}">
                <a16:creationId xmlns:a16="http://schemas.microsoft.com/office/drawing/2014/main" id="{45C26E9A-3991-49A2-8D63-94C577E8A0AC}"/>
              </a:ext>
            </a:extLst>
          </p:cNvPr>
          <p:cNvCxnSpPr>
            <a:cxnSpLocks/>
          </p:cNvCxnSpPr>
          <p:nvPr/>
        </p:nvCxnSpPr>
        <p:spPr>
          <a:xfrm>
            <a:off x="6202521" y="873799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>
            <a:extLst>
              <a:ext uri="{FF2B5EF4-FFF2-40B4-BE49-F238E27FC236}">
                <a16:creationId xmlns:a16="http://schemas.microsoft.com/office/drawing/2014/main" id="{1D0238C6-EDC9-431C-B062-27BAF34CDE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64370" y="982828"/>
            <a:ext cx="2091502" cy="1252569"/>
          </a:xfrm>
        </p:spPr>
        <p:txBody>
          <a:bodyPr rtlCol="0"/>
          <a:lstStyle/>
          <a:p>
            <a:pPr algn="l"/>
            <a:r>
              <a:rPr lang="ru-RU" sz="1200" dirty="0"/>
              <a:t>Около половины агрессоров </a:t>
            </a:r>
            <a:r>
              <a:rPr lang="ru-RU" sz="1200" dirty="0" smtClean="0"/>
              <a:t>направляют </a:t>
            </a:r>
            <a:r>
              <a:rPr lang="ru-RU" sz="1200" dirty="0"/>
              <a:t>токсичность в сторону незнакомцев. Также они любят атаковать </a:t>
            </a:r>
            <a:r>
              <a:rPr lang="ru-RU" sz="1200" dirty="0" smtClean="0"/>
              <a:t>преподавателей </a:t>
            </a:r>
            <a:r>
              <a:rPr lang="ru-RU" sz="1200" dirty="0"/>
              <a:t>и </a:t>
            </a:r>
            <a:r>
              <a:rPr lang="ru-RU" sz="1200" dirty="0" err="1" smtClean="0"/>
              <a:t>одногруппников</a:t>
            </a:r>
            <a:r>
              <a:rPr lang="ru-RU" sz="1200" dirty="0" smtClean="0"/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325661-92B1-4FD6-80E6-C1A1C5F5B8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36781" y="2273684"/>
            <a:ext cx="2178000" cy="360000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chemeClr val="tx1"/>
                </a:solidFill>
              </a:rPr>
              <a:t>ЖЕРТВА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9" name="Прямая соединительная линия 18" title="Разделитель">
            <a:extLst>
              <a:ext uri="{FF2B5EF4-FFF2-40B4-BE49-F238E27FC236}">
                <a16:creationId xmlns:a16="http://schemas.microsoft.com/office/drawing/2014/main" id="{4EAA895A-8A04-4C68-83A5-3E4F5209FB7E}"/>
              </a:ext>
            </a:extLst>
          </p:cNvPr>
          <p:cNvCxnSpPr>
            <a:cxnSpLocks/>
          </p:cNvCxnSpPr>
          <p:nvPr/>
        </p:nvCxnSpPr>
        <p:spPr>
          <a:xfrm>
            <a:off x="8050132" y="2591962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2">
            <a:extLst>
              <a:ext uri="{FF2B5EF4-FFF2-40B4-BE49-F238E27FC236}">
                <a16:creationId xmlns:a16="http://schemas.microsoft.com/office/drawing/2014/main" id="{C32C294C-1590-42EF-AA55-43D984432B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52482" y="1013003"/>
            <a:ext cx="2042891" cy="1347747"/>
          </a:xfrm>
        </p:spPr>
        <p:txBody>
          <a:bodyPr rtlCol="0"/>
          <a:lstStyle/>
          <a:p>
            <a:pPr algn="l"/>
            <a:r>
              <a:rPr lang="ru-RU" sz="1200" dirty="0"/>
              <a:t>К</a:t>
            </a:r>
            <a:r>
              <a:rPr lang="ru-RU" sz="1200" dirty="0" smtClean="0"/>
              <a:t>аждый </a:t>
            </a:r>
            <a:r>
              <a:rPr lang="ru-RU" sz="1200" dirty="0"/>
              <a:t>пятый заступался за жертву или просил модераторов заблокировать обидчика. </a:t>
            </a:r>
            <a:r>
              <a:rPr lang="ru-RU" sz="1200" dirty="0" smtClean="0"/>
              <a:t>Нередко защитник может сам стать жертвой </a:t>
            </a:r>
            <a:r>
              <a:rPr lang="ru-RU" sz="1200" dirty="0" err="1" smtClean="0"/>
              <a:t>буллинга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F0E443A-F987-4A67-86AD-557D61E47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27881" y="4494609"/>
            <a:ext cx="2395800" cy="360000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rgbClr val="7030A0"/>
                </a:solidFill>
              </a:rPr>
              <a:t>НАБЛЮДАТЕЛИ</a:t>
            </a:r>
            <a:endParaRPr lang="ru-RU" dirty="0">
              <a:solidFill>
                <a:srgbClr val="7030A0"/>
              </a:solidFill>
            </a:endParaRPr>
          </a:p>
        </p:txBody>
      </p:sp>
      <p:cxnSp>
        <p:nvCxnSpPr>
          <p:cNvPr id="28" name="Прямая соединительная линия 27" title="Разделитель">
            <a:extLst>
              <a:ext uri="{FF2B5EF4-FFF2-40B4-BE49-F238E27FC236}">
                <a16:creationId xmlns:a16="http://schemas.microsoft.com/office/drawing/2014/main" id="{FDEE8591-D916-4064-8CD3-2AD3F759B9E2}"/>
              </a:ext>
            </a:extLst>
          </p:cNvPr>
          <p:cNvCxnSpPr>
            <a:cxnSpLocks/>
          </p:cNvCxnSpPr>
          <p:nvPr/>
        </p:nvCxnSpPr>
        <p:spPr>
          <a:xfrm>
            <a:off x="8151781" y="4888562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34535CB7-70A5-4E0C-835B-C50960E5B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5316" y="4981497"/>
            <a:ext cx="2005923" cy="936224"/>
          </a:xfrm>
        </p:spPr>
        <p:txBody>
          <a:bodyPr rtlCol="0"/>
          <a:lstStyle/>
          <a:p>
            <a:pPr algn="l"/>
            <a:r>
              <a:rPr lang="ru-RU" sz="1200" dirty="0"/>
              <a:t>Большинство опрошенных (81%) стали наблюдателями агрессии в сети со стороны.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A562AA1-9ED1-4AA1-8F21-A53B5A69CB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98132" y="483625"/>
            <a:ext cx="1800000" cy="360000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rgbClr val="00B050"/>
                </a:solidFill>
              </a:rPr>
              <a:t>ЗАЩИТНИКИ</a:t>
            </a:r>
            <a:endParaRPr lang="ru-RU" dirty="0">
              <a:solidFill>
                <a:srgbClr val="00B050"/>
              </a:solidFill>
            </a:endParaRPr>
          </a:p>
        </p:txBody>
      </p:sp>
      <p:cxnSp>
        <p:nvCxnSpPr>
          <p:cNvPr id="20" name="Прямая соединительная линия 19" title="Разделитель">
            <a:extLst>
              <a:ext uri="{FF2B5EF4-FFF2-40B4-BE49-F238E27FC236}">
                <a16:creationId xmlns:a16="http://schemas.microsoft.com/office/drawing/2014/main" id="{59D2C94E-1924-4389-B84A-2828D610B220}"/>
              </a:ext>
            </a:extLst>
          </p:cNvPr>
          <p:cNvCxnSpPr>
            <a:cxnSpLocks/>
          </p:cNvCxnSpPr>
          <p:nvPr/>
        </p:nvCxnSpPr>
        <p:spPr>
          <a:xfrm>
            <a:off x="9778577" y="873799"/>
            <a:ext cx="1548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id="{29E0145E-8E4E-439B-A78F-92EC279B3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6521" y="2761500"/>
            <a:ext cx="2098521" cy="1606221"/>
          </a:xfrm>
        </p:spPr>
        <p:txBody>
          <a:bodyPr rtlCol="0"/>
          <a:lstStyle/>
          <a:p>
            <a:pPr algn="l"/>
            <a:r>
              <a:rPr lang="ru-RU" sz="1200" dirty="0"/>
              <a:t>Жертвами одноклассников и </a:t>
            </a:r>
            <a:r>
              <a:rPr lang="ru-RU" sz="1200" dirty="0" err="1"/>
              <a:t>одногруппников</a:t>
            </a:r>
            <a:r>
              <a:rPr lang="ru-RU" sz="1200" dirty="0"/>
              <a:t> становились 10% опрошенных, 6% стали жертвами нападок друзей. Среди молодежи чаще всего жертвами </a:t>
            </a:r>
            <a:r>
              <a:rPr lang="ru-RU" sz="1200" dirty="0" err="1"/>
              <a:t>буллинга</a:t>
            </a:r>
            <a:r>
              <a:rPr lang="ru-RU" sz="1200" dirty="0"/>
              <a:t> становятся девушки.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234C221-D094-445D-A8B7-0030E8165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74694"/>
            <a:ext cx="420000" cy="421200"/>
          </a:xfrm>
        </p:spPr>
        <p:txBody>
          <a:bodyPr rtlCol="0"/>
          <a:lstStyle/>
          <a:p>
            <a:pPr rtl="0"/>
            <a:fld id="{4B73C415-D670-4716-A5EC-CC4D52CA2BAC}" type="slidenum">
              <a:rPr lang="ru-RU" smtClean="0"/>
              <a:pPr rtl="0"/>
              <a:t>6</a:t>
            </a:fld>
            <a:endParaRPr lang="ru-RU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44" y="34287"/>
            <a:ext cx="3851989" cy="369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D1F8E-48FE-488B-A9FF-5984CD8E4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7072981" cy="432000"/>
          </a:xfrm>
        </p:spPr>
        <p:txBody>
          <a:bodyPr rtlCol="0"/>
          <a:lstStyle/>
          <a:p>
            <a:r>
              <a:rPr lang="ru-RU" dirty="0">
                <a:solidFill>
                  <a:srgbClr val="00B050"/>
                </a:solidFill>
              </a:rPr>
              <a:t>Как бороться с </a:t>
            </a:r>
            <a:r>
              <a:rPr lang="ru-RU" dirty="0" err="1">
                <a:solidFill>
                  <a:srgbClr val="00B050"/>
                </a:solidFill>
              </a:rPr>
              <a:t>кибербуллингом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ADB5E6-B409-4DC6-A6BD-4CDB7349C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007999"/>
            <a:ext cx="6782224" cy="5357363"/>
          </a:xfrm>
          <a:solidFill>
            <a:schemeClr val="accent5">
              <a:lumMod val="40000"/>
              <a:lumOff val="60000"/>
            </a:schemeClr>
          </a:solidFill>
        </p:spPr>
        <p:txBody>
          <a:bodyPr rtlCol="0"/>
          <a:lstStyle/>
          <a:p>
            <a:pPr rtl="0"/>
            <a:r>
              <a:rPr lang="ru-RU" u="sng" dirty="0"/>
              <a:t>Есть возможность добиться </a:t>
            </a:r>
            <a:r>
              <a:rPr lang="ru-RU" u="sng" dirty="0" smtClean="0"/>
              <a:t>успеха</a:t>
            </a:r>
          </a:p>
          <a:p>
            <a:r>
              <a:rPr lang="ru-RU" sz="1200" dirty="0"/>
              <a:t>Главное оружие против </a:t>
            </a:r>
            <a:r>
              <a:rPr lang="ru-RU" sz="1200" dirty="0" err="1"/>
              <a:t>буллинга</a:t>
            </a:r>
            <a:r>
              <a:rPr lang="ru-RU" sz="1200" dirty="0"/>
              <a:t> — сопереживание. Не думайте и не говорите, что </a:t>
            </a:r>
            <a:r>
              <a:rPr lang="ru-RU" sz="1200" dirty="0" err="1"/>
              <a:t>кибербуллинг</a:t>
            </a:r>
            <a:r>
              <a:rPr lang="ru-RU" sz="1200" dirty="0"/>
              <a:t> — это #</a:t>
            </a:r>
            <a:r>
              <a:rPr lang="ru-RU" sz="1200" dirty="0" err="1"/>
              <a:t>ничегострашного</a:t>
            </a:r>
            <a:r>
              <a:rPr lang="ru-RU" sz="1200" dirty="0"/>
              <a:t>. Подумайте, как помочь жертве. Определите для себя, что происходит, постарайтесь назвать вещи своими именами. Это не позволяет интернет-агрессорам прикрывать высокими целями совершаемое насилие.</a:t>
            </a:r>
          </a:p>
          <a:p>
            <a:r>
              <a:rPr lang="ru-RU" sz="1200" dirty="0"/>
              <a:t>Поддержите человека, скажите, что происходящее никак не относится к нему самому, ни в коем случае не его характеристика, а исключительно несправедливое отношение одного конкретного человека или группы людей.</a:t>
            </a:r>
          </a:p>
          <a:p>
            <a:r>
              <a:rPr lang="ru-RU" sz="1200" dirty="0"/>
              <a:t>Если </a:t>
            </a:r>
            <a:r>
              <a:rPr lang="ru-RU" sz="1200" dirty="0" err="1"/>
              <a:t>кибертравля</a:t>
            </a:r>
            <a:r>
              <a:rPr lang="ru-RU" sz="1200" dirty="0"/>
              <a:t> еще не разрослась, то расскажите, как именно можно заблокировать преследователей. Посоветуйте прекратить всяческое общение с такими людьми.</a:t>
            </a:r>
          </a:p>
          <a:p>
            <a:r>
              <a:rPr lang="ru-RU" sz="1200" dirty="0"/>
              <a:t>Если ситуация опасная, то, возможно, следует обратиться в полицию или призвать к общественному резонансу. Многие </a:t>
            </a:r>
            <a:r>
              <a:rPr lang="ru-RU" sz="1200" dirty="0" err="1"/>
              <a:t>соцсети</a:t>
            </a:r>
            <a:r>
              <a:rPr lang="ru-RU" sz="1200" dirty="0"/>
              <a:t> противостоят </a:t>
            </a:r>
            <a:r>
              <a:rPr lang="ru-RU" sz="1200" dirty="0" err="1"/>
              <a:t>кибертравле</a:t>
            </a:r>
            <a:r>
              <a:rPr lang="ru-RU" sz="1200" dirty="0"/>
              <a:t>. Так, ВК блокирует профили и сообщества, через которые распространяют прямые угрозы жизни и здоровью, призывы к суициду в различной форме, враждебные, угрожающие и поощряющие насилие высказывания, призывы к изоляции или сегрегации, словесные подтверждения превосходства одних групп над другими для оправдания насилия, дискриминации и т.д. Расскажите жертве, как получить психологическую поддержку, воспользуйтесь сервисом поиска проверенных фондов МАЯК от VK Добра.</a:t>
            </a:r>
          </a:p>
          <a:p>
            <a:r>
              <a:rPr lang="ru-RU" sz="1200" dirty="0"/>
              <a:t>Если необходимо, расскажите, как противостоять травле с привлечением правоохранительных органов. Если вы можете быть рядом с человеком, столкнувшимся с </a:t>
            </a:r>
            <a:r>
              <a:rPr lang="ru-RU" sz="1200" dirty="0" err="1"/>
              <a:t>кибербуллингом</a:t>
            </a:r>
            <a:r>
              <a:rPr lang="ru-RU" sz="1200" dirty="0"/>
              <a:t>, — будьте. Иногда даже молчаливое присутствие или теплое объятие способно дать возможность страдающему человеку почувствовать себя значимым и важным и не терять доверие к миру!</a:t>
            </a:r>
          </a:p>
          <a:p>
            <a:pPr rtl="0"/>
            <a:endParaRPr lang="ru-RU" dirty="0" smtClean="0"/>
          </a:p>
          <a:p>
            <a:pPr rtl="0"/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14084BC5-2173-45D5-9E56-563C563D35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19008" y="5390753"/>
            <a:ext cx="1980000" cy="559135"/>
          </a:xfrm>
        </p:spPr>
        <p:txBody>
          <a:bodyPr rtlCol="0"/>
          <a:lstStyle/>
          <a:p>
            <a:pPr rtl="0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Сплочение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0" name="Прямая соединительная линия 19" title="Разделитель">
            <a:extLst>
              <a:ext uri="{FF2B5EF4-FFF2-40B4-BE49-F238E27FC236}">
                <a16:creationId xmlns:a16="http://schemas.microsoft.com/office/drawing/2014/main" id="{3FBD2CC2-A27F-456D-8D6B-3CFE314DBA1A}"/>
              </a:ext>
            </a:extLst>
          </p:cNvPr>
          <p:cNvCxnSpPr>
            <a:cxnSpLocks/>
          </p:cNvCxnSpPr>
          <p:nvPr/>
        </p:nvCxnSpPr>
        <p:spPr>
          <a:xfrm>
            <a:off x="8935008" y="5670321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7E306DD9-7B8A-4C24-A2E4-926B6BF6C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41272" y="5762245"/>
            <a:ext cx="4059000" cy="720000"/>
          </a:xfrm>
        </p:spPr>
        <p:txBody>
          <a:bodyPr rtlCol="0"/>
          <a:lstStyle/>
          <a:p>
            <a:pPr algn="l"/>
            <a:r>
              <a:rPr lang="ru-RU" sz="1200" dirty="0"/>
              <a:t>нам всем нужно изменить свой взгляд на проблему в целом и более осознанно отнестись к интернет-общению. Слова в интернете действительно могут ранить. И только в наших силах это остановить</a:t>
            </a:r>
          </a:p>
        </p:txBody>
      </p:sp>
      <p:sp>
        <p:nvSpPr>
          <p:cNvPr id="23" name="Прямоугольник 22" title="Фон для значка">
            <a:extLst>
              <a:ext uri="{FF2B5EF4-FFF2-40B4-BE49-F238E27FC236}">
                <a16:creationId xmlns:a16="http://schemas.microsoft.com/office/drawing/2014/main" id="{338D1D98-5389-456F-97BB-E9A6B2DEE098}"/>
              </a:ext>
            </a:extLst>
          </p:cNvPr>
          <p:cNvSpPr/>
          <p:nvPr/>
        </p:nvSpPr>
        <p:spPr>
          <a:xfrm>
            <a:off x="8356498" y="232243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5EB121FC-C0E3-46F5-8451-FEBDE3886C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5224" y="1447227"/>
            <a:ext cx="2178000" cy="559135"/>
          </a:xfrm>
        </p:spPr>
        <p:txBody>
          <a:bodyPr rtlCol="0"/>
          <a:lstStyle/>
          <a:p>
            <a:pPr rtl="0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Ограничение доступа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Прямая соединительная линия 20" title="Разделитель">
            <a:extLst>
              <a:ext uri="{FF2B5EF4-FFF2-40B4-BE49-F238E27FC236}">
                <a16:creationId xmlns:a16="http://schemas.microsoft.com/office/drawing/2014/main" id="{91E2A3AC-B89F-458B-A103-9681AD901A0B}"/>
              </a:ext>
            </a:extLst>
          </p:cNvPr>
          <p:cNvCxnSpPr>
            <a:cxnSpLocks/>
          </p:cNvCxnSpPr>
          <p:nvPr/>
        </p:nvCxnSpPr>
        <p:spPr>
          <a:xfrm>
            <a:off x="8060224" y="2006362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4">
            <a:extLst>
              <a:ext uri="{FF2B5EF4-FFF2-40B4-BE49-F238E27FC236}">
                <a16:creationId xmlns:a16="http://schemas.microsoft.com/office/drawing/2014/main" id="{F8D751D2-CF20-41EC-9EC0-FE072FB970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44224" y="2109074"/>
            <a:ext cx="1980000" cy="1243952"/>
          </a:xfrm>
        </p:spPr>
        <p:txBody>
          <a:bodyPr rtlCol="0"/>
          <a:lstStyle/>
          <a:p>
            <a:pPr algn="l"/>
            <a:r>
              <a:rPr lang="ru-RU" sz="1200" dirty="0"/>
              <a:t>использовать специальные настройки в </a:t>
            </a:r>
            <a:r>
              <a:rPr lang="ru-RU" sz="1200" dirty="0" err="1"/>
              <a:t>соцсетях</a:t>
            </a:r>
            <a:r>
              <a:rPr lang="ru-RU" sz="1200" dirty="0"/>
              <a:t> и мессенджерах, позволяющие защитить свое личное пространство в сети и заблокировать обидчика</a:t>
            </a:r>
          </a:p>
        </p:txBody>
      </p:sp>
      <p:sp>
        <p:nvSpPr>
          <p:cNvPr id="25" name="Прямоугольник 24" title="Фон для значка">
            <a:extLst>
              <a:ext uri="{FF2B5EF4-FFF2-40B4-BE49-F238E27FC236}">
                <a16:creationId xmlns:a16="http://schemas.microsoft.com/office/drawing/2014/main" id="{68564942-0718-48BF-9A1F-9EC35051A510}"/>
              </a:ext>
            </a:extLst>
          </p:cNvPr>
          <p:cNvSpPr/>
          <p:nvPr/>
        </p:nvSpPr>
        <p:spPr>
          <a:xfrm>
            <a:off x="10455934" y="232243"/>
            <a:ext cx="1114422" cy="11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04988242-F2AD-4512-B0A1-DB6CCA2AC2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70772" y="1460962"/>
            <a:ext cx="1980000" cy="360000"/>
          </a:xfrm>
        </p:spPr>
        <p:txBody>
          <a:bodyPr rtlCol="0"/>
          <a:lstStyle/>
          <a:p>
            <a:pPr rtl="0"/>
            <a:r>
              <a:rPr lang="ru-RU" b="1" dirty="0" smtClean="0">
                <a:solidFill>
                  <a:srgbClr val="00B050"/>
                </a:solidFill>
              </a:rPr>
              <a:t>Помощь друзей</a:t>
            </a:r>
            <a:endParaRPr lang="ru-RU" b="1" dirty="0">
              <a:solidFill>
                <a:srgbClr val="00B050"/>
              </a:solidFill>
            </a:endParaRPr>
          </a:p>
        </p:txBody>
      </p:sp>
      <p:cxnSp>
        <p:nvCxnSpPr>
          <p:cNvPr id="22" name="Прямая соединительная линия 21" title="Разделитель">
            <a:extLst>
              <a:ext uri="{FF2B5EF4-FFF2-40B4-BE49-F238E27FC236}">
                <a16:creationId xmlns:a16="http://schemas.microsoft.com/office/drawing/2014/main" id="{F494E1CA-0600-4970-93CD-9FB5EC22F9D8}"/>
              </a:ext>
            </a:extLst>
          </p:cNvPr>
          <p:cNvCxnSpPr>
            <a:cxnSpLocks/>
          </p:cNvCxnSpPr>
          <p:nvPr/>
        </p:nvCxnSpPr>
        <p:spPr>
          <a:xfrm>
            <a:off x="10139224" y="1995120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D854B138-BB2C-4433-AB1E-94E987A3E6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70772" y="2109418"/>
            <a:ext cx="2084746" cy="2553232"/>
          </a:xfrm>
        </p:spPr>
        <p:txBody>
          <a:bodyPr rtlCol="0"/>
          <a:lstStyle/>
          <a:p>
            <a:pPr algn="l"/>
            <a:r>
              <a:rPr lang="ru-RU" sz="1200" dirty="0"/>
              <a:t>не бойтесь обращаться за помощью, если вы стали жертвой и не оставаться в стороне, если вдруг столкнулись с травлей в качестве свидетеля. Даже </a:t>
            </a:r>
            <a:r>
              <a:rPr lang="ru-RU" sz="1200" dirty="0" err="1"/>
              <a:t>лайк</a:t>
            </a:r>
            <a:r>
              <a:rPr lang="ru-RU" sz="1200" dirty="0"/>
              <a:t> под комментарием жертвы, а не обидчика может поддержать пострадавшего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C498C9-E1DA-42F3-BFAC-49037F6A5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smtClean="0"/>
              <a:pPr rtl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578" y="203512"/>
            <a:ext cx="1601134" cy="1129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882" y="274586"/>
            <a:ext cx="1868342" cy="1121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6955" y="4006941"/>
            <a:ext cx="2042538" cy="13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5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СЛУЖБЫ ПОДДЕРЖКИ ЖЕРТВ КИБЕРБУЛЛИНГА 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2000" y="1008000"/>
            <a:ext cx="11340000" cy="1148604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dirty="0" err="1">
                <a:hlinkClick r:id="rId2"/>
              </a:rPr>
              <a:t>Кибербуллинг.нет</a:t>
            </a:r>
            <a:r>
              <a:rPr lang="ru-RU" dirty="0"/>
              <a:t>. </a:t>
            </a:r>
            <a:r>
              <a:rPr lang="en-US" dirty="0" smtClean="0"/>
              <a:t>https</a:t>
            </a:r>
            <a:r>
              <a:rPr lang="en-US" dirty="0"/>
              <a:t>://kiberbulling.net</a:t>
            </a:r>
            <a:r>
              <a:rPr lang="en-US" dirty="0" smtClean="0"/>
              <a:t>/</a:t>
            </a:r>
            <a:endParaRPr lang="ru-RU" dirty="0" smtClean="0"/>
          </a:p>
          <a:p>
            <a:r>
              <a:rPr lang="ru-RU" dirty="0"/>
              <a:t>Травли </a:t>
            </a:r>
            <a:r>
              <a:rPr lang="en-US" dirty="0" smtClean="0"/>
              <a:t>NET</a:t>
            </a:r>
            <a:r>
              <a:rPr lang="ru-RU" dirty="0" smtClean="0"/>
              <a:t> </a:t>
            </a:r>
            <a:r>
              <a:rPr lang="en-US" dirty="0"/>
              <a:t>https://</a:t>
            </a:r>
            <a:r>
              <a:rPr lang="ru-RU" dirty="0" err="1"/>
              <a:t>травлинет.рф</a:t>
            </a:r>
            <a:r>
              <a:rPr lang="ru-RU" dirty="0"/>
              <a:t>/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B73C415-D670-4716-A5EC-CC4D52CA2BAC}" type="slidenum">
              <a:rPr lang="ru-RU" noProof="0" smtClean="0"/>
              <a:pPr rtl="0"/>
              <a:t>8</a:t>
            </a:fld>
            <a:endParaRPr lang="ru-RU" noProof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1" y="1954422"/>
            <a:ext cx="5634968" cy="31696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12958"/>
          <a:stretch/>
        </p:blipFill>
        <p:spPr>
          <a:xfrm>
            <a:off x="6236898" y="1954422"/>
            <a:ext cx="5680046" cy="33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0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209" b="8209"/>
          <a:stretch>
            <a:fillRect/>
          </a:stretch>
        </p:blipFill>
        <p:spPr>
          <a:xfrm>
            <a:off x="0" y="0"/>
            <a:ext cx="12192000" cy="6786563"/>
          </a:xfrm>
          <a:prstGeom prst="rect">
            <a:avLst/>
          </a:prstGeom>
        </p:spPr>
      </p:pic>
      <p:sp>
        <p:nvSpPr>
          <p:cNvPr id="32" name="Прямоугольник 31" title="Темный полупрозрачный фон">
            <a:extLst>
              <a:ext uri="{FF2B5EF4-FFF2-40B4-BE49-F238E27FC236}">
                <a16:creationId xmlns:a16="http://schemas.microsoft.com/office/drawing/2014/main" id="{A851B3CA-790D-465D-9B97-AA9876E357B9}"/>
              </a:ext>
            </a:extLst>
          </p:cNvPr>
          <p:cNvSpPr/>
          <p:nvPr/>
        </p:nvSpPr>
        <p:spPr>
          <a:xfrm>
            <a:off x="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03896" y="3429000"/>
            <a:ext cx="3571782" cy="2387600"/>
          </a:xfrm>
        </p:spPr>
        <p:txBody>
          <a:bodyPr rtlCol="0"/>
          <a:lstStyle/>
          <a:p>
            <a:pPr rtl="0"/>
            <a:r>
              <a:rPr lang="ru-RU" sz="4600" noProof="1"/>
              <a:t>Спасибо за внимание!</a:t>
            </a:r>
          </a:p>
        </p:txBody>
      </p:sp>
      <p:cxnSp>
        <p:nvCxnSpPr>
          <p:cNvPr id="16" name="Прямая соединительная линия 15" title="Разделитель">
            <a:extLst>
              <a:ext uri="{FF2B5EF4-FFF2-40B4-BE49-F238E27FC236}">
                <a16:creationId xmlns:a16="http://schemas.microsoft.com/office/drawing/2014/main" id="{F3753AF9-461F-4049-BB9D-621E76A51470}"/>
              </a:ext>
            </a:extLst>
          </p:cNvPr>
          <p:cNvCxnSpPr>
            <a:cxnSpLocks/>
          </p:cNvCxnSpPr>
          <p:nvPr/>
        </p:nvCxnSpPr>
        <p:spPr>
          <a:xfrm>
            <a:off x="6539896" y="4848225"/>
            <a:ext cx="357178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18">
            <a:extLst>
              <a:ext uri="{FF2B5EF4-FFF2-40B4-BE49-F238E27FC236}">
                <a16:creationId xmlns:a16="http://schemas.microsoft.com/office/drawing/2014/main" id="{2EA3E05A-60C4-CD45-A7AC-1F20F4D95F6A}"/>
              </a:ext>
            </a:extLst>
          </p:cNvPr>
          <p:cNvSpPr txBox="1">
            <a:spLocks/>
          </p:cNvSpPr>
          <p:nvPr/>
        </p:nvSpPr>
        <p:spPr bwMode="gray">
          <a:xfrm>
            <a:off x="6905625" y="6123279"/>
            <a:ext cx="3206750" cy="247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856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Great Pitch Decks - Technology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00B0F0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ECCF3"/>
      </a:hlink>
      <a:folHlink>
        <a:srgbClr val="7F7F7F"/>
      </a:folHlink>
    </a:clrScheme>
    <a:fontScheme name="Custom 141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660_TF33781529" id="{A44938B0-BC5A-4767-BF30-38C8000CE585}" vid="{A994127E-A67F-4C85-9FD0-DD3FF82BA15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at Pitch Decks - Technology">
    <a:dk1>
      <a:sysClr val="windowText" lastClr="000000"/>
    </a:dk1>
    <a:lt1>
      <a:sysClr val="window" lastClr="FFFFFF"/>
    </a:lt1>
    <a:dk2>
      <a:srgbClr val="12121E"/>
    </a:dk2>
    <a:lt2>
      <a:srgbClr val="F2F2F2"/>
    </a:lt2>
    <a:accent1>
      <a:srgbClr val="00B0F0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ECCF3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Технологическая презентация</Template>
  <TotalTime>0</TotalTime>
  <Words>326</Words>
  <Application>Microsoft Office PowerPoint</Application>
  <PresentationFormat>Широкоэкранный</PresentationFormat>
  <Paragraphs>86</Paragraphs>
  <Slides>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Tahoma</vt:lpstr>
      <vt:lpstr>Times New Roman</vt:lpstr>
      <vt:lpstr>Тема Office</vt:lpstr>
      <vt:lpstr>КИБЕРБУЛЛИНГ- ОБИДЧИК БЕЗ ЛИЦА</vt:lpstr>
      <vt:lpstr>СТАТИСТИКА</vt:lpstr>
      <vt:lpstr>Основные виды кибербуллинга</vt:lpstr>
      <vt:lpstr>Презентация PowerPoint</vt:lpstr>
      <vt:lpstr>Причины буллинга в интернете </vt:lpstr>
      <vt:lpstr>Стороны кибербуллинга </vt:lpstr>
      <vt:lpstr>Как бороться с кибербуллингом </vt:lpstr>
      <vt:lpstr>СЛУЖБЫ ПОДДЕРЖКИ ЖЕРТВ КИБЕРБУЛЛИНГА :</vt:lpstr>
      <vt:lpstr>Спасибо за внимание!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2023-12-08T08:57:49Z</dcterms:created>
  <dcterms:modified xsi:type="dcterms:W3CDTF">2024-02-14T05:06:34Z</dcterms:modified>
  <cp:category/>
</cp:coreProperties>
</file>