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758E7C-F3AE-4400-8D84-CAD4642F343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F74DFF4-430C-45AC-B575-E1889A696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5C9C03A-003F-4EDC-A45F-3527AA5B7A5C}"/>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5" name="Нижний колонтитул 4">
            <a:extLst>
              <a:ext uri="{FF2B5EF4-FFF2-40B4-BE49-F238E27FC236}">
                <a16:creationId xmlns:a16="http://schemas.microsoft.com/office/drawing/2014/main" id="{68D26E2F-2DF2-4219-AE98-50416F6773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20DE20-2615-4BE9-9F08-A51A10B2472F}"/>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184729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28773-4EED-43B7-8900-E1913676637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E4926C9-4817-410C-AB56-6B23486D22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9EDE176-6594-44C3-9A0A-79631AB0B188}"/>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5" name="Нижний колонтитул 4">
            <a:extLst>
              <a:ext uri="{FF2B5EF4-FFF2-40B4-BE49-F238E27FC236}">
                <a16:creationId xmlns:a16="http://schemas.microsoft.com/office/drawing/2014/main" id="{D9B35830-8334-40C4-9874-F1FF2A9214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6A923DE-4E69-4C34-A6DE-85760E23FB42}"/>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207657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245C20A-9843-405A-BFCE-8A62701D145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AFDA8FC-8D7F-4A77-A11C-9AB9CAF479D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82EA4B-CF79-4F60-8FCC-85EB8BD341AC}"/>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5" name="Нижний колонтитул 4">
            <a:extLst>
              <a:ext uri="{FF2B5EF4-FFF2-40B4-BE49-F238E27FC236}">
                <a16:creationId xmlns:a16="http://schemas.microsoft.com/office/drawing/2014/main" id="{7D85FA91-00C3-436B-91F5-1774B91CA1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9C5F741-3CAF-4C7D-9811-7A0228C9A4A8}"/>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17378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D9D85A-938A-4D96-A6F8-7DF69FE07D3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69A5EAB-29EE-4206-A315-42FD0B28C6C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4FF400-13B4-4B31-8CD4-ECF71A85C2F7}"/>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5" name="Нижний колонтитул 4">
            <a:extLst>
              <a:ext uri="{FF2B5EF4-FFF2-40B4-BE49-F238E27FC236}">
                <a16:creationId xmlns:a16="http://schemas.microsoft.com/office/drawing/2014/main" id="{AB8377D3-7317-497E-89BD-79ECD4A4A3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6CFDBC-3017-415E-B87C-77B654160163}"/>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1039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92A9D-E020-413C-81C3-1520C308015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B2581DB-C19B-4848-85E4-FAD1C368F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96E3D9D-661F-468C-A00F-4C2E563009B4}"/>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5" name="Нижний колонтитул 4">
            <a:extLst>
              <a:ext uri="{FF2B5EF4-FFF2-40B4-BE49-F238E27FC236}">
                <a16:creationId xmlns:a16="http://schemas.microsoft.com/office/drawing/2014/main" id="{8E46DF41-1979-4988-85EB-29469D55F9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2C5712-61AA-4970-99AF-E99FC19BF042}"/>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424710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823BB8-9C2D-4DB1-8D2E-42D593D4B7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145E6B7-A247-48B6-96EA-3B6C32A1441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F5D835C-785B-4AC2-A429-8FF36DF5BDF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A93551C-93F3-4010-A37B-00883C16D6F9}"/>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6" name="Нижний колонтитул 5">
            <a:extLst>
              <a:ext uri="{FF2B5EF4-FFF2-40B4-BE49-F238E27FC236}">
                <a16:creationId xmlns:a16="http://schemas.microsoft.com/office/drawing/2014/main" id="{D12130F9-F15B-4A8C-B936-DDE640E045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63B95EC-5D80-48A5-A07E-62500BADE5C5}"/>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163835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0302DC-0159-43E8-8798-5BB7DF59508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A1CC78D-F1F9-4A08-BD51-E5FA499CD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580379F-1216-43A7-9DAA-DC687AA9A67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35D8AFE-143D-4871-A86E-BF51D9383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8D406BE-DCE6-484E-B566-3A9F4690C48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4B8A32F-9BE2-4B12-AAE2-C9872072A82B}"/>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8" name="Нижний колонтитул 7">
            <a:extLst>
              <a:ext uri="{FF2B5EF4-FFF2-40B4-BE49-F238E27FC236}">
                <a16:creationId xmlns:a16="http://schemas.microsoft.com/office/drawing/2014/main" id="{E4E3DA0D-5E1A-4CCE-A412-FCA86FA1E63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0D5A6A1-4041-4BFB-A536-99A5A387ACBD}"/>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2558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71856E-FD5F-4E6D-A511-99936A9FD5F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A7F6028-5058-4971-B2A6-060EE61E5936}"/>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4" name="Нижний колонтитул 3">
            <a:extLst>
              <a:ext uri="{FF2B5EF4-FFF2-40B4-BE49-F238E27FC236}">
                <a16:creationId xmlns:a16="http://schemas.microsoft.com/office/drawing/2014/main" id="{C48B10CB-2C23-4D89-8603-17A6A433C59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596BB31-9AC2-4E12-8E8A-6E0F218C0290}"/>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295676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7838774-CC01-4617-BDBB-947A36CDE918}"/>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3" name="Нижний колонтитул 2">
            <a:extLst>
              <a:ext uri="{FF2B5EF4-FFF2-40B4-BE49-F238E27FC236}">
                <a16:creationId xmlns:a16="http://schemas.microsoft.com/office/drawing/2014/main" id="{C2836DB3-8065-41AE-B16D-E48F2C024B8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E05295B-E3D5-44DE-8EDD-3AEB49C468BF}"/>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64205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CA8B60-AEFA-476B-831E-067DB54A3BA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4D5B1E6-D701-4ACF-97EF-4DBF7EA38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C572C58-8E3A-473E-89C6-A32B644DF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369908B-5159-4DDD-94C2-D19D31123607}"/>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6" name="Нижний колонтитул 5">
            <a:extLst>
              <a:ext uri="{FF2B5EF4-FFF2-40B4-BE49-F238E27FC236}">
                <a16:creationId xmlns:a16="http://schemas.microsoft.com/office/drawing/2014/main" id="{75E8CE1A-B79D-44DB-8123-6DACE52E4D9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F67C725-DEAD-41D1-93F2-C1A9B5154B03}"/>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349534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054A00-6F5D-4267-BB8C-1EF4F9F13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48D811A-C8D7-46D6-BD03-A12B48035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F23DBD8-8845-40C2-8828-150E64277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605338-B07A-4EB3-9E20-3A1C21541230}"/>
              </a:ext>
            </a:extLst>
          </p:cNvPr>
          <p:cNvSpPr>
            <a:spLocks noGrp="1"/>
          </p:cNvSpPr>
          <p:nvPr>
            <p:ph type="dt" sz="half" idx="10"/>
          </p:nvPr>
        </p:nvSpPr>
        <p:spPr/>
        <p:txBody>
          <a:bodyPr/>
          <a:lstStyle/>
          <a:p>
            <a:fld id="{7565FFAD-B8E9-4A65-BE31-2BF2B3627149}" type="datetimeFigureOut">
              <a:rPr lang="ru-RU" smtClean="0"/>
              <a:t>22.01.2024</a:t>
            </a:fld>
            <a:endParaRPr lang="ru-RU"/>
          </a:p>
        </p:txBody>
      </p:sp>
      <p:sp>
        <p:nvSpPr>
          <p:cNvPr id="6" name="Нижний колонтитул 5">
            <a:extLst>
              <a:ext uri="{FF2B5EF4-FFF2-40B4-BE49-F238E27FC236}">
                <a16:creationId xmlns:a16="http://schemas.microsoft.com/office/drawing/2014/main" id="{749646EF-943D-4F35-856B-7B00A229BF4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286739B-7158-4805-AB12-150A9C89FBAD}"/>
              </a:ext>
            </a:extLst>
          </p:cNvPr>
          <p:cNvSpPr>
            <a:spLocks noGrp="1"/>
          </p:cNvSpPr>
          <p:nvPr>
            <p:ph type="sldNum" sz="quarter" idx="12"/>
          </p:nvPr>
        </p:nvSpPr>
        <p:spPr/>
        <p:txBody>
          <a:bodyPr/>
          <a:lstStyle/>
          <a:p>
            <a:fld id="{46C9A8D2-294C-46AC-8482-07535F04E905}" type="slidenum">
              <a:rPr lang="ru-RU" smtClean="0"/>
              <a:t>‹#›</a:t>
            </a:fld>
            <a:endParaRPr lang="ru-RU"/>
          </a:p>
        </p:txBody>
      </p:sp>
    </p:spTree>
    <p:extLst>
      <p:ext uri="{BB962C8B-B14F-4D97-AF65-F5344CB8AC3E}">
        <p14:creationId xmlns:p14="http://schemas.microsoft.com/office/powerpoint/2010/main" val="224218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D3F82A-5A99-4361-8BB8-7455CC10A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769E338-4932-46BD-A445-F48A95C23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08EF2E-0EE0-4007-8FDC-8EE5EE947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5FFAD-B8E9-4A65-BE31-2BF2B3627149}" type="datetimeFigureOut">
              <a:rPr lang="ru-RU" smtClean="0"/>
              <a:t>22.01.2024</a:t>
            </a:fld>
            <a:endParaRPr lang="ru-RU"/>
          </a:p>
        </p:txBody>
      </p:sp>
      <p:sp>
        <p:nvSpPr>
          <p:cNvPr id="5" name="Нижний колонтитул 4">
            <a:extLst>
              <a:ext uri="{FF2B5EF4-FFF2-40B4-BE49-F238E27FC236}">
                <a16:creationId xmlns:a16="http://schemas.microsoft.com/office/drawing/2014/main" id="{EC954A06-9B50-4996-AB89-F40D5704E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5564890-5DC3-47A3-9F20-7917018A7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9A8D2-294C-46AC-8482-07535F04E905}" type="slidenum">
              <a:rPr lang="ru-RU" smtClean="0"/>
              <a:t>‹#›</a:t>
            </a:fld>
            <a:endParaRPr lang="ru-RU"/>
          </a:p>
        </p:txBody>
      </p:sp>
    </p:spTree>
    <p:extLst>
      <p:ext uri="{BB962C8B-B14F-4D97-AF65-F5344CB8AC3E}">
        <p14:creationId xmlns:p14="http://schemas.microsoft.com/office/powerpoint/2010/main" val="1512104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360BE-B13A-4D5C-9B23-779AC36DB2E2}"/>
              </a:ext>
            </a:extLst>
          </p:cNvPr>
          <p:cNvSpPr>
            <a:spLocks noGrp="1"/>
          </p:cNvSpPr>
          <p:nvPr>
            <p:ph type="ctrTitle"/>
          </p:nvPr>
        </p:nvSpPr>
        <p:spPr>
          <a:xfrm>
            <a:off x="6247664" y="1873625"/>
            <a:ext cx="6025018" cy="2348752"/>
          </a:xfrm>
        </p:spPr>
        <p:txBody>
          <a:bodyPr>
            <a:normAutofit/>
          </a:bodyPr>
          <a:lstStyle/>
          <a:p>
            <a:r>
              <a:rPr lang="ru-RU" sz="5400" dirty="0"/>
              <a:t>Стадии развития стресса по Г. Селье</a:t>
            </a:r>
          </a:p>
        </p:txBody>
      </p:sp>
      <p:pic>
        <p:nvPicPr>
          <p:cNvPr id="5" name="Рисунок 4">
            <a:extLst>
              <a:ext uri="{FF2B5EF4-FFF2-40B4-BE49-F238E27FC236}">
                <a16:creationId xmlns:a16="http://schemas.microsoft.com/office/drawing/2014/main" id="{95CA6199-C31F-4924-B171-14BF6EF4332A}"/>
              </a:ext>
            </a:extLst>
          </p:cNvPr>
          <p:cNvPicPr>
            <a:picLocks noChangeAspect="1"/>
          </p:cNvPicPr>
          <p:nvPr/>
        </p:nvPicPr>
        <p:blipFill>
          <a:blip r:embed="rId2"/>
          <a:stretch>
            <a:fillRect/>
          </a:stretch>
        </p:blipFill>
        <p:spPr>
          <a:xfrm>
            <a:off x="251012" y="103094"/>
            <a:ext cx="6258100" cy="6651812"/>
          </a:xfrm>
          <a:prstGeom prst="rect">
            <a:avLst/>
          </a:prstGeom>
        </p:spPr>
      </p:pic>
    </p:spTree>
    <p:extLst>
      <p:ext uri="{BB962C8B-B14F-4D97-AF65-F5344CB8AC3E}">
        <p14:creationId xmlns:p14="http://schemas.microsoft.com/office/powerpoint/2010/main" val="71624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B7E88D8-C66B-4621-8ED4-2F465CAB0E85}"/>
              </a:ext>
            </a:extLst>
          </p:cNvPr>
          <p:cNvPicPr>
            <a:picLocks noChangeAspect="1"/>
          </p:cNvPicPr>
          <p:nvPr/>
        </p:nvPicPr>
        <p:blipFill>
          <a:blip r:embed="rId2"/>
          <a:stretch>
            <a:fillRect/>
          </a:stretch>
        </p:blipFill>
        <p:spPr>
          <a:xfrm>
            <a:off x="1523603" y="2599872"/>
            <a:ext cx="9144793" cy="1658256"/>
          </a:xfrm>
          <a:prstGeom prst="rect">
            <a:avLst/>
          </a:prstGeom>
        </p:spPr>
      </p:pic>
      <p:pic>
        <p:nvPicPr>
          <p:cNvPr id="5" name="Рисунок 4">
            <a:extLst>
              <a:ext uri="{FF2B5EF4-FFF2-40B4-BE49-F238E27FC236}">
                <a16:creationId xmlns:a16="http://schemas.microsoft.com/office/drawing/2014/main" id="{49F5637F-8DD8-4642-983E-6B3E7B5F32CE}"/>
              </a:ext>
            </a:extLst>
          </p:cNvPr>
          <p:cNvPicPr>
            <a:picLocks noChangeAspect="1"/>
          </p:cNvPicPr>
          <p:nvPr/>
        </p:nvPicPr>
        <p:blipFill>
          <a:blip r:embed="rId2"/>
          <a:stretch>
            <a:fillRect/>
          </a:stretch>
        </p:blipFill>
        <p:spPr>
          <a:xfrm>
            <a:off x="1523603" y="2599872"/>
            <a:ext cx="9144793" cy="1658256"/>
          </a:xfrm>
          <a:prstGeom prst="rect">
            <a:avLst/>
          </a:prstGeom>
        </p:spPr>
      </p:pic>
      <p:pic>
        <p:nvPicPr>
          <p:cNvPr id="7" name="Объект 6">
            <a:extLst>
              <a:ext uri="{FF2B5EF4-FFF2-40B4-BE49-F238E27FC236}">
                <a16:creationId xmlns:a16="http://schemas.microsoft.com/office/drawing/2014/main" id="{2C76C3F8-8DF6-44ED-B1D8-47885BE5F756}"/>
              </a:ext>
            </a:extLst>
          </p:cNvPr>
          <p:cNvPicPr>
            <a:picLocks noGrp="1" noChangeAspect="1"/>
          </p:cNvPicPr>
          <p:nvPr>
            <p:ph idx="1"/>
          </p:nvPr>
        </p:nvPicPr>
        <p:blipFill>
          <a:blip r:embed="rId3"/>
          <a:stretch>
            <a:fillRect/>
          </a:stretch>
        </p:blipFill>
        <p:spPr>
          <a:xfrm>
            <a:off x="0" y="0"/>
            <a:ext cx="11990158" cy="6338047"/>
          </a:xfrm>
        </p:spPr>
      </p:pic>
    </p:spTree>
    <p:extLst>
      <p:ext uri="{BB962C8B-B14F-4D97-AF65-F5344CB8AC3E}">
        <p14:creationId xmlns:p14="http://schemas.microsoft.com/office/powerpoint/2010/main" val="423230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6A4AC7B-4ADE-4EFD-8DB5-D3BF675C5855}"/>
              </a:ext>
            </a:extLst>
          </p:cNvPr>
          <p:cNvPicPr>
            <a:picLocks noGrp="1" noChangeAspect="1"/>
          </p:cNvPicPr>
          <p:nvPr>
            <p:ph idx="1"/>
          </p:nvPr>
        </p:nvPicPr>
        <p:blipFill>
          <a:blip r:embed="rId2"/>
          <a:stretch>
            <a:fillRect/>
          </a:stretch>
        </p:blipFill>
        <p:spPr>
          <a:xfrm>
            <a:off x="71718" y="233082"/>
            <a:ext cx="11958917" cy="6338047"/>
          </a:xfrm>
        </p:spPr>
      </p:pic>
    </p:spTree>
    <p:extLst>
      <p:ext uri="{BB962C8B-B14F-4D97-AF65-F5344CB8AC3E}">
        <p14:creationId xmlns:p14="http://schemas.microsoft.com/office/powerpoint/2010/main" val="214123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14487CDE-0E29-46A8-A7D5-618727F1BCB2}"/>
              </a:ext>
            </a:extLst>
          </p:cNvPr>
          <p:cNvPicPr>
            <a:picLocks noGrp="1" noChangeAspect="1"/>
          </p:cNvPicPr>
          <p:nvPr>
            <p:ph idx="1"/>
          </p:nvPr>
        </p:nvPicPr>
        <p:blipFill rotWithShape="1">
          <a:blip r:embed="rId2"/>
          <a:srcRect l="150" t="-441" r="-150" b="18581"/>
          <a:stretch/>
        </p:blipFill>
        <p:spPr>
          <a:xfrm>
            <a:off x="77637" y="485332"/>
            <a:ext cx="11510513" cy="4802661"/>
          </a:xfrm>
        </p:spPr>
      </p:pic>
      <p:pic>
        <p:nvPicPr>
          <p:cNvPr id="3" name="Рисунок 2"/>
          <p:cNvPicPr>
            <a:picLocks noChangeAspect="1"/>
          </p:cNvPicPr>
          <p:nvPr/>
        </p:nvPicPr>
        <p:blipFill>
          <a:blip r:embed="rId3"/>
          <a:stretch>
            <a:fillRect/>
          </a:stretch>
        </p:blipFill>
        <p:spPr>
          <a:xfrm>
            <a:off x="11249792" y="5972902"/>
            <a:ext cx="676715" cy="640135"/>
          </a:xfrm>
          <a:prstGeom prst="rect">
            <a:avLst/>
          </a:prstGeom>
        </p:spPr>
      </p:pic>
    </p:spTree>
    <p:extLst>
      <p:ext uri="{BB962C8B-B14F-4D97-AF65-F5344CB8AC3E}">
        <p14:creationId xmlns:p14="http://schemas.microsoft.com/office/powerpoint/2010/main" val="23254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6B99E6-BE1B-48B5-836F-DBBB9B7B30BA}"/>
              </a:ext>
            </a:extLst>
          </p:cNvPr>
          <p:cNvSpPr>
            <a:spLocks noGrp="1"/>
          </p:cNvSpPr>
          <p:nvPr>
            <p:ph idx="1"/>
          </p:nvPr>
        </p:nvSpPr>
        <p:spPr>
          <a:xfrm>
            <a:off x="838200" y="546847"/>
            <a:ext cx="10515600" cy="5630116"/>
          </a:xfrm>
        </p:spPr>
        <p:txBody>
          <a:bodyPr>
            <a:normAutofit fontScale="77500" lnSpcReduction="20000"/>
          </a:bodyPr>
          <a:lstStyle/>
          <a:p>
            <a:pPr marL="0" indent="0">
              <a:lnSpc>
                <a:spcPct val="120000"/>
              </a:lnSpc>
              <a:buNone/>
            </a:pPr>
            <a:r>
              <a:rPr lang="ru-RU" dirty="0">
                <a:latin typeface="Times New Roman" panose="02020603050405020304" pitchFamily="18" charset="0"/>
                <a:cs typeface="Times New Roman" panose="02020603050405020304" pitchFamily="18" charset="0"/>
              </a:rPr>
              <a:t>2. Стадия сопротивления</a:t>
            </a:r>
          </a:p>
          <a:p>
            <a:pPr marL="0" indent="0">
              <a:lnSpc>
                <a:spcPct val="120000"/>
              </a:lnSpc>
              <a:buNone/>
            </a:pPr>
            <a:endParaRPr lang="ru-RU" dirty="0">
              <a:latin typeface="Times New Roman" panose="02020603050405020304" pitchFamily="18" charset="0"/>
              <a:cs typeface="Times New Roman" panose="02020603050405020304" pitchFamily="18" charset="0"/>
            </a:endParaRPr>
          </a:p>
          <a:p>
            <a:pPr marL="0" indent="0">
              <a:lnSpc>
                <a:spcPct val="120000"/>
              </a:lnSpc>
              <a:buNone/>
            </a:pPr>
            <a:r>
              <a:rPr lang="ru-RU" dirty="0">
                <a:latin typeface="Times New Roman" panose="02020603050405020304" pitchFamily="18" charset="0"/>
                <a:cs typeface="Times New Roman" panose="02020603050405020304" pitchFamily="18" charset="0"/>
              </a:rPr>
              <a:t>Во время стадии сопротивления организм пытается противодействовать физиологическим изменениям, которые произошли во время стадии реакции тревоги. Стадия сопротивления регулируется частью вегетативной нервной системой, которая называется парасимпатической.</a:t>
            </a:r>
          </a:p>
          <a:p>
            <a:pPr marL="0" indent="0">
              <a:lnSpc>
                <a:spcPct val="120000"/>
              </a:lnSpc>
              <a:buNone/>
            </a:pPr>
            <a:r>
              <a:rPr lang="ru-RU" dirty="0">
                <a:latin typeface="Times New Roman" panose="02020603050405020304" pitchFamily="18" charset="0"/>
                <a:cs typeface="Times New Roman" panose="02020603050405020304" pitchFamily="18" charset="0"/>
              </a:rPr>
              <a:t>Парасимпатическая нервная система пытается вернуть тело в норму: уменьшается количество вырабатываемого кортизола, частота сердечных сокращений и артериальное давление начинают возвращаться к норме. Уровень сопротивляемости организма значительно выше обычного. На этой стадии осуществляется сбалансированное расходование адаптационных ресурсов.</a:t>
            </a:r>
          </a:p>
          <a:p>
            <a:pPr marL="0" indent="0">
              <a:lnSpc>
                <a:spcPct val="120000"/>
              </a:lnSpc>
              <a:buNone/>
            </a:pPr>
            <a:r>
              <a:rPr lang="ru-RU" dirty="0">
                <a:latin typeface="Times New Roman" panose="02020603050405020304" pitchFamily="18" charset="0"/>
                <a:cs typeface="Times New Roman" panose="02020603050405020304" pitchFamily="18" charset="0"/>
              </a:rPr>
              <a:t>Если стрессовая ситуация заканчивается, на этапе сопротивления тело возвращается в нормальное состояние. Однако, если </a:t>
            </a:r>
            <a:r>
              <a:rPr lang="ru-RU" dirty="0" err="1">
                <a:latin typeface="Times New Roman" panose="02020603050405020304" pitchFamily="18" charset="0"/>
                <a:cs typeface="Times New Roman" panose="02020603050405020304" pitchFamily="18" charset="0"/>
              </a:rPr>
              <a:t>стрессогенный</a:t>
            </a:r>
            <a:r>
              <a:rPr lang="ru-RU" dirty="0">
                <a:latin typeface="Times New Roman" panose="02020603050405020304" pitchFamily="18" charset="0"/>
                <a:cs typeface="Times New Roman" panose="02020603050405020304" pitchFamily="18" charset="0"/>
              </a:rPr>
              <a:t> фактор остаётся, организм остаётся настороже, чтобы бороться с его проявлениями.</a:t>
            </a:r>
          </a:p>
        </p:txBody>
      </p:sp>
      <p:pic>
        <p:nvPicPr>
          <p:cNvPr id="5" name="Рисунок 4">
            <a:extLst>
              <a:ext uri="{FF2B5EF4-FFF2-40B4-BE49-F238E27FC236}">
                <a16:creationId xmlns:a16="http://schemas.microsoft.com/office/drawing/2014/main" id="{DC4EE2AE-FFE5-41D3-AF7A-9232F55EFEBE}"/>
              </a:ext>
            </a:extLst>
          </p:cNvPr>
          <p:cNvPicPr>
            <a:picLocks noChangeAspect="1"/>
          </p:cNvPicPr>
          <p:nvPr/>
        </p:nvPicPr>
        <p:blipFill>
          <a:blip r:embed="rId2"/>
          <a:stretch>
            <a:fillRect/>
          </a:stretch>
        </p:blipFill>
        <p:spPr>
          <a:xfrm>
            <a:off x="11138366" y="6030165"/>
            <a:ext cx="771525" cy="561975"/>
          </a:xfrm>
          <a:prstGeom prst="rect">
            <a:avLst/>
          </a:prstGeom>
        </p:spPr>
      </p:pic>
    </p:spTree>
    <p:extLst>
      <p:ext uri="{BB962C8B-B14F-4D97-AF65-F5344CB8AC3E}">
        <p14:creationId xmlns:p14="http://schemas.microsoft.com/office/powerpoint/2010/main" val="15266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DC99EB-F9BE-4D4C-9E21-E7E46DAF4AE2}"/>
              </a:ext>
            </a:extLst>
          </p:cNvPr>
          <p:cNvSpPr>
            <a:spLocks noGrp="1"/>
          </p:cNvSpPr>
          <p:nvPr>
            <p:ph idx="1"/>
          </p:nvPr>
        </p:nvSpPr>
        <p:spPr>
          <a:xfrm>
            <a:off x="838200" y="430306"/>
            <a:ext cx="10564906" cy="6167717"/>
          </a:xfrm>
        </p:spPr>
        <p:txBody>
          <a:bodyPr>
            <a:noAutofit/>
          </a:bodyPr>
          <a:lstStyle/>
          <a:p>
            <a:pPr marL="0" indent="0">
              <a:lnSpc>
                <a:spcPct val="120000"/>
              </a:lnSpc>
              <a:buNone/>
            </a:pPr>
            <a:r>
              <a:rPr lang="ru-RU" sz="1800" dirty="0" smtClean="0"/>
              <a:t>3</a:t>
            </a:r>
            <a:r>
              <a:rPr lang="ru-RU" sz="1800" dirty="0"/>
              <a:t>. Стадия истощения</a:t>
            </a:r>
          </a:p>
          <a:p>
            <a:pPr marL="0" indent="0">
              <a:lnSpc>
                <a:spcPct val="120000"/>
              </a:lnSpc>
              <a:buNone/>
            </a:pPr>
            <a:r>
              <a:rPr lang="ru-RU" sz="1800" dirty="0"/>
              <a:t>На этом этапе стресс сохраняется в течение длительного периода. Организм начинает терять способность бороться со стрессором и уменьшать его вредное воздействие, поскольку истощается вся адаптивная способность. Стадия истощения может приводить к стрессовым перегрузкам и к проблемам со здоровьем, если они не будут решены немедленно.</a:t>
            </a:r>
          </a:p>
          <a:p>
            <a:pPr marL="0" indent="0">
              <a:lnSpc>
                <a:spcPct val="120000"/>
              </a:lnSpc>
              <a:buNone/>
            </a:pPr>
            <a:r>
              <a:rPr lang="ru-RU" sz="1800" dirty="0"/>
              <a:t>В этой стадии надпочечники больше не способны адаптироваться к стрессу и исчерпали свои функциональные возможности. </a:t>
            </a:r>
            <a:endParaRPr lang="ru-RU" sz="1800" dirty="0" smtClean="0"/>
          </a:p>
          <a:p>
            <a:pPr marL="0" indent="0">
              <a:lnSpc>
                <a:spcPct val="120000"/>
              </a:lnSpc>
              <a:buNone/>
            </a:pPr>
            <a:r>
              <a:rPr lang="ru-RU" sz="1800" dirty="0"/>
              <a:t/>
            </a:r>
            <a:br>
              <a:rPr lang="ru-RU" sz="1800" dirty="0"/>
            </a:br>
            <a:endParaRPr lang="ru-RU" sz="1800" dirty="0"/>
          </a:p>
        </p:txBody>
      </p:sp>
      <p:pic>
        <p:nvPicPr>
          <p:cNvPr id="5" name="Рисунок 4">
            <a:extLst>
              <a:ext uri="{FF2B5EF4-FFF2-40B4-BE49-F238E27FC236}">
                <a16:creationId xmlns:a16="http://schemas.microsoft.com/office/drawing/2014/main" id="{3B32BD7A-E49C-447E-8316-2DF354CE82DA}"/>
              </a:ext>
            </a:extLst>
          </p:cNvPr>
          <p:cNvPicPr>
            <a:picLocks noChangeAspect="1"/>
          </p:cNvPicPr>
          <p:nvPr/>
        </p:nvPicPr>
        <p:blipFill>
          <a:blip r:embed="rId2"/>
          <a:stretch>
            <a:fillRect/>
          </a:stretch>
        </p:blipFill>
        <p:spPr>
          <a:xfrm>
            <a:off x="11271157" y="6108606"/>
            <a:ext cx="676275" cy="638175"/>
          </a:xfrm>
          <a:prstGeom prst="rect">
            <a:avLst/>
          </a:prstGeom>
        </p:spPr>
      </p:pic>
      <p:pic>
        <p:nvPicPr>
          <p:cNvPr id="2" name="Рисунок 1"/>
          <p:cNvPicPr>
            <a:picLocks noChangeAspect="1"/>
          </p:cNvPicPr>
          <p:nvPr/>
        </p:nvPicPr>
        <p:blipFill>
          <a:blip r:embed="rId3"/>
          <a:stretch>
            <a:fillRect/>
          </a:stretch>
        </p:blipFill>
        <p:spPr>
          <a:xfrm>
            <a:off x="3234907" y="3259819"/>
            <a:ext cx="4990596" cy="3081701"/>
          </a:xfrm>
          <a:prstGeom prst="rect">
            <a:avLst/>
          </a:prstGeom>
        </p:spPr>
      </p:pic>
    </p:spTree>
    <p:extLst>
      <p:ext uri="{BB962C8B-B14F-4D97-AF65-F5344CB8AC3E}">
        <p14:creationId xmlns:p14="http://schemas.microsoft.com/office/powerpoint/2010/main" val="412832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03695" y="483079"/>
            <a:ext cx="10515600" cy="5547235"/>
          </a:xfrm>
        </p:spPr>
        <p:txBody>
          <a:bodyPr>
            <a:noAutofit/>
          </a:bodyPr>
          <a:lstStyle/>
          <a:p>
            <a:pPr marL="0" indent="0">
              <a:buNone/>
            </a:pPr>
            <a:r>
              <a:rPr lang="ru-RU" sz="1600" b="1" dirty="0" smtClean="0">
                <a:latin typeface="Times New Roman" panose="02020603050405020304" pitchFamily="18" charset="0"/>
                <a:cs typeface="Times New Roman" panose="02020603050405020304" pitchFamily="18" charset="0"/>
              </a:rPr>
              <a:t>Профилактика стресса. </a:t>
            </a:r>
          </a:p>
          <a:p>
            <a:pPr marL="0" indent="0">
              <a:buNone/>
            </a:pPr>
            <a:r>
              <a:rPr lang="ru-RU" sz="1600" dirty="0">
                <a:latin typeface="Times New Roman" panose="02020603050405020304" pitchFamily="18" charset="0"/>
                <a:cs typeface="Times New Roman" panose="02020603050405020304" pitchFamily="18" charset="0"/>
              </a:rPr>
              <a:t>Профилактика эмоционального стресса </a:t>
            </a:r>
            <a:r>
              <a:rPr lang="ru-RU" sz="1600" dirty="0" smtClean="0">
                <a:latin typeface="Times New Roman" panose="02020603050405020304" pitchFamily="18" charset="0"/>
                <a:cs typeface="Times New Roman" panose="02020603050405020304" pitchFamily="18" charset="0"/>
              </a:rPr>
              <a:t>заключается </a:t>
            </a:r>
            <a:r>
              <a:rPr lang="ru-RU" sz="1600" dirty="0">
                <a:latin typeface="Times New Roman" panose="02020603050405020304" pitchFamily="18" charset="0"/>
                <a:cs typeface="Times New Roman" panose="02020603050405020304" pitchFamily="18" charset="0"/>
              </a:rPr>
              <a:t>в способности предвидеть возможные стрессовые события и осуществлять те необходимые мероприятия, которые помогут предотвратить развитие стрессовой ситуации. Но если, ситуация складывается таким образом, что стрессовое событие неизбежно, то необходимо себя к нему подготовить, чтобы адекватно противостоять </a:t>
            </a:r>
            <a:r>
              <a:rPr lang="ru-RU" sz="1600" dirty="0" smtClean="0">
                <a:latin typeface="Times New Roman" panose="02020603050405020304" pitchFamily="18" charset="0"/>
                <a:cs typeface="Times New Roman" panose="02020603050405020304" pitchFamily="18" charset="0"/>
              </a:rPr>
              <a:t>«стрессу».</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Основные приемы методы ослабления </a:t>
            </a:r>
            <a:r>
              <a:rPr lang="ru-RU" sz="1600" dirty="0" smtClean="0">
                <a:latin typeface="Times New Roman" panose="02020603050405020304" pitchFamily="18" charset="0"/>
                <a:cs typeface="Times New Roman" panose="02020603050405020304" pitchFamily="18" charset="0"/>
              </a:rPr>
              <a:t>«предстартовой </a:t>
            </a: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предстрессовой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лихорадки»:</a:t>
            </a:r>
            <a:endParaRPr lang="ru-RU" sz="1600" dirty="0">
              <a:latin typeface="Times New Roman" panose="02020603050405020304" pitchFamily="18" charset="0"/>
              <a:cs typeface="Times New Roman" panose="02020603050405020304" pitchFamily="18" charset="0"/>
            </a:endParaRPr>
          </a:p>
          <a:p>
            <a:pPr marL="0" indent="0">
              <a:buNone/>
            </a:pPr>
            <a:r>
              <a:rPr lang="ru-RU" sz="1600" i="1" dirty="0" smtClean="0">
                <a:latin typeface="Times New Roman" panose="02020603050405020304" pitchFamily="18" charset="0"/>
                <a:cs typeface="Times New Roman" panose="02020603050405020304" pitchFamily="18" charset="0"/>
              </a:rPr>
              <a:t>Метод </a:t>
            </a:r>
            <a:r>
              <a:rPr lang="ru-RU" sz="1600" i="1" dirty="0">
                <a:latin typeface="Times New Roman" panose="02020603050405020304" pitchFamily="18" charset="0"/>
                <a:cs typeface="Times New Roman" panose="02020603050405020304" pitchFamily="18" charset="0"/>
              </a:rPr>
              <a:t>избирательной позитивной ретроспекции </a:t>
            </a:r>
            <a:r>
              <a:rPr lang="ru-RU" sz="1600" dirty="0">
                <a:latin typeface="Times New Roman" panose="02020603050405020304" pitchFamily="18" charset="0"/>
                <a:cs typeface="Times New Roman" panose="02020603050405020304" pitchFamily="18" charset="0"/>
              </a:rPr>
              <a:t>(полезен для тех, кто часто сомневается). Вспомните ситуацию, в которой вы решили свою проблему и можете гордиться собой и своими действиями. Запишите все комплименты, которые можете себе сделать. Теперь подумайте, если вы раньше уже успешно решили подобную задачу, то есть все основания полагать, что и с настоящим заданием вы справитесь так же успешно.</a:t>
            </a:r>
          </a:p>
          <a:p>
            <a:pPr marL="0" indent="0">
              <a:buNone/>
            </a:pPr>
            <a:r>
              <a:rPr lang="ru-RU" sz="1600" i="1" dirty="0">
                <a:latin typeface="Times New Roman" panose="02020603050405020304" pitchFamily="18" charset="0"/>
                <a:cs typeface="Times New Roman" panose="02020603050405020304" pitchFamily="18" charset="0"/>
              </a:rPr>
              <a:t>Метод избирательной негативной ретроспекции. </a:t>
            </a:r>
            <a:r>
              <a:rPr lang="ru-RU" sz="1600" dirty="0">
                <a:latin typeface="Times New Roman" panose="02020603050405020304" pitchFamily="18" charset="0"/>
                <a:cs typeface="Times New Roman" panose="02020603050405020304" pitchFamily="18" charset="0"/>
              </a:rPr>
              <a:t>Запишите все свои провалы и проанализируйте их причины: нехватка ресурсов (если да, то каких), недостаточное планирование и т.п. Постарайтесь учесть выявленные ошибки при планировании своих действий в будущем.</a:t>
            </a:r>
          </a:p>
          <a:p>
            <a:pPr marL="0" indent="0">
              <a:buNone/>
            </a:pPr>
            <a:r>
              <a:rPr lang="ru-RU" sz="1600" i="1" dirty="0">
                <a:latin typeface="Times New Roman" panose="02020603050405020304" pitchFamily="18" charset="0"/>
                <a:cs typeface="Times New Roman" panose="02020603050405020304" pitchFamily="18" charset="0"/>
              </a:rPr>
              <a:t>Метод зеркала. </a:t>
            </a:r>
            <a:r>
              <a:rPr lang="ru-RU" sz="1600" dirty="0">
                <a:latin typeface="Times New Roman" panose="02020603050405020304" pitchFamily="18" charset="0"/>
                <a:cs typeface="Times New Roman" panose="02020603050405020304" pitchFamily="18" charset="0"/>
              </a:rPr>
              <a:t>В момент волнения отметьте, в какой позе находится ваше тело. Придайте ему позу уверенности. Изменение позы вызовет изменения на физиологическом уровне (организм станет вырабатывать меньше адреналина), и ваши негативные эмоции исчезнут или их уровень понизится.</a:t>
            </a:r>
          </a:p>
          <a:p>
            <a:pPr marL="0" indent="0">
              <a:buNone/>
            </a:pPr>
            <a:r>
              <a:rPr lang="ru-RU" sz="1600" i="1" dirty="0">
                <a:latin typeface="Times New Roman" panose="02020603050405020304" pitchFamily="18" charset="0"/>
                <a:cs typeface="Times New Roman" panose="02020603050405020304" pitchFamily="18" charset="0"/>
              </a:rPr>
              <a:t>Метод детальной визуализации неудачного исхода ситуации </a:t>
            </a:r>
            <a:r>
              <a:rPr lang="ru-RU" sz="1600" dirty="0">
                <a:latin typeface="Times New Roman" panose="02020603050405020304" pitchFamily="18" charset="0"/>
                <a:cs typeface="Times New Roman" panose="02020603050405020304" pitchFamily="18" charset="0"/>
              </a:rPr>
              <a:t>(предельное усиление). Представьте себе различные варианты исхода событий, вплоть до самого неблагоприятного. Подумайте, что вы будете делать, если реализуется наихудший для вас вариант развития событий. Аналогичным образом спланируйте свои действия при других исходах. В результате вы снизите уровень неопределенности, который и провоцирует обычно лишние эмоции.</a:t>
            </a:r>
          </a:p>
          <a:p>
            <a:pPr marL="0" indent="0">
              <a:buNone/>
            </a:pPr>
            <a:r>
              <a:rPr lang="ru-RU" sz="1600" i="1" dirty="0">
                <a:latin typeface="Times New Roman" panose="02020603050405020304" pitchFamily="18" charset="0"/>
                <a:cs typeface="Times New Roman" panose="02020603050405020304" pitchFamily="18" charset="0"/>
              </a:rPr>
              <a:t>Старайтесь видеть в любой ситуации светлые стороны, не зацикливайтесь на неприятностях, и они быстрее уступят место радостным событиям. Позитивное восприятие жизни не только помогает избежать нервных стрессов, но и способствует более высокому качеству жизни.</a:t>
            </a:r>
          </a:p>
        </p:txBody>
      </p:sp>
      <p:pic>
        <p:nvPicPr>
          <p:cNvPr id="3" name="Рисунок 2"/>
          <p:cNvPicPr>
            <a:picLocks noChangeAspect="1"/>
          </p:cNvPicPr>
          <p:nvPr/>
        </p:nvPicPr>
        <p:blipFill>
          <a:blip r:embed="rId2"/>
          <a:stretch>
            <a:fillRect/>
          </a:stretch>
        </p:blipFill>
        <p:spPr>
          <a:xfrm>
            <a:off x="11382065" y="6145430"/>
            <a:ext cx="676715" cy="640135"/>
          </a:xfrm>
          <a:prstGeom prst="rect">
            <a:avLst/>
          </a:prstGeom>
        </p:spPr>
      </p:pic>
    </p:spTree>
    <p:extLst>
      <p:ext uri="{BB962C8B-B14F-4D97-AF65-F5344CB8AC3E}">
        <p14:creationId xmlns:p14="http://schemas.microsoft.com/office/powerpoint/2010/main" val="26578185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496</Words>
  <Application>Microsoft Office PowerPoint</Application>
  <PresentationFormat>Широкоэкранный</PresentationFormat>
  <Paragraphs>18</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Стадии развития стресса по Г. Селье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Стадии развития стресса по Г. Селье</dc:title>
  <dc:creator>Пользователь</dc:creator>
  <cp:lastModifiedBy>Ольга</cp:lastModifiedBy>
  <cp:revision>3</cp:revision>
  <dcterms:created xsi:type="dcterms:W3CDTF">2023-09-18T16:20:37Z</dcterms:created>
  <dcterms:modified xsi:type="dcterms:W3CDTF">2024-01-22T05:04:38Z</dcterms:modified>
</cp:coreProperties>
</file>