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42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5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78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8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21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3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3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8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58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80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79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023279-687F-4222-A981-4BB9E0692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5305" y="235881"/>
            <a:ext cx="4569006" cy="2884247"/>
          </a:xfrm>
        </p:spPr>
        <p:txBody>
          <a:bodyPr anchor="ctr">
            <a:normAutofit/>
          </a:bodyPr>
          <a:lstStyle/>
          <a:p>
            <a:r>
              <a:rPr lang="ru-RU" dirty="0"/>
              <a:t>Отношение к здоровью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2DCED8-36F0-4EB1-9ED9-70093C91A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3075" y="5641010"/>
            <a:ext cx="2686110" cy="599069"/>
          </a:xfrm>
        </p:spPr>
        <p:txBody>
          <a:bodyPr anchor="b">
            <a:normAutofit/>
          </a:bodyPr>
          <a:lstStyle/>
          <a:p>
            <a:r>
              <a:rPr lang="ru-RU" sz="1800" dirty="0" err="1"/>
              <a:t>Вып</a:t>
            </a:r>
            <a:r>
              <a:rPr lang="ru-RU" sz="1800" dirty="0"/>
              <a:t>.: Гаппарова Д. Х.</a:t>
            </a:r>
          </a:p>
        </p:txBody>
      </p:sp>
      <p:pic>
        <p:nvPicPr>
          <p:cNvPr id="4" name="Picture 3" descr="Облачно, нефтяной Paint Art">
            <a:extLst>
              <a:ext uri="{FF2B5EF4-FFF2-40B4-BE49-F238E27FC236}">
                <a16:creationId xmlns:a16="http://schemas.microsoft.com/office/drawing/2014/main" id="{D8C1464D-32E0-D220-9ED5-994BC6374A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0666" b="-1"/>
          <a:stretch/>
        </p:blipFill>
        <p:spPr>
          <a:xfrm>
            <a:off x="20" y="10"/>
            <a:ext cx="6095978" cy="685798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076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899" y="358651"/>
            <a:ext cx="10380573" cy="814542"/>
          </a:xfrm>
        </p:spPr>
        <p:txBody>
          <a:bodyPr/>
          <a:lstStyle/>
          <a:p>
            <a:r>
              <a:rPr lang="ru-RU" dirty="0"/>
              <a:t>Правильное питание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899" y="1242204"/>
            <a:ext cx="10737210" cy="5374256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внутренних органов, внешний облик, самочувствие и иммунитет напрямую зависят от того, что мы употребляем в пищу. Здоровое питание предполагает исключение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ароматизаторов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усилителей вкуса, жирных продуктов, красителей и консервантов, или, как минимум, их сокращение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основные правила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ни голодать, ни переедать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и то, и другое негативно сказывается на самочувствии. Нельзя испытывать чувство голода и, наоборот, переедать. Старайтесь следить за тем, чтобы ежедневная норма калорий составляла 1700-1900 ккал (норма для женщин, ведущих малоподвижный образ жизни, для мужчин дневная калорийность выше примерно на 300-400 ккал).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Пейте чистую воду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Желательно употреблять в день от 1,5 до 2 литров воды (не чая, кофе, сока и т.п.).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количество сладостей в рационе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хочется сладкого, отдавайте предпочтение свежим овощам, фруктам и сухофруктам. Также можно употреблять горький шоколад в умеренных количествах.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Ешьте как минимум 4-5 раз в день небольшими порциями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окончании трапезы должно оставаться ощущение легкого голода.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Суточное меню должно содержать мясо или рыбу, овощи и фрукты, крупы, кисломолочные продукты. Питайтесь разнообразно.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Ужинать лучше не менее чем за 2 часа до сна.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перед сном есть нежелательно.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 из рациона фаст-фуд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жирные и копченые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продукты. Отдавайте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предпочтение варке, тушению или запеканию продуктов.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раньше вы не следили за питанием, вам может быть тяжело резко поменять рацион.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начать с малого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уберите из меню жирные соусы и продукты, которые их содержат, избегайте усилителей вкуса и химических добавок в пище, откажитесь от продуктов быстрого приготовления, полуфабрикатов, кондитерских изделий, увеличьте долю фруктов и овощей на столе. Выполнение каждого из перечисленных пунктов станет шагом к здоровому питанию.</a:t>
            </a:r>
          </a:p>
        </p:txBody>
      </p:sp>
    </p:spTree>
    <p:extLst>
      <p:ext uri="{BB962C8B-B14F-4D97-AF65-F5344CB8AC3E}">
        <p14:creationId xmlns:p14="http://schemas.microsoft.com/office/powerpoint/2010/main" val="101037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Физическая активность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Недостаток физической активности приводит к снижению скорости обмена веществ, развитию заболеваний опорно-двигательного аппарата, сердечно-сосудистым и неврологическим патологиям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Если ваша работа не связана с движением, постарайтесь сами увеличить активность. Нормальным считается проводить в движении не менее 1 часа в день (это около 8000-10000 шагов). Ученые доказали, что каждая минута активности влияет на состояние организма в долгосрочной перспективе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Увеличить ежедневную активность можно, заведя привычку начинать и заканчивать день легкой разминкой. Очень полезно делать перерывы, если у вас сидячая работа.</a:t>
            </a:r>
          </a:p>
        </p:txBody>
      </p:sp>
    </p:spTree>
    <p:extLst>
      <p:ext uri="{BB962C8B-B14F-4D97-AF65-F5344CB8AC3E}">
        <p14:creationId xmlns:p14="http://schemas.microsoft.com/office/powerpoint/2010/main" val="3061590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Гигиенический уход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Личная гигиена — одна из составляющих ЗОЖ, которая включает в себя</a:t>
            </a:r>
            <a:r>
              <a:rPr lang="ru-RU" dirty="0" smtClean="0"/>
              <a:t>: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чистку зубов и слежение за их </a:t>
            </a:r>
            <a:r>
              <a:rPr lang="ru-RU" dirty="0" smtClean="0"/>
              <a:t>здоровьем;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поддержание в чистоте предметов личной гигиены, одежды, </a:t>
            </a:r>
            <a:r>
              <a:rPr lang="ru-RU" dirty="0" smtClean="0"/>
              <a:t>обуви;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регулярные водные процедуры, в том числе прием ванны или душа, умывание, полоскание зубов после употребления </a:t>
            </a:r>
            <a:r>
              <a:rPr lang="ru-RU" dirty="0" smtClean="0"/>
              <a:t>пищи;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своевременное мытье посуды и прочие мероприятия, направленные на поддержание чистоты дома.</a:t>
            </a:r>
          </a:p>
        </p:txBody>
      </p:sp>
    </p:spTree>
    <p:extLst>
      <p:ext uri="{BB962C8B-B14F-4D97-AF65-F5344CB8AC3E}">
        <p14:creationId xmlns:p14="http://schemas.microsoft.com/office/powerpoint/2010/main" val="214389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Соблюдение режима дня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Здоровый образ жизни и его составляющие включают в себя еще и полноценный отдых. Важно спать не менее 7-8 часов в сутки. Наиболее приемлемым временем для сна специалисты считают промежуток между 10 часами вечера и 6 часами утра. Но здесь необходимо ориентироваться на свои особенности, стиль жизни и биоритмы. Важно лишь помнить, что недостаток сна сказывается на всех сферах жизни человека, негативно отражается на работе организма, вызывает нарушения обмена веществ и гормональные сбои, а также приводит к другим проблемам.</a:t>
            </a:r>
          </a:p>
        </p:txBody>
      </p:sp>
    </p:spTree>
    <p:extLst>
      <p:ext uri="{BB962C8B-B14F-4D97-AF65-F5344CB8AC3E}">
        <p14:creationId xmlns:p14="http://schemas.microsoft.com/office/powerpoint/2010/main" val="419672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Укрепление иммунитета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Иммунитет — защитные силы организма, которые помогают справиться с разными видами инфекции и вирусов, оградить человеческое тело от опасных заболеваний. Чтобы сделать его крепче, необходимо своевременно делать прививки, отказаться от вредных привычек, вовремя диагностировать и лечить болезни, не заниматься самолечением.</a:t>
            </a:r>
          </a:p>
        </p:txBody>
      </p:sp>
    </p:spTree>
    <p:extLst>
      <p:ext uri="{BB962C8B-B14F-4D97-AF65-F5344CB8AC3E}">
        <p14:creationId xmlns:p14="http://schemas.microsoft.com/office/powerpoint/2010/main" val="398747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Эмоциональный настрой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Стрессы, переутомления и плохое настроение негативно сказываются на работоспособности и здоровье человека любого возраста. Негатив способен накапливаться годами, отравляя человека изнутри и мешая ему жить. При соблюдении здорового образа жизни необходимо пересмотреть и эту сторону ежедневной реальности. Необходимо позаботиться о себе. Исключите из жизни стрессы и переживания, по возможности плохое настроение и апатию, комплексы и недовольство жизнью. Если вы сами с этим не справляетесь, то обратитесь за помощью к профессионалу.</a:t>
            </a:r>
          </a:p>
        </p:txBody>
      </p:sp>
    </p:spTree>
    <p:extLst>
      <p:ext uri="{BB962C8B-B14F-4D97-AF65-F5344CB8AC3E}">
        <p14:creationId xmlns:p14="http://schemas.microsoft.com/office/powerpoint/2010/main" val="20773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16381-1247-4CC3-BB68-516A94063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059465"/>
          </a:xfrm>
        </p:spPr>
        <p:txBody>
          <a:bodyPr/>
          <a:lstStyle/>
          <a:p>
            <a:r>
              <a:rPr lang="ru-RU" dirty="0"/>
              <a:t>Понятие «отношение к здоровью»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BDDF3B-7156-42AA-A407-A2AD1B8D7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761129"/>
            <a:ext cx="10380573" cy="3774142"/>
          </a:xfrm>
        </p:spPr>
        <p:txBody>
          <a:bodyPr/>
          <a:lstStyle/>
          <a:p>
            <a:r>
              <a:rPr lang="ru-RU" dirty="0"/>
              <a:t>«Отношение к здоровью» как социологическое понятие было впервые описано И.В. Журавлевой (1989).</a:t>
            </a:r>
          </a:p>
          <a:p>
            <a:r>
              <a:rPr lang="ru-RU" dirty="0"/>
              <a:t>Отношение к своему здоровью </a:t>
            </a:r>
            <a:r>
              <a:rPr lang="ru-RU" dirty="0" smtClean="0"/>
              <a:t>– это социокультурный </a:t>
            </a:r>
            <a:r>
              <a:rPr lang="ru-RU" dirty="0"/>
              <a:t>феномен, который «представляет собой систему индивидуальных, избирательных связей личности с различными явлениями окружающей действительности, способствующих или, наоборот, угрожающих здоровью людей, а также определенную оценку индивидом физического и психического состояния».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8865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B8D91C71-14E6-4A24-8EFC-318F98C7F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6"/>
            <a:ext cx="10380572" cy="1595310"/>
          </a:xfrm>
        </p:spPr>
        <p:txBody>
          <a:bodyPr>
            <a:normAutofit/>
          </a:bodyPr>
          <a:lstStyle/>
          <a:p>
            <a:r>
              <a:rPr lang="ru-RU" sz="2200" dirty="0"/>
              <a:t>Структура понятия «отношение к здоровью» включает в себя:</a:t>
            </a:r>
            <a:br>
              <a:rPr lang="ru-RU" sz="2200" dirty="0"/>
            </a:br>
            <a:r>
              <a:rPr lang="ru-RU" sz="2200" dirty="0"/>
              <a:t>1) оценку состояния здоровья;</a:t>
            </a:r>
            <a:br>
              <a:rPr lang="ru-RU" sz="2200" dirty="0"/>
            </a:br>
            <a:r>
              <a:rPr lang="ru-RU" sz="2200" dirty="0"/>
              <a:t>2) отношение к здоровью как к одной из основных жизненных ценностей;</a:t>
            </a:r>
            <a:br>
              <a:rPr lang="ru-RU" sz="2200" dirty="0"/>
            </a:br>
            <a:r>
              <a:rPr lang="ru-RU" sz="2200" dirty="0"/>
              <a:t>3) деятельность по сохранению здоровья.</a:t>
            </a:r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id="{C25607E3-5E0A-457B-BCED-EEAAD8D409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Отношение к здоровью оценивается на уровне индивида, социальных групп, государства и общества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376963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1F10D-EEE3-46C1-A06C-8B01852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Отношение индивида к здоровью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93848D-E659-4BFE-B799-7E22D23C2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73135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Определяется оценкой (самооценкой) собственного здоровья на основе знаний и ценностных ориентаций, сложившихся у человека на данный период жизни.</a:t>
            </a:r>
          </a:p>
          <a:p>
            <a:r>
              <a:rPr lang="ru-RU" dirty="0"/>
              <a:t>По мнению А.И. Федорова отношение отдельного человека к здоровью может быть охарактеризовано следующими показателями: оценка (самооценка) здоровья, медицинская информированность, </a:t>
            </a:r>
            <a:r>
              <a:rPr lang="ru-RU" dirty="0" smtClean="0"/>
              <a:t>ценностные </a:t>
            </a:r>
            <a:r>
              <a:rPr lang="ru-RU" dirty="0"/>
              <a:t>установки в сфере здоровья, деятельность человека по сохранению своего здоровья.</a:t>
            </a:r>
          </a:p>
          <a:p>
            <a:r>
              <a:rPr lang="ru-RU" dirty="0"/>
              <a:t>Самооценка человеком своего состояния является своеобразным индикатором и регулятором поведения. Медицинская информированность характеризуется знаниями человека в области профилактики наиболее распространенных заболеваний, принципов нормального функционирования систем организма, правил оказания первой медицинской помощи.</a:t>
            </a:r>
          </a:p>
        </p:txBody>
      </p:sp>
    </p:spTree>
    <p:extLst>
      <p:ext uri="{BB962C8B-B14F-4D97-AF65-F5344CB8AC3E}">
        <p14:creationId xmlns:p14="http://schemas.microsoft.com/office/powerpoint/2010/main" val="125727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68B931-F89F-411F-8FF5-1374CB83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Отношение к здоровью на уровне государства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A1502A-8BBB-471E-A183-23DF332F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5"/>
            <a:ext cx="10381205" cy="3713427"/>
          </a:xfrm>
        </p:spPr>
        <p:txBody>
          <a:bodyPr>
            <a:normAutofit/>
          </a:bodyPr>
          <a:lstStyle/>
          <a:p>
            <a:r>
              <a:rPr lang="ru-RU" dirty="0"/>
              <a:t>Проявляется в его законотворческой деятельности и финансовых затратах на систему здравоохранения и социального развития. Здоровье, как социально-биологическая основа жизни, во многом обусловлено политикой государства в области образования, культуры, здравоохранения.</a:t>
            </a:r>
          </a:p>
          <a:p>
            <a:r>
              <a:rPr lang="ru-RU" dirty="0"/>
              <a:t>Для развитого социально-ориентированного государства сохранение и улучшение здоровья людей его задача, а право людей на здоровье является конституционной нормой. Одним из направлений деятельности государства в целях сохранения здоровья населения является создание системы правовой защиты интересов населения в сфере здоровья и жизни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70523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B9D462-C318-4EA1-9F20-A1284AB5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Отношение к здоровью на уровне общества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BBF8AA-6B12-4DB4-84E8-B966508DF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412" y="2750126"/>
            <a:ext cx="11250705" cy="390168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Характеризуется системой мнений и социальных норм, доминирующих в обществе и выраженных действиями с целью изменения состояния здоровья населения на различных уровнях социального управления.</a:t>
            </a:r>
          </a:p>
          <a:p>
            <a:r>
              <a:rPr lang="ru-RU" dirty="0"/>
              <a:t>Состояние здоровья населения во многом определяется социально-экономическим развитием общества. Слабое развитие отражается на качестве жизни широких масс населения и условиях, которые вызывают у человека неуверенность в своем социальном положении. Уровень доходов определяет различия в жизненном достатке - количестве и качестве потребляемых товаров и услуг. От этого в свою очередь зависят калорийность, разнообразие и сбалансированность питания, защитные и санитарно-гигиенические свойства используемой одежды и обуви, удобство и комфорт микросреды обитания. Дифференциация в экономическом положении формирует неодинаковые возможности в адаптации людей к природной и социальной среде, а также различия в способностях справляться с физическими и эмоциональными нагрузками.</a:t>
            </a:r>
          </a:p>
          <a:p>
            <a:r>
              <a:rPr lang="ru-RU" dirty="0"/>
              <a:t>Социально-экономическое неравенство ограничивает возможности использования оперативных и эффективных мер по сохранению здоровья. Высокий уровень материального благосостояния населения является важным фактором контроля над индивидуальным здоровьем, профилактического наблюдения и предупреждения заболеваний, диагностики возникающих отклонений в состоянии здоровья. </a:t>
            </a:r>
          </a:p>
        </p:txBody>
      </p:sp>
    </p:spTree>
    <p:extLst>
      <p:ext uri="{BB962C8B-B14F-4D97-AF65-F5344CB8AC3E}">
        <p14:creationId xmlns:p14="http://schemas.microsoft.com/office/powerpoint/2010/main" val="130386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110C99-A65A-4F01-B107-2DF5CF6E7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Отношение к здоровью как к одной из основных жизненных ценностей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123A98-C8BD-4BAC-BFE9-A7A86F6C2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66860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Результаты социологических исследований (</a:t>
            </a:r>
            <a:r>
              <a:rPr lang="ru-RU" dirty="0" err="1"/>
              <a:t>И.В.Журавлева</a:t>
            </a:r>
            <a:r>
              <a:rPr lang="ru-RU" dirty="0"/>
              <a:t>, 2002; А.И. Федоров, 2004) свидетельствуют о том, что в системе жизненных ценностей индивида здоровье как базовая ценность занимает 3-5-е места после "семьи", "работы". В условиях современной социально-экономической ситуации в стране и общественных приоритетов ценность здоровья все в большей степени приобретает инструментальный характер. Это утверждение в большей степени относится к молодежи. Согласно результатам исследования И.В. Журавлевой, среди различных высказываний о значении здоровья в жизни человека молодежь чаще всего выбирала следующее: «Здоровье это, конечно, важно, но иногда можно и забыть об этом ради дополнительного заработка, развлечения и т.п.».</a:t>
            </a:r>
          </a:p>
          <a:p>
            <a:r>
              <a:rPr lang="ru-RU" dirty="0"/>
              <a:t>Таким образом, ценность здоровья как средства достижения определенных целей для молодого поколения важнее, чем ценность его как средства жить долго и полноценно.</a:t>
            </a:r>
          </a:p>
        </p:txBody>
      </p:sp>
    </p:spTree>
    <p:extLst>
      <p:ext uri="{BB962C8B-B14F-4D97-AF65-F5344CB8AC3E}">
        <p14:creationId xmlns:p14="http://schemas.microsoft.com/office/powerpoint/2010/main" val="125220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A6E438-6ED0-4BF9-95C9-9A8497B9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</a:t>
            </a:r>
            <a:r>
              <a:rPr lang="ru-RU" dirty="0" err="1"/>
              <a:t>соматонозогнозия</a:t>
            </a:r>
            <a:r>
              <a:rPr lang="ru-RU" dirty="0"/>
              <a:t>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4F64C4-D8B8-4E4B-8E9D-E32913786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3854824"/>
            <a:ext cx="10381205" cy="2157091"/>
          </a:xfrm>
        </p:spPr>
        <p:txBody>
          <a:bodyPr/>
          <a:lstStyle/>
          <a:p>
            <a:r>
              <a:rPr lang="ru-RU" dirty="0" err="1"/>
              <a:t>Соматонозогнозия</a:t>
            </a:r>
            <a:r>
              <a:rPr lang="ru-RU" dirty="0"/>
              <a:t> - это психологическая характеристика соматического здоровья, которая определяется содержанием отношения человека к своему здоровью и является результатом взаимодействия личности, болезни и ситуации, связанной с ней.</a:t>
            </a:r>
          </a:p>
        </p:txBody>
      </p:sp>
    </p:spTree>
    <p:extLst>
      <p:ext uri="{BB962C8B-B14F-4D97-AF65-F5344CB8AC3E}">
        <p14:creationId xmlns:p14="http://schemas.microsoft.com/office/powerpoint/2010/main" val="103142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B827D-2F9E-4854-A78D-023EBE0F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здорового образа жизни: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02C16F-4B07-46C5-80A6-4D3C447A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88375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Здоровый образ жизни имеет 7 основных «столпов</a:t>
            </a:r>
            <a:r>
              <a:rPr lang="ru-RU" dirty="0" smtClean="0"/>
              <a:t>»: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правильное, сбалансированное питание,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физическая активность,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гигиенический уход,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соблюдение режима дня,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укрепление иммунитета,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эмоциональный настрой,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отсутствие вредных привычек.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747600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1377</Words>
  <Application>Microsoft Office PowerPoint</Application>
  <PresentationFormat>Широкоэкранный</PresentationFormat>
  <Paragraphs>59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Bierstadt</vt:lpstr>
      <vt:lpstr>Times New Roman</vt:lpstr>
      <vt:lpstr>BevelVTI</vt:lpstr>
      <vt:lpstr>Отношение к здоровью</vt:lpstr>
      <vt:lpstr>Понятие «отношение к здоровью»</vt:lpstr>
      <vt:lpstr>Структура понятия «отношение к здоровью» включает в себя: 1) оценку состояния здоровья; 2) отношение к здоровью как к одной из основных жизненных ценностей; 3) деятельность по сохранению здоровья.</vt:lpstr>
      <vt:lpstr>Отношение индивида к здоровью </vt:lpstr>
      <vt:lpstr>Отношение к здоровью на уровне государства </vt:lpstr>
      <vt:lpstr>Отношение к здоровью на уровне общества</vt:lpstr>
      <vt:lpstr>Отношение к здоровью как к одной из основных жизненных ценностей</vt:lpstr>
      <vt:lpstr>Понятие соматонозогнозия» </vt:lpstr>
      <vt:lpstr>Основы здорового образа жизни:</vt:lpstr>
      <vt:lpstr>Правильное питание</vt:lpstr>
      <vt:lpstr>Физическая активность</vt:lpstr>
      <vt:lpstr>Гигиенический уход</vt:lpstr>
      <vt:lpstr>Соблюдение режима дня</vt:lpstr>
      <vt:lpstr>Укрепление иммунитета</vt:lpstr>
      <vt:lpstr>Эмоциональный настрой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Отношение к здоровью</dc:title>
  <dc:creator>Пользователь</dc:creator>
  <cp:lastModifiedBy>Ольга</cp:lastModifiedBy>
  <cp:revision>3</cp:revision>
  <dcterms:created xsi:type="dcterms:W3CDTF">2023-09-18T13:57:51Z</dcterms:created>
  <dcterms:modified xsi:type="dcterms:W3CDTF">2024-01-22T05:20:05Z</dcterms:modified>
</cp:coreProperties>
</file>