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5" autoAdjust="0"/>
    <p:restoredTop sz="94068" autoAdjust="0"/>
  </p:normalViewPr>
  <p:slideViewPr>
    <p:cSldViewPr snapToGrid="0">
      <p:cViewPr varScale="1">
        <p:scale>
          <a:sx n="104" d="100"/>
          <a:sy n="104" d="100"/>
        </p:scale>
        <p:origin x="6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12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377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609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58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16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545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978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234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066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7668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554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F8D0C-6B9C-49F6-99D9-0B272CDBE33C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7C876-7E99-46E6-AC9E-CEF81676C0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592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5992" y="3562709"/>
            <a:ext cx="11476008" cy="1779933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Застенчивые дети.                                   Нужна ли им помощь?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77640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Застенчивость это проблема?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21410"/>
            <a:ext cx="11077280" cy="48265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	</a:t>
            </a:r>
            <a:r>
              <a:rPr lang="ru-RU" sz="1800" dirty="0" smtClean="0"/>
              <a:t>Чтобы понять проблему застенчивости необходимо разграничить это качество с скромностью и стеснительностью, которые часто употребляются как синонимы. </a:t>
            </a:r>
          </a:p>
          <a:p>
            <a:pPr marL="0" indent="0">
              <a:buNone/>
            </a:pPr>
            <a:r>
              <a:rPr lang="ru-RU" sz="1800" dirty="0"/>
              <a:t>	</a:t>
            </a:r>
            <a:r>
              <a:rPr lang="ru-RU" sz="1800" dirty="0" smtClean="0"/>
              <a:t>Скромность - способность человека сознательно сдерживать свои проявления во всех сферах взаимодействия с окружающим миром. Человек при этом не стремится к привлечению внимания к своей персоне и своим достижениям, и более того, не желает этого. Он осознает собственную ценность и свои достижения, и ему этого достаточно. </a:t>
            </a:r>
          </a:p>
          <a:p>
            <a:pPr marL="0" indent="0">
              <a:buNone/>
            </a:pPr>
            <a:r>
              <a:rPr lang="ru-RU" sz="1800" dirty="0"/>
              <a:t>	З</a:t>
            </a:r>
            <a:r>
              <a:rPr lang="ru-RU" sz="1800" dirty="0" smtClean="0"/>
              <a:t>астенчивость — это проявление нерешительности, внутренней напряженности и неловкости в ситуациях взаимодействия с другими людьми или в решении непривычных задач.</a:t>
            </a:r>
          </a:p>
          <a:p>
            <a:pPr marL="0" indent="0">
              <a:buNone/>
            </a:pPr>
            <a:r>
              <a:rPr lang="ru-RU" sz="1800" dirty="0" smtClean="0"/>
              <a:t>	Таким образом, мы можем наблюдать, что застенчивые дети болезненно замкнуты, постоянно напряжены. Сложности вызывают детсадовские праздники, школьные выступления, устные ответы. В детском коллективе может появиться агрессия, насмешки. Не многие акцентируют внимание на данной проблеме. </a:t>
            </a:r>
            <a:r>
              <a:rPr lang="ru-RU" sz="1800" dirty="0"/>
              <a:t>«Не любит совместные игры», «нравится быть одному», «не хочет знакомиться», – взрослые искренне верят, что дитя предпочитает одиночество, что просто ему присуща скромность</a:t>
            </a:r>
            <a:r>
              <a:rPr lang="ru-RU" sz="1800" dirty="0" smtClean="0"/>
              <a:t>. Чтобы наверняка понять застенчивый ли перед вами ребёнок стоит рассмотреть эмоциональную сторону застенчивости: какими он видит отношения с окружающими? Какими мечтает их сделать?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231058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Портрет застенчивого ребёнка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752" y="1690024"/>
            <a:ext cx="11984610" cy="216096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3800" dirty="0" smtClean="0"/>
              <a:t>Со стороны ребята могут выглядеть идеалом воспитанника: тихие, послушные, уступчивые. На них почти никогда не поступают жалобы. Однако такой портрет может быть обманчивым, так как имеются негативные особенности поведения, свойственные застенчивым детям:</a:t>
            </a:r>
          </a:p>
          <a:p>
            <a:pPr marL="0" indent="0">
              <a:buNone/>
            </a:pPr>
            <a:r>
              <a:rPr lang="ru-RU" sz="3800" dirty="0" smtClean="0"/>
              <a:t>	1. Нежелание общаться с незнакомыми людьми. Ребёнок буквально теряет дар речи, когда к нему обращаются, старается ускользнуть, избегая знакомства, что приводит к неспособности завести друзей. </a:t>
            </a:r>
          </a:p>
          <a:p>
            <a:pPr marL="0" indent="0">
              <a:buNone/>
            </a:pPr>
            <a:r>
              <a:rPr lang="ru-RU" sz="3800" dirty="0" smtClean="0"/>
              <a:t>	2. Отказ от публичных выступлений. Дети не хотят декламировать стихи, танцевать. Они молча краснеют, бледнеют, если учитель задает вопрос, просит выразить свое мнение. Даже зная правильный ответ, они не вызываются отвечать.</a:t>
            </a:r>
          </a:p>
          <a:p>
            <a:pPr marL="0" indent="0"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1908" y="3608962"/>
            <a:ext cx="5302454" cy="339040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9752" y="3594830"/>
            <a:ext cx="70819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3</a:t>
            </a:r>
            <a:r>
              <a:rPr lang="ru-RU" dirty="0"/>
              <a:t>. Нежелание участвовать в общественных мероприятиях. Застенчивым ребятам кажется, что они – центр всеобщего внимания, каждая мелочь вызывает беспокойство.</a:t>
            </a:r>
          </a:p>
          <a:p>
            <a:r>
              <a:rPr lang="ru-RU" dirty="0"/>
              <a:t>	4. У младших школьников наблюдается болезненная привязанность к родителям, вызванная желанием защищенности.</a:t>
            </a:r>
          </a:p>
          <a:p>
            <a:r>
              <a:rPr lang="ru-RU" dirty="0"/>
              <a:t>	5. Послушное выполнение требований взрослых из боязни привлечь внимание, особенно – вызвать критику.</a:t>
            </a:r>
          </a:p>
          <a:p>
            <a:r>
              <a:rPr lang="ru-RU" dirty="0"/>
              <a:t>	6. Нежелание обсуждать свои проблемы.</a:t>
            </a:r>
          </a:p>
          <a:p>
            <a:r>
              <a:rPr lang="ru-RU" dirty="0"/>
              <a:t>	7. Неспособность отстаивать свою точку зрения, склонность соглашаться с более настойчивыми людьми.</a:t>
            </a:r>
          </a:p>
        </p:txBody>
      </p:sp>
    </p:spTree>
    <p:extLst>
      <p:ext uri="{BB962C8B-B14F-4D97-AF65-F5344CB8AC3E}">
        <p14:creationId xmlns:p14="http://schemas.microsoft.com/office/powerpoint/2010/main" val="3629109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Причины застенчивого поведения: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52145"/>
            <a:ext cx="10515600" cy="482481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    </a:t>
            </a:r>
            <a:r>
              <a:rPr lang="ru-RU" dirty="0" smtClean="0">
                <a:solidFill>
                  <a:srgbClr val="FF0000"/>
                </a:solidFill>
              </a:rPr>
              <a:t>Тревожность                                               Низкая самооценка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292" y="1833787"/>
            <a:ext cx="5329606" cy="27980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8102" y="1841484"/>
            <a:ext cx="5329606" cy="27903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84292" y="4853926"/>
            <a:ext cx="1157800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Многие </a:t>
            </a:r>
            <a:r>
              <a:rPr lang="ru-RU" dirty="0"/>
              <a:t>недооценивают значение низкой самооценки детей, считая ее личной особенностью, и игнорируют принципы общения с застенчивым ребенком. Д</a:t>
            </a:r>
            <a:r>
              <a:rPr lang="ru-RU" dirty="0" smtClean="0"/>
              <a:t>ефицит </a:t>
            </a:r>
            <a:r>
              <a:rPr lang="ru-RU" dirty="0"/>
              <a:t>общения, неумение налаживать контакты способны сильно омрачить дальнейшую </a:t>
            </a:r>
            <a:r>
              <a:rPr lang="ru-RU" dirty="0" smtClean="0"/>
              <a:t>жизнь. Могут </a:t>
            </a:r>
            <a:r>
              <a:rPr lang="ru-RU" dirty="0"/>
              <a:t>проявиться такие проблемы:</a:t>
            </a:r>
          </a:p>
          <a:p>
            <a:r>
              <a:rPr lang="ru-RU" dirty="0" smtClean="0"/>
              <a:t>плохая успеваемость, профессиональная неуверенность, неспособность </a:t>
            </a:r>
            <a:r>
              <a:rPr lang="ru-RU" dirty="0"/>
              <a:t>принимать ответственные </a:t>
            </a:r>
            <a:r>
              <a:rPr lang="ru-RU" dirty="0" smtClean="0"/>
              <a:t>решения, неумение </a:t>
            </a:r>
            <a:r>
              <a:rPr lang="ru-RU" dirty="0"/>
              <a:t>отстаивать свою </a:t>
            </a:r>
            <a:r>
              <a:rPr lang="ru-RU" dirty="0" smtClean="0"/>
              <a:t>позицию, отказ </a:t>
            </a:r>
            <a:r>
              <a:rPr lang="ru-RU" dirty="0"/>
              <a:t>проявлять имеющиеся </a:t>
            </a:r>
            <a:r>
              <a:rPr lang="ru-RU" dirty="0" smtClean="0"/>
              <a:t>способности, страх </a:t>
            </a:r>
            <a:r>
              <a:rPr lang="ru-RU" dirty="0"/>
              <a:t>неудачи в личной жизни.</a:t>
            </a:r>
          </a:p>
        </p:txBody>
      </p:sp>
    </p:spTree>
    <p:extLst>
      <p:ext uri="{BB962C8B-B14F-4D97-AF65-F5344CB8AC3E}">
        <p14:creationId xmlns:p14="http://schemas.microsoft.com/office/powerpoint/2010/main" val="180321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 помочь застенчивому ребёнку?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6110" y="1485156"/>
            <a:ext cx="5272392" cy="49837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Нельзя:</a:t>
            </a:r>
          </a:p>
          <a:p>
            <a:r>
              <a:rPr lang="ru-RU" dirty="0"/>
              <a:t>Заставлять общаться.</a:t>
            </a:r>
          </a:p>
          <a:p>
            <a:r>
              <a:rPr lang="ru-RU" dirty="0"/>
              <a:t>Настойчиво требовать посещения дополнительных занятий.</a:t>
            </a:r>
          </a:p>
          <a:p>
            <a:r>
              <a:rPr lang="ru-RU" dirty="0"/>
              <a:t>Критиковать внешность, физическое развитие.</a:t>
            </a:r>
          </a:p>
          <a:p>
            <a:r>
              <a:rPr lang="ru-RU" dirty="0"/>
              <a:t>Жестко контролировать.</a:t>
            </a:r>
          </a:p>
          <a:p>
            <a:r>
              <a:rPr lang="ru-RU" dirty="0"/>
              <a:t>Проявлять повышенную требовательность.</a:t>
            </a:r>
          </a:p>
          <a:p>
            <a:r>
              <a:rPr lang="ru-RU" dirty="0"/>
              <a:t>Придавать несоразмерное значение мелким промахам.</a:t>
            </a:r>
          </a:p>
          <a:p>
            <a:r>
              <a:rPr lang="ru-RU" dirty="0"/>
              <a:t>Демонстрировать недовольство «отсутствием успешности».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14417" y="1491708"/>
            <a:ext cx="58949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6"/>
                </a:solidFill>
              </a:rPr>
              <a:t>Нужно: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Определить причины неуверенности в себе и повышенной тревожности.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Мотивировать ребёнка самостоятельно вовлекаться в коллективную жизнь.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Научить ребёнка ставить перед собой достижимые цели и хвалить за их достижения.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Не формируйте опасный образ </a:t>
            </a:r>
            <a:r>
              <a:rPr lang="ru-RU" dirty="0"/>
              <a:t>мира. «На эту горку нельзя, она сильно высокая — упадешь, поранишься», «не дружи с теми ребятами, они наверняка тебя обидят</a:t>
            </a:r>
            <a:r>
              <a:rPr lang="ru-RU" dirty="0" smtClean="0"/>
              <a:t>» кажется, что это проявление заботы, но забота это обучить технике безопасности, а не запрет.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Не сравнивайте ребёнка с другими.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Практикуйте с ребенком социальные сценарии. Попробуйте развить социальные навыки ребенка ролевыми играми и специальными упражнениями.</a:t>
            </a:r>
          </a:p>
        </p:txBody>
      </p:sp>
    </p:spTree>
    <p:extLst>
      <p:ext uri="{BB962C8B-B14F-4D97-AF65-F5344CB8AC3E}">
        <p14:creationId xmlns:p14="http://schemas.microsoft.com/office/powerpoint/2010/main" val="27495271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169</Words>
  <Application>Microsoft Office PowerPoint</Application>
  <PresentationFormat>Широкоэкранный</PresentationFormat>
  <Paragraphs>36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Застенчивость это проблема? </vt:lpstr>
      <vt:lpstr>Портрет застенчивого ребёнка</vt:lpstr>
      <vt:lpstr>Причины застенчивого поведения: </vt:lpstr>
      <vt:lpstr>Как помочь застенчивому ребёнку?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8</cp:revision>
  <dcterms:created xsi:type="dcterms:W3CDTF">2024-01-24T05:23:41Z</dcterms:created>
  <dcterms:modified xsi:type="dcterms:W3CDTF">2024-02-14T04:46:17Z</dcterms:modified>
</cp:coreProperties>
</file>