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8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69611-5DE6-4EB1-824B-8E8099988E59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28BBA-3046-4715-837E-9A90E761A7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6506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69611-5DE6-4EB1-824B-8E8099988E59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28BBA-3046-4715-837E-9A90E761A7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3615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69611-5DE6-4EB1-824B-8E8099988E59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28BBA-3046-4715-837E-9A90E761A7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5433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69611-5DE6-4EB1-824B-8E8099988E59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28BBA-3046-4715-837E-9A90E761A7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4626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69611-5DE6-4EB1-824B-8E8099988E59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28BBA-3046-4715-837E-9A90E761A7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8138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69611-5DE6-4EB1-824B-8E8099988E59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28BBA-3046-4715-837E-9A90E761A7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1032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69611-5DE6-4EB1-824B-8E8099988E59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28BBA-3046-4715-837E-9A90E761A7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691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69611-5DE6-4EB1-824B-8E8099988E59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28BBA-3046-4715-837E-9A90E761A7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783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69611-5DE6-4EB1-824B-8E8099988E59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28BBA-3046-4715-837E-9A90E761A7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0250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69611-5DE6-4EB1-824B-8E8099988E59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28BBA-3046-4715-837E-9A90E761A7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4846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69611-5DE6-4EB1-824B-8E8099988E59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28BBA-3046-4715-837E-9A90E761A7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8477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169611-5DE6-4EB1-824B-8E8099988E59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228BBA-3046-4715-837E-9A90E761A7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0341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898566" y="1840674"/>
            <a:ext cx="9144000" cy="2179927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РПП: на что обратить внимание? 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4240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Анорексия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2509" y="1520042"/>
            <a:ext cx="7635834" cy="465692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 smtClean="0"/>
              <a:t>	Расстройство сопровождается навязчивым желанием снизить вес до минимума и сильным страхом ожирения. Самооценка подростка полностью зависит от количества сброшенных килограммов. Фанатичная забота о фигуре и весе сопровождается:</a:t>
            </a:r>
          </a:p>
          <a:p>
            <a:pPr marL="0" indent="0">
              <a:buNone/>
            </a:pPr>
            <a:r>
              <a:rPr lang="ru-RU" dirty="0" smtClean="0"/>
              <a:t>•</a:t>
            </a:r>
            <a:r>
              <a:rPr lang="en-US" dirty="0" smtClean="0"/>
              <a:t> </a:t>
            </a:r>
            <a:r>
              <a:rPr lang="ru-RU" dirty="0" smtClean="0"/>
              <a:t>постоянным недовольством массой своего тела;</a:t>
            </a:r>
          </a:p>
          <a:p>
            <a:pPr marL="0" indent="0">
              <a:buNone/>
            </a:pPr>
            <a:r>
              <a:rPr lang="ru-RU" dirty="0" smtClean="0"/>
              <a:t>•</a:t>
            </a:r>
            <a:r>
              <a:rPr lang="en-US" dirty="0" smtClean="0"/>
              <a:t> </a:t>
            </a:r>
            <a:r>
              <a:rPr lang="ru-RU" dirty="0" smtClean="0"/>
              <a:t>жесткими ограничениями в питании, постоянным подсчетом калорий;</a:t>
            </a:r>
          </a:p>
          <a:p>
            <a:pPr marL="0" indent="0">
              <a:buNone/>
            </a:pPr>
            <a:r>
              <a:rPr lang="ru-RU" dirty="0" smtClean="0"/>
              <a:t>•</a:t>
            </a:r>
            <a:r>
              <a:rPr lang="en-US" dirty="0" smtClean="0"/>
              <a:t> </a:t>
            </a:r>
            <a:r>
              <a:rPr lang="ru-RU" dirty="0" smtClean="0"/>
              <a:t>взвешиванием после каждого приема пищи;</a:t>
            </a:r>
          </a:p>
          <a:p>
            <a:pPr marL="0" indent="0">
              <a:buNone/>
            </a:pPr>
            <a:r>
              <a:rPr lang="ru-RU" dirty="0" smtClean="0"/>
              <a:t>•</a:t>
            </a:r>
            <a:r>
              <a:rPr lang="en-US" dirty="0" smtClean="0"/>
              <a:t> </a:t>
            </a:r>
            <a:r>
              <a:rPr lang="ru-RU" dirty="0" smtClean="0"/>
              <a:t>неадекватной оценкой своего тела – девушка считает себя толстой, даже если весит 30 кг;</a:t>
            </a:r>
          </a:p>
          <a:p>
            <a:pPr marL="0" indent="0">
              <a:buNone/>
            </a:pPr>
            <a:r>
              <a:rPr lang="ru-RU" dirty="0" smtClean="0"/>
              <a:t>•</a:t>
            </a:r>
            <a:r>
              <a:rPr lang="en-US" dirty="0" smtClean="0"/>
              <a:t> </a:t>
            </a:r>
            <a:r>
              <a:rPr lang="ru-RU" dirty="0" smtClean="0"/>
              <a:t>чувством вины за каждый съеденный кусочек;</a:t>
            </a:r>
          </a:p>
          <a:p>
            <a:pPr marL="0" indent="0">
              <a:buNone/>
            </a:pPr>
            <a:r>
              <a:rPr lang="ru-RU" dirty="0" smtClean="0"/>
              <a:t>•</a:t>
            </a:r>
            <a:r>
              <a:rPr lang="en-US" dirty="0" smtClean="0"/>
              <a:t> </a:t>
            </a:r>
            <a:r>
              <a:rPr lang="ru-RU" dirty="0" smtClean="0"/>
              <a:t>истязающими физическими упражнениями, призванными сжечь лишние калории.</a:t>
            </a:r>
          </a:p>
          <a:p>
            <a:pPr marL="0" indent="0">
              <a:buNone/>
            </a:pPr>
            <a:r>
              <a:rPr lang="ru-RU" dirty="0" smtClean="0"/>
              <a:t>Когда масса тела заметно уменьшается, подросток испытывает эйфорию и стремится к еще большему снижению веса.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6074" y="1520042"/>
            <a:ext cx="4639893" cy="340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9209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Компульсивное переедание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8135" y="1425039"/>
            <a:ext cx="10985665" cy="475192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 smtClean="0"/>
              <a:t>	</a:t>
            </a:r>
            <a:r>
              <a:rPr lang="ru-RU" dirty="0" smtClean="0"/>
              <a:t>Подросток периодически (не реже раза в неделю) теряет контроль над количеством потребляемой пищи и сильно переедает. Он ест намного быстрее, чем обычно, сметает с полок холодильника продукты, которые плохо сочетаются между собой. Останавливается, когда становится дурно от перенасыщения. Приступы обжорства возникают не по причине голода, а на фоне сильных эмоций, конфликтных ситуаций, плохого настроения или от скуки.</a:t>
            </a:r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ru-RU" dirty="0" smtClean="0"/>
              <a:t>Стоит насторожиться, если сын или дочь:</a:t>
            </a:r>
          </a:p>
          <a:p>
            <a:pPr marL="0" indent="0">
              <a:buNone/>
            </a:pPr>
            <a:r>
              <a:rPr lang="ru-RU" dirty="0" smtClean="0"/>
              <a:t>• любит есть в одиночестве, прячет упаковки от съеденных продуктов;</a:t>
            </a:r>
          </a:p>
          <a:p>
            <a:pPr marL="0" indent="0">
              <a:buNone/>
            </a:pPr>
            <a:r>
              <a:rPr lang="ru-RU" dirty="0" smtClean="0"/>
              <a:t>• тратит личные средства на покупку различных лакомств и съедает их вне дома;</a:t>
            </a:r>
          </a:p>
          <a:p>
            <a:pPr marL="0" indent="0">
              <a:buNone/>
            </a:pPr>
            <a:r>
              <a:rPr lang="ru-RU" dirty="0" smtClean="0"/>
              <a:t>•проявляет жадность по отношению к пище, не желает делиться;</a:t>
            </a:r>
          </a:p>
          <a:p>
            <a:pPr marL="0" indent="0">
              <a:buNone/>
            </a:pPr>
            <a:r>
              <a:rPr lang="ru-RU" dirty="0" smtClean="0"/>
              <a:t>•</a:t>
            </a:r>
            <a:r>
              <a:rPr lang="en-US" dirty="0" smtClean="0"/>
              <a:t> </a:t>
            </a:r>
            <a:r>
              <a:rPr lang="ru-RU" dirty="0" smtClean="0"/>
              <a:t>старается не есть вместе со всеми, потому что опасается переесть в присутствии других людей;</a:t>
            </a:r>
          </a:p>
          <a:p>
            <a:pPr marL="0" indent="0">
              <a:buNone/>
            </a:pPr>
            <a:r>
              <a:rPr lang="ru-RU" dirty="0" smtClean="0"/>
              <a:t>•</a:t>
            </a:r>
            <a:r>
              <a:rPr lang="en-US" dirty="0" smtClean="0"/>
              <a:t> </a:t>
            </a:r>
            <a:r>
              <a:rPr lang="ru-RU" dirty="0" smtClean="0"/>
              <a:t>переживает из-за своего веса и форм;</a:t>
            </a:r>
          </a:p>
          <a:p>
            <a:pPr marL="0" indent="0">
              <a:buNone/>
            </a:pPr>
            <a:r>
              <a:rPr lang="ru-RU" dirty="0" smtClean="0"/>
              <a:t>•</a:t>
            </a:r>
            <a:r>
              <a:rPr lang="en-US" dirty="0" smtClean="0"/>
              <a:t> </a:t>
            </a:r>
            <a:r>
              <a:rPr lang="ru-RU" dirty="0" smtClean="0"/>
              <a:t>ест быстро, почти не пережевывая;</a:t>
            </a:r>
          </a:p>
          <a:p>
            <a:pPr marL="0" indent="0">
              <a:buNone/>
            </a:pPr>
            <a:r>
              <a:rPr lang="ru-RU" dirty="0" smtClean="0"/>
              <a:t>•</a:t>
            </a:r>
            <a:r>
              <a:rPr lang="en-US" dirty="0" smtClean="0"/>
              <a:t> </a:t>
            </a:r>
            <a:r>
              <a:rPr lang="ru-RU" dirty="0" smtClean="0"/>
              <a:t>может целый день посвящать еде или опустошать холодильник посреди ночи;</a:t>
            </a:r>
          </a:p>
          <a:p>
            <a:pPr marL="0" indent="0">
              <a:buNone/>
            </a:pPr>
            <a:r>
              <a:rPr lang="ru-RU" dirty="0" smtClean="0"/>
              <a:t>•</a:t>
            </a:r>
            <a:r>
              <a:rPr lang="en-US" dirty="0" smtClean="0"/>
              <a:t> </a:t>
            </a:r>
            <a:r>
              <a:rPr lang="ru-RU" dirty="0" smtClean="0"/>
              <a:t>болезненно реагирует на критику.</a:t>
            </a:r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ru-RU" dirty="0" smtClean="0"/>
              <a:t>Компульсивное переедание не сопровождается вызывание рвоты и другими очистительными процедурами, которые присутствуют при нервной булимии. Характерный признак РПП у подростков – после эпизода переедания они испытывают стыд и вину, стараются пропустить последующие приемы пищи.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8140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Нервная булимия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5728855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	</a:t>
            </a:r>
            <a:r>
              <a:rPr lang="ru-RU" dirty="0" smtClean="0"/>
              <a:t>Так называется расстройство, при котором приступы переедания сопровождаются компенсаторным поведением – вызыванием рвоты, голоданием, чрезмерными физическими нагрузками, приемом слабительных и мочегонных препаратов. Булимикам сложно отличить чувство голода от желания «заесть» переживания или тревогу, поэтому они долго не ощущают насыщения.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7055" y="1690688"/>
            <a:ext cx="4849033" cy="345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673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</a:t>
            </a:r>
            <a:r>
              <a:rPr lang="ru-RU" dirty="0" smtClean="0">
                <a:solidFill>
                  <a:srgbClr val="FF0000"/>
                </a:solidFill>
              </a:rPr>
              <a:t>тоит насторожиться если подросток: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0580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 smtClean="0"/>
              <a:t>•</a:t>
            </a:r>
            <a:r>
              <a:rPr lang="en-US" dirty="0" smtClean="0"/>
              <a:t> </a:t>
            </a:r>
            <a:r>
              <a:rPr lang="ru-RU" dirty="0" smtClean="0"/>
              <a:t>перестал есть любимые продукты, начал ограничивать себя в еде и считать калории;</a:t>
            </a:r>
          </a:p>
          <a:p>
            <a:pPr marL="0" indent="0">
              <a:buNone/>
            </a:pPr>
            <a:r>
              <a:rPr lang="ru-RU" dirty="0" smtClean="0"/>
              <a:t>•</a:t>
            </a:r>
            <a:r>
              <a:rPr lang="en-US" dirty="0" smtClean="0"/>
              <a:t> </a:t>
            </a:r>
            <a:r>
              <a:rPr lang="ru-RU" dirty="0" smtClean="0"/>
              <a:t>увлекся пищевыми ритуалами – взвешивает еду, режет на мелкие кусочки, очень медленно ест;</a:t>
            </a:r>
          </a:p>
          <a:p>
            <a:pPr marL="0" indent="0">
              <a:buNone/>
            </a:pPr>
            <a:r>
              <a:rPr lang="ru-RU" dirty="0" smtClean="0"/>
              <a:t>•</a:t>
            </a:r>
            <a:r>
              <a:rPr lang="en-US" dirty="0" smtClean="0"/>
              <a:t> </a:t>
            </a:r>
            <a:r>
              <a:rPr lang="ru-RU" dirty="0" smtClean="0"/>
              <a:t>замечен в тайном употреблении пищи, которое вызвано приступами голода из-за предшествующего ограничения питания;</a:t>
            </a:r>
          </a:p>
          <a:p>
            <a:pPr marL="0" indent="0">
              <a:buNone/>
            </a:pPr>
            <a:r>
              <a:rPr lang="ru-RU" dirty="0" smtClean="0"/>
              <a:t>•</a:t>
            </a:r>
            <a:r>
              <a:rPr lang="en-US" dirty="0" smtClean="0"/>
              <a:t> </a:t>
            </a:r>
            <a:r>
              <a:rPr lang="ru-RU" dirty="0" smtClean="0"/>
              <a:t>прибегает к чрезмерным физическим нагрузкам, до изнеможения занимается бегом или танцами, чтобы сжечь съеденные калории</a:t>
            </a:r>
          </a:p>
          <a:p>
            <a:pPr marL="0" indent="0">
              <a:buNone/>
            </a:pPr>
            <a:r>
              <a:rPr lang="ru-RU" dirty="0" smtClean="0"/>
              <a:t>•</a:t>
            </a:r>
            <a:r>
              <a:rPr lang="en-US" dirty="0" smtClean="0"/>
              <a:t> </a:t>
            </a:r>
            <a:r>
              <a:rPr lang="ru-RU" dirty="0" smtClean="0"/>
              <a:t>может за один раз съесть большое количество пищи, а потом целый день не прикасаться к еде;</a:t>
            </a:r>
          </a:p>
          <a:p>
            <a:pPr marL="0" indent="0">
              <a:buNone/>
            </a:pPr>
            <a:r>
              <a:rPr lang="ru-RU" dirty="0" smtClean="0"/>
              <a:t>•</a:t>
            </a:r>
            <a:r>
              <a:rPr lang="en-US" dirty="0" smtClean="0"/>
              <a:t> </a:t>
            </a:r>
            <a:r>
              <a:rPr lang="ru-RU" dirty="0" smtClean="0"/>
              <a:t>практикует искусственное вызывание рвоты – после еды идёт в ванную и включает воду, а затем выходит с покрасневшими глазами и припухшим лицом;</a:t>
            </a:r>
          </a:p>
          <a:p>
            <a:pPr marL="0" indent="0">
              <a:buNone/>
            </a:pPr>
            <a:r>
              <a:rPr lang="ru-RU" dirty="0" smtClean="0"/>
              <a:t>•</a:t>
            </a:r>
            <a:r>
              <a:rPr lang="en-US" dirty="0" smtClean="0"/>
              <a:t> </a:t>
            </a:r>
            <a:r>
              <a:rPr lang="ru-RU" dirty="0" smtClean="0"/>
              <a:t>ежедневно взвешивается, измеряет объемы тела, долго рассматривает в зеркале свою фигуру;</a:t>
            </a:r>
          </a:p>
          <a:p>
            <a:pPr marL="0" indent="0">
              <a:buNone/>
            </a:pPr>
            <a:r>
              <a:rPr lang="ru-RU" dirty="0" smtClean="0"/>
              <a:t>•</a:t>
            </a:r>
            <a:r>
              <a:rPr lang="en-US" dirty="0" smtClean="0"/>
              <a:t> </a:t>
            </a:r>
            <a:r>
              <a:rPr lang="ru-RU" dirty="0" smtClean="0"/>
              <a:t>хорошо осведомлён о показателях калорийности и БЖУ продуктов:</a:t>
            </a:r>
          </a:p>
          <a:p>
            <a:pPr marL="0" indent="0">
              <a:buNone/>
            </a:pPr>
            <a:r>
              <a:rPr lang="ru-RU" dirty="0" smtClean="0"/>
              <a:t>•</a:t>
            </a:r>
            <a:r>
              <a:rPr lang="en-US" dirty="0" smtClean="0"/>
              <a:t> </a:t>
            </a:r>
            <a:r>
              <a:rPr lang="ru-RU" dirty="0" smtClean="0"/>
              <a:t>избегает мероприятий, связанных с совместным приемом пищи – семейных праздников, походов в кафе;</a:t>
            </a:r>
          </a:p>
          <a:p>
            <a:pPr marL="0" indent="0">
              <a:buNone/>
            </a:pPr>
            <a:r>
              <a:rPr lang="ru-RU" dirty="0" smtClean="0"/>
              <a:t>•</a:t>
            </a:r>
            <a:r>
              <a:rPr lang="en-US" dirty="0" smtClean="0"/>
              <a:t> </a:t>
            </a:r>
            <a:r>
              <a:rPr lang="ru-RU" dirty="0" smtClean="0"/>
              <a:t>носит мешковатую одежду, чтобы спрятать мнимые изъяны фигуры;</a:t>
            </a:r>
          </a:p>
          <a:p>
            <a:pPr marL="0" indent="0">
              <a:buNone/>
            </a:pPr>
            <a:r>
              <a:rPr lang="ru-RU" dirty="0" smtClean="0"/>
              <a:t>•</a:t>
            </a:r>
            <a:r>
              <a:rPr lang="en-US" dirty="0" smtClean="0"/>
              <a:t> </a:t>
            </a:r>
            <a:r>
              <a:rPr lang="ru-RU" dirty="0" smtClean="0"/>
              <a:t>худеет или не прибавляет вес.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30170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Причины РПП: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50130" y="1520041"/>
            <a:ext cx="7119567" cy="48926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072" y="2216212"/>
            <a:ext cx="4519058" cy="285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127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855" y="127907"/>
            <a:ext cx="6198255" cy="28808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4774" y="3194461"/>
            <a:ext cx="6468334" cy="351237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 flipH="1">
            <a:off x="6620943" y="2467182"/>
            <a:ext cx="579515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Рекомендации:</a:t>
            </a:r>
            <a:endParaRPr lang="ru-RU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328" y="3008786"/>
            <a:ext cx="3698050" cy="36980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3616" t="-31897" r="-3616" b="31897"/>
          <a:stretch/>
        </p:blipFill>
        <p:spPr>
          <a:xfrm>
            <a:off x="9518522" y="-540231"/>
            <a:ext cx="2727861" cy="268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54583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</TotalTime>
  <Words>193</Words>
  <Application>Microsoft Office PowerPoint</Application>
  <PresentationFormat>Широкоэкранный</PresentationFormat>
  <Paragraphs>38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Тема Office</vt:lpstr>
      <vt:lpstr>РПП: на что обратить внимание? </vt:lpstr>
      <vt:lpstr>Анорексия</vt:lpstr>
      <vt:lpstr>Компульсивное переедание</vt:lpstr>
      <vt:lpstr>Нервная булимия</vt:lpstr>
      <vt:lpstr>Cтоит насторожиться если подросток:</vt:lpstr>
      <vt:lpstr>Причины РПП: 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РПП: на что обратить внимание?</dc:title>
  <dc:creator>Ольга</dc:creator>
  <cp:lastModifiedBy>Ольга</cp:lastModifiedBy>
  <cp:revision>6</cp:revision>
  <dcterms:created xsi:type="dcterms:W3CDTF">2024-02-07T06:00:05Z</dcterms:created>
  <dcterms:modified xsi:type="dcterms:W3CDTF">2024-02-07T11:16:22Z</dcterms:modified>
</cp:coreProperties>
</file>