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initials="П" lastIdx="1" clrIdx="0">
    <p:extLst>
      <p:ext uri="{19B8F6BF-5375-455C-9EA6-DF929625EA0E}">
        <p15:presenceInfo xmlns:p15="http://schemas.microsoft.com/office/powerpoint/2012/main" userId="Пользователь"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3" d="100"/>
          <a:sy n="73" d="100"/>
        </p:scale>
        <p:origin x="134" y="5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CB710F-E4D3-466A-BC6D-4B95765CEC98}"/>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97D4D6C-EEF3-45F1-A147-F0053F1356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AD5F9C3-52B1-4745-AEB6-B449F4BAF767}"/>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5" name="Нижний колонтитул 4">
            <a:extLst>
              <a:ext uri="{FF2B5EF4-FFF2-40B4-BE49-F238E27FC236}">
                <a16:creationId xmlns:a16="http://schemas.microsoft.com/office/drawing/2014/main" id="{EA718170-EAE1-4FEF-A8C2-7B273B2659E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2DB5EDD-53B3-4500-AB96-8D8B1DE242B9}"/>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3818043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53BF2F-D9FC-4C9F-85B3-8C4BFDE80DC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299667D-001B-4604-A1D9-1CDBB976369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E1DCC58-D96C-4278-8762-F1C1970AE6AE}"/>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5" name="Нижний колонтитул 4">
            <a:extLst>
              <a:ext uri="{FF2B5EF4-FFF2-40B4-BE49-F238E27FC236}">
                <a16:creationId xmlns:a16="http://schemas.microsoft.com/office/drawing/2014/main" id="{C01E9DD6-48C1-4FED-8744-A67F2874155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62B33D0-71A0-4E0F-BE61-75CD8DCE884E}"/>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385564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21BCFDE-8AB1-4EDB-99B7-ACFD5926B98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6473FC-1265-47FE-B6EA-7DDEC9326FE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82A8D0C-17A2-4D7C-886A-0689E659A600}"/>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5" name="Нижний колонтитул 4">
            <a:extLst>
              <a:ext uri="{FF2B5EF4-FFF2-40B4-BE49-F238E27FC236}">
                <a16:creationId xmlns:a16="http://schemas.microsoft.com/office/drawing/2014/main" id="{13F70A52-5180-42E7-BCC4-D496F4A6E5A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89AD8CB-AFA7-409F-A565-71890B14E6B6}"/>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121260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FD168F-4AF3-46F1-9FE0-1156A0E7713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F712F9F-C181-44B3-8BE3-20CFDDD11A4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B07CE18-65E9-42DA-A3F9-437DA0D6486B}"/>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5" name="Нижний колонтитул 4">
            <a:extLst>
              <a:ext uri="{FF2B5EF4-FFF2-40B4-BE49-F238E27FC236}">
                <a16:creationId xmlns:a16="http://schemas.microsoft.com/office/drawing/2014/main" id="{8CFE968E-1D2F-4D3B-AA42-13E47FD4B1B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3E5111A-E992-4570-A680-A053EA277171}"/>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237636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03C2D6-AB9A-437E-A940-6ADC24AA0F2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81A5E74-020F-47FC-AFB6-B5053DA103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301C1D3-7411-4812-8FF7-A4E6803AB02D}"/>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5" name="Нижний колонтитул 4">
            <a:extLst>
              <a:ext uri="{FF2B5EF4-FFF2-40B4-BE49-F238E27FC236}">
                <a16:creationId xmlns:a16="http://schemas.microsoft.com/office/drawing/2014/main" id="{99A0FDD1-5857-42A3-ACEE-77871560825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0BEB168-C605-4374-A570-A78D8F47EC92}"/>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1134733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0200C2-89B1-438C-AAAB-6443BAF4269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D912E38-7696-4EDD-80B7-B5155CFC466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3DDB3EC-D0BB-46D5-9C3E-F4470DBC3EB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3547774-4A3B-47FA-8E4D-C16F27E7C053}"/>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6" name="Нижний колонтитул 5">
            <a:extLst>
              <a:ext uri="{FF2B5EF4-FFF2-40B4-BE49-F238E27FC236}">
                <a16:creationId xmlns:a16="http://schemas.microsoft.com/office/drawing/2014/main" id="{755C3F1A-2A85-4719-B068-368560D8C3D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97510B1-3AD4-44A4-86B2-FF6BA8BA2423}"/>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811305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3D4311-AD4E-4907-9BB1-063E350C37F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8A1ACB7-6D45-44A7-B373-61AAA5E210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EC88C3D-81A2-45B4-92F6-4EF11AE3FDC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85087DD-ED41-4985-9795-971A70F3E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3712A84-55C2-469C-A5D1-C2439D9FB23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ED2AD36-4741-4ADF-AB4C-08B8E7146715}"/>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8" name="Нижний колонтитул 7">
            <a:extLst>
              <a:ext uri="{FF2B5EF4-FFF2-40B4-BE49-F238E27FC236}">
                <a16:creationId xmlns:a16="http://schemas.microsoft.com/office/drawing/2014/main" id="{AB972C08-B79B-4594-B963-733D080318E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1D28461-68B1-4877-94DA-A72D73A1259B}"/>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1702032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6924AC-E0EB-4A0B-8F93-F6800184826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26502EA7-3D95-4AC8-AC98-2BEF88628E0F}"/>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4" name="Нижний колонтитул 3">
            <a:extLst>
              <a:ext uri="{FF2B5EF4-FFF2-40B4-BE49-F238E27FC236}">
                <a16:creationId xmlns:a16="http://schemas.microsoft.com/office/drawing/2014/main" id="{0BFC77CD-5FE4-4895-9CFC-F87E818354C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575D128-63DA-4ADA-B1F4-3191B4455AEB}"/>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2312987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CE8981A-26D1-4329-A1D2-BBD34A61D342}"/>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3" name="Нижний колонтитул 2">
            <a:extLst>
              <a:ext uri="{FF2B5EF4-FFF2-40B4-BE49-F238E27FC236}">
                <a16:creationId xmlns:a16="http://schemas.microsoft.com/office/drawing/2014/main" id="{D32261B0-03F1-4C47-8C8D-FCB498777A2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673F8BE-5BCD-4D74-B10A-13AA4521BE8B}"/>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46826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791FD1-8A89-4854-BC06-D81A1AA12A5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407DAE3-4D8A-4D29-B609-948E0E22DE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6156DFB-7C23-4D60-B41E-D1DE4E88B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534292C-9948-476F-92E8-5BD5E870254A}"/>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6" name="Нижний колонтитул 5">
            <a:extLst>
              <a:ext uri="{FF2B5EF4-FFF2-40B4-BE49-F238E27FC236}">
                <a16:creationId xmlns:a16="http://schemas.microsoft.com/office/drawing/2014/main" id="{4F9766E4-F0A0-4519-A3AF-A62F812F1C9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02895D6-4A78-494C-B345-6D1B2F5F1DA2}"/>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409506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C5F382-50E0-4AAA-B211-66291639B33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7E0F0D50-A475-4071-BEE1-A3D3FF0782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A10445C-F321-42E8-A95F-78C6C2569B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56062F7-CDA8-4662-A80F-5B33CD2FCFBD}"/>
              </a:ext>
            </a:extLst>
          </p:cNvPr>
          <p:cNvSpPr>
            <a:spLocks noGrp="1"/>
          </p:cNvSpPr>
          <p:nvPr>
            <p:ph type="dt" sz="half" idx="10"/>
          </p:nvPr>
        </p:nvSpPr>
        <p:spPr/>
        <p:txBody>
          <a:bodyPr/>
          <a:lstStyle/>
          <a:p>
            <a:fld id="{EE79ACDA-F04A-438B-8FA9-9FF7B2EDFB86}" type="datetimeFigureOut">
              <a:rPr lang="ru-RU" smtClean="0"/>
              <a:t>17.01.2024</a:t>
            </a:fld>
            <a:endParaRPr lang="ru-RU"/>
          </a:p>
        </p:txBody>
      </p:sp>
      <p:sp>
        <p:nvSpPr>
          <p:cNvPr id="6" name="Нижний колонтитул 5">
            <a:extLst>
              <a:ext uri="{FF2B5EF4-FFF2-40B4-BE49-F238E27FC236}">
                <a16:creationId xmlns:a16="http://schemas.microsoft.com/office/drawing/2014/main" id="{0747A42D-A0B0-465A-9C24-5113DA6BEB3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F8A5B6C-BA4E-4BBB-ADFF-99C6D2C10D2A}"/>
              </a:ext>
            </a:extLst>
          </p:cNvPr>
          <p:cNvSpPr>
            <a:spLocks noGrp="1"/>
          </p:cNvSpPr>
          <p:nvPr>
            <p:ph type="sldNum" sz="quarter" idx="12"/>
          </p:nvPr>
        </p:nvSpPr>
        <p:spPr/>
        <p:txBody>
          <a:bodyPr/>
          <a:lstStyle/>
          <a:p>
            <a:fld id="{1A0BE2E1-B018-41D1-8505-959C3A3095F5}" type="slidenum">
              <a:rPr lang="ru-RU" smtClean="0"/>
              <a:t>‹#›</a:t>
            </a:fld>
            <a:endParaRPr lang="ru-RU"/>
          </a:p>
        </p:txBody>
      </p:sp>
    </p:spTree>
    <p:extLst>
      <p:ext uri="{BB962C8B-B14F-4D97-AF65-F5344CB8AC3E}">
        <p14:creationId xmlns:p14="http://schemas.microsoft.com/office/powerpoint/2010/main" val="3181866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969D8A-8480-4982-A4BF-326E9EF4D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018F985-6EF6-4FF1-A8D8-AA8281BB26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D667CB7-095A-4005-9A7F-546C0B14C0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9ACDA-F04A-438B-8FA9-9FF7B2EDFB86}" type="datetimeFigureOut">
              <a:rPr lang="ru-RU" smtClean="0"/>
              <a:t>17.01.2024</a:t>
            </a:fld>
            <a:endParaRPr lang="ru-RU"/>
          </a:p>
        </p:txBody>
      </p:sp>
      <p:sp>
        <p:nvSpPr>
          <p:cNvPr id="5" name="Нижний колонтитул 4">
            <a:extLst>
              <a:ext uri="{FF2B5EF4-FFF2-40B4-BE49-F238E27FC236}">
                <a16:creationId xmlns:a16="http://schemas.microsoft.com/office/drawing/2014/main" id="{9C68AA41-767D-4089-969B-249D09F2F4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0B44F26-719A-47A2-8281-D24404C9C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BE2E1-B018-41D1-8505-959C3A3095F5}" type="slidenum">
              <a:rPr lang="ru-RU" smtClean="0"/>
              <a:t>‹#›</a:t>
            </a:fld>
            <a:endParaRPr lang="ru-RU"/>
          </a:p>
        </p:txBody>
      </p:sp>
    </p:spTree>
    <p:extLst>
      <p:ext uri="{BB962C8B-B14F-4D97-AF65-F5344CB8AC3E}">
        <p14:creationId xmlns:p14="http://schemas.microsoft.com/office/powerpoint/2010/main" val="1253780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B10A2F-8937-4458-9848-F9D50D63D22B}"/>
              </a:ext>
            </a:extLst>
          </p:cNvPr>
          <p:cNvSpPr>
            <a:spLocks noGrp="1"/>
          </p:cNvSpPr>
          <p:nvPr>
            <p:ph type="ctrTitle"/>
          </p:nvPr>
        </p:nvSpPr>
        <p:spPr>
          <a:xfrm>
            <a:off x="1428584" y="4326738"/>
            <a:ext cx="9144000" cy="2387600"/>
          </a:xfrm>
        </p:spPr>
        <p:txBody>
          <a:bodyPr>
            <a:normAutofit/>
          </a:bodyPr>
          <a:lstStyle/>
          <a:p>
            <a:r>
              <a:rPr lang="ru-RU" sz="4000"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27000">
                    <a:schemeClr val="accent1"/>
                  </a:glow>
                </a:effectLst>
              </a:rPr>
              <a:t>«Испокон веков»- институт семьи через призму народных сказок</a:t>
            </a:r>
          </a:p>
        </p:txBody>
      </p:sp>
    </p:spTree>
    <p:extLst>
      <p:ext uri="{BB962C8B-B14F-4D97-AF65-F5344CB8AC3E}">
        <p14:creationId xmlns:p14="http://schemas.microsoft.com/office/powerpoint/2010/main" val="451372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3F1C170-FE12-43C7-A55C-3BCD11E873F1}"/>
              </a:ext>
            </a:extLst>
          </p:cNvPr>
          <p:cNvSpPr>
            <a:spLocks noGrp="1"/>
          </p:cNvSpPr>
          <p:nvPr>
            <p:ph idx="1"/>
          </p:nvPr>
        </p:nvSpPr>
        <p:spPr>
          <a:xfrm>
            <a:off x="383644" y="112295"/>
            <a:ext cx="5689821" cy="6745705"/>
          </a:xfrm>
        </p:spPr>
        <p:txBody>
          <a:bodyPr>
            <a:normAutofit lnSpcReduction="10000"/>
          </a:bodyPr>
          <a:lstStyle/>
          <a:p>
            <a:pPr marL="0" indent="0">
              <a:buNone/>
            </a:pPr>
            <a:r>
              <a:rPr lang="ru-RU" dirty="0"/>
              <a:t>	</a:t>
            </a:r>
            <a:r>
              <a:rPr lang="ru-RU" dirty="0">
                <a:solidFill>
                  <a:srgbClr val="FF0000"/>
                </a:solidFill>
              </a:rPr>
              <a:t>С</a:t>
            </a:r>
            <a:r>
              <a:rPr lang="ru-RU" dirty="0"/>
              <a:t>емья, пожалуй, единственный социальный институт не утративший своё значение на всех стадиях развития человечества. Но на каждой стадии семейный уклад имеет свои специфические особенности, так как она чувствительна к различным изменениям, связанных с экономикой, идеологией государства, процессам индустриализации и проч. Презентация знакомит с архетипами,  ценностями и укладом семьи, отображенными в народном творчестве, выясним их актуальность для современной семьи.</a:t>
            </a:r>
          </a:p>
        </p:txBody>
      </p:sp>
      <p:pic>
        <p:nvPicPr>
          <p:cNvPr id="6" name="Рисунок 5">
            <a:extLst>
              <a:ext uri="{FF2B5EF4-FFF2-40B4-BE49-F238E27FC236}">
                <a16:creationId xmlns:a16="http://schemas.microsoft.com/office/drawing/2014/main" id="{87F1E151-1E08-4BE1-BF0F-27A3AF27D797}"/>
              </a:ext>
            </a:extLst>
          </p:cNvPr>
          <p:cNvPicPr>
            <a:picLocks noChangeAspect="1"/>
          </p:cNvPicPr>
          <p:nvPr/>
        </p:nvPicPr>
        <p:blipFill>
          <a:blip r:embed="rId2"/>
          <a:stretch>
            <a:fillRect/>
          </a:stretch>
        </p:blipFill>
        <p:spPr>
          <a:xfrm>
            <a:off x="1086397" y="3072326"/>
            <a:ext cx="10516511" cy="1322947"/>
          </a:xfrm>
          <a:prstGeom prst="rect">
            <a:avLst/>
          </a:prstGeom>
        </p:spPr>
      </p:pic>
      <p:pic>
        <p:nvPicPr>
          <p:cNvPr id="9" name="Рисунок 8">
            <a:extLst>
              <a:ext uri="{FF2B5EF4-FFF2-40B4-BE49-F238E27FC236}">
                <a16:creationId xmlns:a16="http://schemas.microsoft.com/office/drawing/2014/main" id="{FA9B7DA6-1788-4956-BAFB-96EA2EB202EB}"/>
              </a:ext>
            </a:extLst>
          </p:cNvPr>
          <p:cNvPicPr>
            <a:picLocks noChangeAspect="1"/>
          </p:cNvPicPr>
          <p:nvPr/>
        </p:nvPicPr>
        <p:blipFill>
          <a:blip r:embed="rId3"/>
          <a:stretch>
            <a:fillRect/>
          </a:stretch>
        </p:blipFill>
        <p:spPr>
          <a:xfrm>
            <a:off x="6121187" y="875132"/>
            <a:ext cx="6073463" cy="5220030"/>
          </a:xfrm>
          <a:prstGeom prst="rect">
            <a:avLst/>
          </a:prstGeom>
        </p:spPr>
      </p:pic>
      <p:sp>
        <p:nvSpPr>
          <p:cNvPr id="11" name="Прямоугольник 10">
            <a:extLst>
              <a:ext uri="{FF2B5EF4-FFF2-40B4-BE49-F238E27FC236}">
                <a16:creationId xmlns:a16="http://schemas.microsoft.com/office/drawing/2014/main" id="{C974C558-A852-42BB-AE16-497495334563}"/>
              </a:ext>
            </a:extLst>
          </p:cNvPr>
          <p:cNvSpPr/>
          <p:nvPr/>
        </p:nvSpPr>
        <p:spPr>
          <a:xfrm>
            <a:off x="6073465" y="0"/>
            <a:ext cx="6118535" cy="875132"/>
          </a:xfrm>
          <a:prstGeom prst="rect">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63D1B93B-D901-4A44-BC1B-0462B37E250D}"/>
              </a:ext>
            </a:extLst>
          </p:cNvPr>
          <p:cNvSpPr/>
          <p:nvPr/>
        </p:nvSpPr>
        <p:spPr>
          <a:xfrm>
            <a:off x="6096000" y="6095162"/>
            <a:ext cx="6118535" cy="762838"/>
          </a:xfrm>
          <a:prstGeom prst="rect">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27951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4">
                <a:lumMod val="20000"/>
                <a:lumOff val="80000"/>
              </a:schemeClr>
            </a:gs>
            <a:gs pos="83000">
              <a:schemeClr val="accent6">
                <a:lumMod val="40000"/>
                <a:lumOff val="60000"/>
              </a:schemeClr>
            </a:gs>
            <a:gs pos="100000">
              <a:schemeClr val="accent6">
                <a:lumMod val="75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A1309E2-3C80-4D8F-8E8C-FB4F7237B9F8}"/>
              </a:ext>
            </a:extLst>
          </p:cNvPr>
          <p:cNvPicPr>
            <a:picLocks noChangeAspect="1"/>
          </p:cNvPicPr>
          <p:nvPr/>
        </p:nvPicPr>
        <p:blipFill>
          <a:blip r:embed="rId2"/>
          <a:stretch>
            <a:fillRect/>
          </a:stretch>
        </p:blipFill>
        <p:spPr>
          <a:xfrm>
            <a:off x="0" y="0"/>
            <a:ext cx="5552666" cy="6858000"/>
          </a:xfrm>
          <a:prstGeom prst="rect">
            <a:avLst/>
          </a:prstGeom>
        </p:spPr>
      </p:pic>
      <p:sp>
        <p:nvSpPr>
          <p:cNvPr id="2" name="Заголовок 1">
            <a:extLst>
              <a:ext uri="{FF2B5EF4-FFF2-40B4-BE49-F238E27FC236}">
                <a16:creationId xmlns:a16="http://schemas.microsoft.com/office/drawing/2014/main" id="{C80BD77A-96F6-47C0-A9C7-02E80124AAB8}"/>
              </a:ext>
            </a:extLst>
          </p:cNvPr>
          <p:cNvSpPr>
            <a:spLocks noGrp="1"/>
          </p:cNvSpPr>
          <p:nvPr>
            <p:ph type="title"/>
          </p:nvPr>
        </p:nvSpPr>
        <p:spPr>
          <a:xfrm>
            <a:off x="5709443" y="-60735"/>
            <a:ext cx="5893099" cy="1090426"/>
          </a:xfrm>
        </p:spPr>
        <p:txBody>
          <a:bodyPr/>
          <a:lstStyle/>
          <a:p>
            <a:r>
              <a:rPr lang="ru-RU" dirty="0"/>
              <a:t>                                     </a:t>
            </a:r>
            <a:r>
              <a:rPr lang="ru-RU" sz="2400" b="1" i="1" dirty="0">
                <a:solidFill>
                  <a:schemeClr val="bg2">
                    <a:lumMod val="10000"/>
                  </a:schemeClr>
                </a:solidFill>
                <a:latin typeface="Cascadia Code Light" panose="020B0609020000020004" pitchFamily="49" charset="0"/>
                <a:ea typeface="Cascadia Code Light" panose="020B0609020000020004" pitchFamily="49" charset="0"/>
                <a:cs typeface="Cascadia Code Light" panose="020B0609020000020004" pitchFamily="49" charset="0"/>
              </a:rPr>
              <a:t>ПОЧЕМУ МЫ ОБРАЩАЕМСЯ К СКАЗКЕ?</a:t>
            </a:r>
            <a:r>
              <a:rPr lang="ru-RU" sz="2400" b="1" i="1" dirty="0">
                <a:solidFill>
                  <a:srgbClr val="FF0000"/>
                </a:solidFill>
                <a:latin typeface="Cascadia Code Light" panose="020B0609020000020004" pitchFamily="49" charset="0"/>
                <a:ea typeface="Cascadia Code Light" panose="020B0609020000020004" pitchFamily="49" charset="0"/>
                <a:cs typeface="Cascadia Code Light" panose="020B0609020000020004" pitchFamily="49" charset="0"/>
              </a:rPr>
              <a:t>  </a:t>
            </a:r>
          </a:p>
        </p:txBody>
      </p:sp>
      <p:sp>
        <p:nvSpPr>
          <p:cNvPr id="3" name="Объект 2">
            <a:extLst>
              <a:ext uri="{FF2B5EF4-FFF2-40B4-BE49-F238E27FC236}">
                <a16:creationId xmlns:a16="http://schemas.microsoft.com/office/drawing/2014/main" id="{CCEA7636-7F5C-49BF-858A-E33F4F383767}"/>
              </a:ext>
            </a:extLst>
          </p:cNvPr>
          <p:cNvSpPr>
            <a:spLocks noGrp="1"/>
          </p:cNvSpPr>
          <p:nvPr>
            <p:ph idx="1"/>
          </p:nvPr>
        </p:nvSpPr>
        <p:spPr>
          <a:xfrm>
            <a:off x="5709443" y="1130729"/>
            <a:ext cx="6482557" cy="5247861"/>
          </a:xfrm>
        </p:spPr>
        <p:txBody>
          <a:bodyPr>
            <a:normAutofit lnSpcReduction="10000"/>
          </a:bodyPr>
          <a:lstStyle/>
          <a:p>
            <a:pPr marL="0" indent="0">
              <a:buNone/>
            </a:pPr>
            <a:r>
              <a:rPr lang="ru-RU" dirty="0"/>
              <a:t>    Сказка в современном понимании – это некий сюжетный жанр, сюжет которого отличается </a:t>
            </a:r>
            <a:r>
              <a:rPr lang="ru-RU" dirty="0" err="1"/>
              <a:t>многоэпизодностью</a:t>
            </a:r>
            <a:r>
              <a:rPr lang="ru-RU" dirty="0"/>
              <a:t>, остротой и динамикой развития действия, завершенностью и отчетливостью концовки. Сказка является неким символическим «банком жизненных ситуаций» и важнейших ценностей. Сказка проста для понимания, мы четко видим границу между злом и добром, установление справедливости, награждается тот персонаж, который имеет правильные ценности и жизненные ориентиры.</a:t>
            </a:r>
          </a:p>
        </p:txBody>
      </p:sp>
    </p:spTree>
    <p:extLst>
      <p:ext uri="{BB962C8B-B14F-4D97-AF65-F5344CB8AC3E}">
        <p14:creationId xmlns:p14="http://schemas.microsoft.com/office/powerpoint/2010/main" val="280059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90B1F1-B89C-4D60-829C-5F0D3608241E}"/>
              </a:ext>
            </a:extLst>
          </p:cNvPr>
          <p:cNvSpPr>
            <a:spLocks noGrp="1"/>
          </p:cNvSpPr>
          <p:nvPr>
            <p:ph type="title"/>
          </p:nvPr>
        </p:nvSpPr>
        <p:spPr/>
        <p:txBody>
          <a:bodyPr/>
          <a:lstStyle/>
          <a:p>
            <a:r>
              <a:rPr lang="ru-RU" dirty="0"/>
              <a:t>Архетипы и символы </a:t>
            </a:r>
          </a:p>
        </p:txBody>
      </p:sp>
      <p:sp>
        <p:nvSpPr>
          <p:cNvPr id="3" name="Объект 2">
            <a:extLst>
              <a:ext uri="{FF2B5EF4-FFF2-40B4-BE49-F238E27FC236}">
                <a16:creationId xmlns:a16="http://schemas.microsoft.com/office/drawing/2014/main" id="{72DBE2B0-019E-4E24-BA1D-364C0C1AB304}"/>
              </a:ext>
            </a:extLst>
          </p:cNvPr>
          <p:cNvSpPr>
            <a:spLocks noGrp="1"/>
          </p:cNvSpPr>
          <p:nvPr>
            <p:ph idx="1"/>
          </p:nvPr>
        </p:nvSpPr>
        <p:spPr>
          <a:xfrm>
            <a:off x="231228" y="1397877"/>
            <a:ext cx="9795641" cy="4929352"/>
          </a:xfrm>
        </p:spPr>
        <p:txBody>
          <a:bodyPr>
            <a:normAutofit fontScale="77500" lnSpcReduction="20000"/>
          </a:bodyPr>
          <a:lstStyle/>
          <a:p>
            <a:pPr marL="0" indent="0">
              <a:buNone/>
            </a:pPr>
            <a:r>
              <a:rPr lang="ru-RU" dirty="0"/>
              <a:t>	 </a:t>
            </a:r>
            <a:r>
              <a:rPr lang="ru-RU" dirty="0">
                <a:solidFill>
                  <a:srgbClr val="FF0000"/>
                </a:solidFill>
              </a:rPr>
              <a:t>Архетип – это прообраз персонажа, собранный на основе часто повторяющихся сюжетов и мотивов в фольклорных и литературных произведениях.</a:t>
            </a:r>
          </a:p>
          <a:p>
            <a:pPr marL="0" indent="0">
              <a:buNone/>
            </a:pPr>
            <a:r>
              <a:rPr lang="ru-RU" dirty="0"/>
              <a:t>	Сказки о мачехе и падчерице можно выделить в особый цикл. В этих сказках выстраивается идеальный образ героини, каковым является образ падчерицы. Падчерица наделяется такими положительными качествами,  как домовитость, трудолюбие, выносливость, терпение, кротость, смирение, сострадание, она всегда готова услужить и помочь. Героиня-падчерица имеет «зеркальное отражение» в образе «мачехиной дочки», которой присущи лень, нерадивость, грубость, несдержанность, нетерпение, заносчивость, себялюбие. </a:t>
            </a:r>
          </a:p>
          <a:p>
            <a:pPr marL="0" indent="0">
              <a:buNone/>
            </a:pPr>
            <a:r>
              <a:rPr lang="ru-RU" dirty="0"/>
              <a:t>	 В сказке «Морозко» встречаются два противоположных начала - женское и мужское в олицетворенном образе Мороза. Поэтому девушке приходится показывать положительные качества, присущие хорошей жене, хозяйке дома. Из драматических ситуаций она выходит сама, преодолевая испытания при помощи доброго слова. Вспомните как развивается сюжетная линия родной дочери мачехи. </a:t>
            </a:r>
          </a:p>
          <a:p>
            <a:pPr marL="0" indent="0">
              <a:buNone/>
            </a:pPr>
            <a:r>
              <a:rPr lang="ru-RU" dirty="0"/>
              <a:t>	</a:t>
            </a:r>
          </a:p>
        </p:txBody>
      </p:sp>
      <p:pic>
        <p:nvPicPr>
          <p:cNvPr id="5" name="Рисунок 4">
            <a:extLst>
              <a:ext uri="{FF2B5EF4-FFF2-40B4-BE49-F238E27FC236}">
                <a16:creationId xmlns:a16="http://schemas.microsoft.com/office/drawing/2014/main" id="{A985B26D-A2A6-488C-8E0E-9C8C85C7CD61}"/>
              </a:ext>
            </a:extLst>
          </p:cNvPr>
          <p:cNvPicPr>
            <a:picLocks noChangeAspect="1"/>
          </p:cNvPicPr>
          <p:nvPr/>
        </p:nvPicPr>
        <p:blipFill>
          <a:blip r:embed="rId2"/>
          <a:stretch>
            <a:fillRect/>
          </a:stretch>
        </p:blipFill>
        <p:spPr>
          <a:xfrm>
            <a:off x="9921767" y="0"/>
            <a:ext cx="2270234" cy="6858000"/>
          </a:xfrm>
          <a:prstGeom prst="rect">
            <a:avLst/>
          </a:prstGeom>
        </p:spPr>
      </p:pic>
    </p:spTree>
    <p:extLst>
      <p:ext uri="{BB962C8B-B14F-4D97-AF65-F5344CB8AC3E}">
        <p14:creationId xmlns:p14="http://schemas.microsoft.com/office/powerpoint/2010/main" val="1698733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C3BB6F2-C1FA-4441-B9D0-60566FB7F7C7}"/>
              </a:ext>
            </a:extLst>
          </p:cNvPr>
          <p:cNvSpPr>
            <a:spLocks noGrp="1"/>
          </p:cNvSpPr>
          <p:nvPr>
            <p:ph idx="1"/>
          </p:nvPr>
        </p:nvSpPr>
        <p:spPr>
          <a:xfrm>
            <a:off x="210208" y="620110"/>
            <a:ext cx="7683062" cy="5556853"/>
          </a:xfrm>
        </p:spPr>
        <p:txBody>
          <a:bodyPr>
            <a:normAutofit fontScale="77500" lnSpcReduction="20000"/>
          </a:bodyPr>
          <a:lstStyle/>
          <a:p>
            <a:pPr marL="0" indent="0">
              <a:buNone/>
            </a:pPr>
            <a:r>
              <a:rPr lang="ru-RU" dirty="0"/>
              <a:t>	Смысл архетипа Матери проявляется в дихотомии Мать-Мачеха. Родная мать дарит любовь, тепло и заботу, мачеха же – полная ее противоположность:  «…мачеха была ненавистная…»; «…дед овдовел и женился на другой жене, а от первой жены осталась у него девочка. Злая мачеха ее не полюбила, била ее и думала, как бы вовсе извести». Отметим, что в русских народных сказках образ Мачехи выведен значительно ярче образа Матери. Мачеха – это «перевернутый» отрицательный архетип, это Мать, но неродная Мать. </a:t>
            </a:r>
          </a:p>
          <a:p>
            <a:pPr marL="0" indent="0">
              <a:buNone/>
            </a:pPr>
            <a:r>
              <a:rPr lang="ru-RU" dirty="0"/>
              <a:t>	Если целью Матери является защита беззащитного и слабого (своего ребенка) от какого-либо ущерба, то целью Мачехи является забота лишь о родном ребенке в противовес стремлению извести и уничтожить ребенка неродного. Таким образом, любовь и забота Мачехи является разрушительной: «Василиса была первая на все село красавица; мачеха и сестры завидовали  ее красоте, мучили ее всевозможными работами, чтоб она от трудов похудела, а от  ветру и солнца почернела; совсем житья не было!».</a:t>
            </a:r>
          </a:p>
          <a:p>
            <a:pPr marL="0" indent="0">
              <a:buNone/>
            </a:pPr>
            <a:r>
              <a:rPr lang="ru-RU" dirty="0"/>
              <a:t>	В пространстве архетипов русской культуры данный архетип следует относить к группе архетипов Подготовки/Семьи и идентифицировать с архетипом ЗАБОТА. </a:t>
            </a:r>
          </a:p>
        </p:txBody>
      </p:sp>
      <p:pic>
        <p:nvPicPr>
          <p:cNvPr id="4" name="Рисунок 3">
            <a:extLst>
              <a:ext uri="{FF2B5EF4-FFF2-40B4-BE49-F238E27FC236}">
                <a16:creationId xmlns:a16="http://schemas.microsoft.com/office/drawing/2014/main" id="{2223EB64-D494-4919-8F59-342F07070099}"/>
              </a:ext>
            </a:extLst>
          </p:cNvPr>
          <p:cNvPicPr>
            <a:picLocks noChangeAspect="1"/>
          </p:cNvPicPr>
          <p:nvPr/>
        </p:nvPicPr>
        <p:blipFill>
          <a:blip r:embed="rId2"/>
          <a:stretch>
            <a:fillRect/>
          </a:stretch>
        </p:blipFill>
        <p:spPr>
          <a:xfrm>
            <a:off x="7913442" y="158147"/>
            <a:ext cx="4297677" cy="2805769"/>
          </a:xfrm>
          <a:prstGeom prst="rect">
            <a:avLst/>
          </a:prstGeom>
        </p:spPr>
      </p:pic>
      <p:pic>
        <p:nvPicPr>
          <p:cNvPr id="5" name="Рисунок 4">
            <a:extLst>
              <a:ext uri="{FF2B5EF4-FFF2-40B4-BE49-F238E27FC236}">
                <a16:creationId xmlns:a16="http://schemas.microsoft.com/office/drawing/2014/main" id="{5022841A-B263-472F-9D8C-8AE160188EC6}"/>
              </a:ext>
            </a:extLst>
          </p:cNvPr>
          <p:cNvPicPr>
            <a:picLocks noChangeAspect="1"/>
          </p:cNvPicPr>
          <p:nvPr/>
        </p:nvPicPr>
        <p:blipFill>
          <a:blip r:embed="rId3"/>
          <a:stretch>
            <a:fillRect/>
          </a:stretch>
        </p:blipFill>
        <p:spPr>
          <a:xfrm>
            <a:off x="7913442" y="2963916"/>
            <a:ext cx="4278558" cy="3670081"/>
          </a:xfrm>
          <a:prstGeom prst="rect">
            <a:avLst/>
          </a:prstGeom>
        </p:spPr>
      </p:pic>
    </p:spTree>
    <p:extLst>
      <p:ext uri="{BB962C8B-B14F-4D97-AF65-F5344CB8AC3E}">
        <p14:creationId xmlns:p14="http://schemas.microsoft.com/office/powerpoint/2010/main" val="3301945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81FA17B-8ED1-4F40-B48B-49B65B503848}"/>
              </a:ext>
            </a:extLst>
          </p:cNvPr>
          <p:cNvSpPr>
            <a:spLocks noGrp="1"/>
          </p:cNvSpPr>
          <p:nvPr>
            <p:ph idx="1"/>
          </p:nvPr>
        </p:nvSpPr>
        <p:spPr>
          <a:xfrm>
            <a:off x="357353" y="441433"/>
            <a:ext cx="6653048" cy="6222126"/>
          </a:xfrm>
        </p:spPr>
        <p:txBody>
          <a:bodyPr>
            <a:normAutofit fontScale="70000" lnSpcReduction="20000"/>
          </a:bodyPr>
          <a:lstStyle/>
          <a:p>
            <a:pPr marL="0" indent="0">
              <a:buNone/>
            </a:pPr>
            <a:r>
              <a:rPr lang="ru-RU" dirty="0"/>
              <a:t>	Архетип отца в русских сказках может эволюционировать: это и образ добытчика («Аленький цветочек»), переходящий в образ Покорности. Например, сказка “Морозко”, где отец увозит дочь в лес, где должен ее оставить замерзать, по велению мачехи. Крайняя степень пассивности и покорности отца, </a:t>
            </a:r>
            <a:r>
              <a:rPr lang="ru-RU" dirty="0" err="1"/>
              <a:t>по-сути</a:t>
            </a:r>
            <a:r>
              <a:rPr lang="ru-RU" dirty="0"/>
              <a:t> поедающего свою дочь... В сказке “Аленький цветочек”,- отец отдает дочь чудовищу, спасая свою жизнь, хоть и страдает при этом.</a:t>
            </a:r>
          </a:p>
          <a:p>
            <a:pPr marL="0" indent="0">
              <a:buNone/>
            </a:pPr>
            <a:r>
              <a:rPr lang="ru-RU" dirty="0"/>
              <a:t>	Сказочный отец часто показан эмоционально отсутствующим, в отношении с дочерями неосознанным и </a:t>
            </a:r>
            <a:r>
              <a:rPr lang="ru-RU" dirty="0" err="1"/>
              <a:t>неучастным</a:t>
            </a:r>
            <a:r>
              <a:rPr lang="ru-RU" dirty="0"/>
              <a:t>. В процессе жизни дочерям часто приходится делать черную работу, выполнять различные задания, символично обращаясь за помощью к животным или незнакомым людям, но только не рассчитывать на помощь от своего родного отца.</a:t>
            </a:r>
          </a:p>
          <a:p>
            <a:pPr marL="0" indent="0">
              <a:buNone/>
            </a:pPr>
            <a:r>
              <a:rPr lang="ru-RU" dirty="0"/>
              <a:t>	В отношениях с сыновьями, - ситуация не лучше... Часто, мы видим отцов - самодуров и диктаторов. Взять хотя бы в пример сказку «Царевна лягушка», где отец заставляет сыновей выбирать жену, - куда упадет стрела, там и судьба. После чего младшему сыну приходится жениться на лягушке. При этом, никто не возразил этому факту, так как воля отца - закон, не обсуждается, а слепо выполняется.</a:t>
            </a:r>
          </a:p>
        </p:txBody>
      </p:sp>
      <p:pic>
        <p:nvPicPr>
          <p:cNvPr id="4" name="Рисунок 3">
            <a:extLst>
              <a:ext uri="{FF2B5EF4-FFF2-40B4-BE49-F238E27FC236}">
                <a16:creationId xmlns:a16="http://schemas.microsoft.com/office/drawing/2014/main" id="{29610F18-EC64-4399-8DE2-086CB1062373}"/>
              </a:ext>
            </a:extLst>
          </p:cNvPr>
          <p:cNvPicPr>
            <a:picLocks noChangeAspect="1"/>
          </p:cNvPicPr>
          <p:nvPr/>
        </p:nvPicPr>
        <p:blipFill>
          <a:blip r:embed="rId2"/>
          <a:stretch>
            <a:fillRect/>
          </a:stretch>
        </p:blipFill>
        <p:spPr>
          <a:xfrm>
            <a:off x="6873767" y="893378"/>
            <a:ext cx="5318233" cy="4645571"/>
          </a:xfrm>
          <a:prstGeom prst="rect">
            <a:avLst/>
          </a:prstGeom>
        </p:spPr>
      </p:pic>
      <p:sp>
        <p:nvSpPr>
          <p:cNvPr id="5" name="Прямоугольник 4">
            <a:extLst>
              <a:ext uri="{FF2B5EF4-FFF2-40B4-BE49-F238E27FC236}">
                <a16:creationId xmlns:a16="http://schemas.microsoft.com/office/drawing/2014/main" id="{7E949C29-E855-4038-8975-7FC2A4229858}"/>
              </a:ext>
            </a:extLst>
          </p:cNvPr>
          <p:cNvSpPr/>
          <p:nvPr/>
        </p:nvSpPr>
        <p:spPr>
          <a:xfrm>
            <a:off x="6863255" y="0"/>
            <a:ext cx="5328745" cy="872359"/>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A2077F06-E2BA-4BFA-9897-56CA49332797}"/>
              </a:ext>
            </a:extLst>
          </p:cNvPr>
          <p:cNvSpPr/>
          <p:nvPr/>
        </p:nvSpPr>
        <p:spPr>
          <a:xfrm>
            <a:off x="6873767" y="5538949"/>
            <a:ext cx="5318233" cy="1319051"/>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5007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FA9418-C683-468F-A376-129910F77D95}"/>
              </a:ext>
            </a:extLst>
          </p:cNvPr>
          <p:cNvSpPr>
            <a:spLocks noGrp="1"/>
          </p:cNvSpPr>
          <p:nvPr>
            <p:ph type="title"/>
          </p:nvPr>
        </p:nvSpPr>
        <p:spPr/>
        <p:txBody>
          <a:bodyPr/>
          <a:lstStyle/>
          <a:p>
            <a:r>
              <a:rPr lang="ru-RU" dirty="0"/>
              <a:t>Так чему же учат нас сказки?</a:t>
            </a:r>
          </a:p>
        </p:txBody>
      </p:sp>
      <p:sp>
        <p:nvSpPr>
          <p:cNvPr id="3" name="Объект 2">
            <a:extLst>
              <a:ext uri="{FF2B5EF4-FFF2-40B4-BE49-F238E27FC236}">
                <a16:creationId xmlns:a16="http://schemas.microsoft.com/office/drawing/2014/main" id="{36B9B0EC-3700-4E06-870B-612831C6055A}"/>
              </a:ext>
            </a:extLst>
          </p:cNvPr>
          <p:cNvSpPr>
            <a:spLocks noGrp="1"/>
          </p:cNvSpPr>
          <p:nvPr>
            <p:ph idx="1"/>
          </p:nvPr>
        </p:nvSpPr>
        <p:spPr>
          <a:xfrm>
            <a:off x="733096" y="1690688"/>
            <a:ext cx="9787759" cy="4888788"/>
          </a:xfrm>
        </p:spPr>
        <p:txBody>
          <a:bodyPr>
            <a:normAutofit fontScale="70000" lnSpcReduction="20000"/>
          </a:bodyPr>
          <a:lstStyle/>
          <a:p>
            <a:pPr marL="0" indent="0">
              <a:buNone/>
            </a:pPr>
            <a:r>
              <a:rPr lang="ru-RU" dirty="0"/>
              <a:t>1. не ищи счастья «за тридевять земель», конечно, нельзя понимать пословицу «хоть за курицу, да на свою улицу» буквально, но может быть, счастье рядом, а ты даже не знаешь об этом.</a:t>
            </a:r>
          </a:p>
          <a:p>
            <a:pPr marL="0" indent="0">
              <a:buNone/>
            </a:pPr>
            <a:r>
              <a:rPr lang="ru-RU" dirty="0"/>
              <a:t>2. пословица вслед за сказкой утверждает: муж да жена – одна душа; живут рука в руку, душа в душу. Не могут быть счастливы вместе люди с разными взглядами на жизнь, с разными семейными ценностями, поэтому надо быть внимательными друг к другу: жениться – переродиться; упасть - не беда, беда – не подняться.</a:t>
            </a:r>
          </a:p>
          <a:p>
            <a:pPr marL="0" indent="0">
              <a:buNone/>
            </a:pPr>
            <a:r>
              <a:rPr lang="ru-RU" dirty="0"/>
              <a:t>3. народная мудрость гласит: с лица воды не пить; терпенье и труд всё перетрут. Значит, путь к семейному счастью лежит через терпимое отношение друг к другу всех членов семьи.</a:t>
            </a:r>
          </a:p>
          <a:p>
            <a:pPr marL="0" indent="0">
              <a:buNone/>
            </a:pPr>
            <a:r>
              <a:rPr lang="ru-RU" dirty="0"/>
              <a:t>4. надо уметь, а если не умеешь, то надо научиться, проявлять душевные качества по отношению друг к другу. Без друга на сердце вьюга; без милого и мир постыл; тёплое сердечко – ласковое словечко; доброе слово лучше мягкого пирога; доброе слово и кошке приятно, таково мнение пословиц.</a:t>
            </a:r>
          </a:p>
          <a:p>
            <a:pPr marL="0" indent="0">
              <a:buNone/>
            </a:pPr>
            <a:r>
              <a:rPr lang="ru-RU" dirty="0"/>
              <a:t>5. упрямство, сварливость, глупость, лень, жадность мешают супругам быть счастливыми вместе, разрушают человеческие отношения, значит, делают человека несчастным в семье. Разве может быть иначе, если о таких людях пословицы говорят: «Нашла коса на камень; </a:t>
            </a:r>
            <a:r>
              <a:rPr lang="ru-RU" dirty="0" err="1"/>
              <a:t>самолюб</a:t>
            </a:r>
            <a:r>
              <a:rPr lang="ru-RU" dirty="0"/>
              <a:t> всякому не люб; задрал нос – кочергой не достанешь; гроша не стоит, а глядит рублём; поёт как соловей, а кусает как гадюка; глаза завидущие, руки загребущие.</a:t>
            </a:r>
          </a:p>
        </p:txBody>
      </p:sp>
      <p:sp>
        <p:nvSpPr>
          <p:cNvPr id="6" name="Прямоугольник 5">
            <a:extLst>
              <a:ext uri="{FF2B5EF4-FFF2-40B4-BE49-F238E27FC236}">
                <a16:creationId xmlns:a16="http://schemas.microsoft.com/office/drawing/2014/main" id="{CF96959C-2768-493F-A1D1-D39E724B02CC}"/>
              </a:ext>
            </a:extLst>
          </p:cNvPr>
          <p:cNvSpPr/>
          <p:nvPr/>
        </p:nvSpPr>
        <p:spPr>
          <a:xfrm>
            <a:off x="11014841" y="0"/>
            <a:ext cx="1061545" cy="6858000"/>
          </a:xfrm>
          <a:prstGeom prst="rect">
            <a:avLst/>
          </a:prstGeom>
          <a:solidFill>
            <a:srgbClr val="FF0000">
              <a:alpha val="3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44439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0EB56215-850A-43C2-A409-EF37E53114A6}"/>
              </a:ext>
            </a:extLst>
          </p:cNvPr>
          <p:cNvPicPr>
            <a:picLocks noChangeAspect="1"/>
          </p:cNvPicPr>
          <p:nvPr/>
        </p:nvPicPr>
        <p:blipFill>
          <a:blip r:embed="rId2"/>
          <a:stretch>
            <a:fillRect/>
          </a:stretch>
        </p:blipFill>
        <p:spPr>
          <a:xfrm>
            <a:off x="-367863" y="-1088053"/>
            <a:ext cx="12780579" cy="4009929"/>
          </a:xfrm>
          <a:prstGeom prst="rect">
            <a:avLst/>
          </a:prstGeom>
        </p:spPr>
      </p:pic>
      <p:sp>
        <p:nvSpPr>
          <p:cNvPr id="2" name="Заголовок 1">
            <a:extLst>
              <a:ext uri="{FF2B5EF4-FFF2-40B4-BE49-F238E27FC236}">
                <a16:creationId xmlns:a16="http://schemas.microsoft.com/office/drawing/2014/main" id="{E413CD1A-9315-4EE2-83AB-CBA2A1C55EF8}"/>
              </a:ext>
            </a:extLst>
          </p:cNvPr>
          <p:cNvSpPr>
            <a:spLocks noGrp="1"/>
          </p:cNvSpPr>
          <p:nvPr>
            <p:ph type="title"/>
          </p:nvPr>
        </p:nvSpPr>
        <p:spPr>
          <a:xfrm>
            <a:off x="585952" y="1734207"/>
            <a:ext cx="10515600" cy="744757"/>
          </a:xfrm>
        </p:spPr>
        <p:txBody>
          <a:bodyPr>
            <a:normAutofit/>
          </a:bodyPr>
          <a:lstStyle/>
          <a:p>
            <a:pPr algn="ctr"/>
            <a:r>
              <a:rPr lang="ru-RU" sz="2400" b="1" i="1" dirty="0"/>
              <a:t>Заключение</a:t>
            </a:r>
          </a:p>
        </p:txBody>
      </p:sp>
      <p:sp>
        <p:nvSpPr>
          <p:cNvPr id="3" name="Объект 2">
            <a:extLst>
              <a:ext uri="{FF2B5EF4-FFF2-40B4-BE49-F238E27FC236}">
                <a16:creationId xmlns:a16="http://schemas.microsoft.com/office/drawing/2014/main" id="{2CA0EC2A-77B3-4970-B015-4F1E3B135786}"/>
              </a:ext>
            </a:extLst>
          </p:cNvPr>
          <p:cNvSpPr>
            <a:spLocks noGrp="1"/>
          </p:cNvSpPr>
          <p:nvPr>
            <p:ph idx="1"/>
          </p:nvPr>
        </p:nvSpPr>
        <p:spPr/>
        <p:txBody>
          <a:bodyPr>
            <a:normAutofit fontScale="92500" lnSpcReduction="10000"/>
          </a:bodyPr>
          <a:lstStyle/>
          <a:p>
            <a:pPr marL="0" indent="0">
              <a:buNone/>
            </a:pPr>
            <a:r>
              <a:rPr lang="ru-RU" dirty="0"/>
              <a:t>	</a:t>
            </a:r>
          </a:p>
          <a:p>
            <a:pPr marL="0" indent="0">
              <a:buNone/>
            </a:pPr>
            <a:r>
              <a:rPr lang="ru-RU" dirty="0"/>
              <a:t>	 Русская народная  сказка отразила народное мировоззрение, что семья – начало и конец всего, некая устойчивая основа, дающая уроки и современным поколениям. С понятием "семья" у каждого человека ассоциируются самые теплые чувства, светлые и незабываемые воспоминания. В семейном кругу воспитываются первые гражданские чувства, нравственные ценности человека. </a:t>
            </a:r>
          </a:p>
          <a:p>
            <a:pPr marL="0" indent="0">
              <a:buNone/>
            </a:pPr>
            <a:r>
              <a:rPr lang="ru-RU" dirty="0"/>
              <a:t>	 Таким образом, при правильном подборе сказок с учетом возрастных особенностей детей, идейно - художественной ценности произведения и правильной организации последующей деятельности детей, сказки оказывают огромное воспитательное воздействие на ребенка.</a:t>
            </a:r>
          </a:p>
        </p:txBody>
      </p:sp>
    </p:spTree>
    <p:extLst>
      <p:ext uri="{BB962C8B-B14F-4D97-AF65-F5344CB8AC3E}">
        <p14:creationId xmlns:p14="http://schemas.microsoft.com/office/powerpoint/2010/main" val="259068661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1110</Words>
  <Application>Microsoft Office PowerPoint</Application>
  <PresentationFormat>Широкоэкранный</PresentationFormat>
  <Paragraphs>25</Paragraphs>
  <Slides>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vt:i4>
      </vt:variant>
    </vt:vector>
  </HeadingPairs>
  <TitlesOfParts>
    <vt:vector size="13" baseType="lpstr">
      <vt:lpstr>Arial</vt:lpstr>
      <vt:lpstr>Calibri</vt:lpstr>
      <vt:lpstr>Calibri Light</vt:lpstr>
      <vt:lpstr>Cascadia Code Light</vt:lpstr>
      <vt:lpstr>Тема Office</vt:lpstr>
      <vt:lpstr>«Испокон веков»- институт семьи через призму народных сказок</vt:lpstr>
      <vt:lpstr>Презентация PowerPoint</vt:lpstr>
      <vt:lpstr>                                     ПОЧЕМУ МЫ ОБРАЩАЕМСЯ К СКАЗКЕ?  </vt:lpstr>
      <vt:lpstr>Архетипы и символы </vt:lpstr>
      <vt:lpstr>Презентация PowerPoint</vt:lpstr>
      <vt:lpstr>Презентация PowerPoint</vt:lpstr>
      <vt:lpstr>Так чему же учат нас сказки?</vt:lpstr>
      <vt:lpstr>Заключение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«Испокон веков»- историческое развитие института семьи через призму народного творчества</dc:title>
  <dc:creator>Пользователь</dc:creator>
  <cp:lastModifiedBy>Пользователь</cp:lastModifiedBy>
  <cp:revision>2</cp:revision>
  <dcterms:created xsi:type="dcterms:W3CDTF">2024-01-14T13:10:03Z</dcterms:created>
  <dcterms:modified xsi:type="dcterms:W3CDTF">2024-01-17T18:09:31Z</dcterms:modified>
</cp:coreProperties>
</file>