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13" r:id="rId1"/>
  </p:sldMasterIdLst>
  <p:notesMasterIdLst>
    <p:notesMasterId r:id="rId34"/>
  </p:notesMasterIdLst>
  <p:sldIdLst>
    <p:sldId id="256" r:id="rId2"/>
    <p:sldId id="258" r:id="rId3"/>
    <p:sldId id="259" r:id="rId4"/>
    <p:sldId id="302" r:id="rId5"/>
    <p:sldId id="304" r:id="rId6"/>
    <p:sldId id="315" r:id="rId7"/>
    <p:sldId id="324" r:id="rId8"/>
    <p:sldId id="288" r:id="rId9"/>
    <p:sldId id="316" r:id="rId10"/>
    <p:sldId id="317" r:id="rId11"/>
    <p:sldId id="306" r:id="rId12"/>
    <p:sldId id="313" r:id="rId13"/>
    <p:sldId id="293" r:id="rId14"/>
    <p:sldId id="261" r:id="rId15"/>
    <p:sldId id="307" r:id="rId16"/>
    <p:sldId id="305" r:id="rId17"/>
    <p:sldId id="318" r:id="rId18"/>
    <p:sldId id="308" r:id="rId19"/>
    <p:sldId id="309" r:id="rId20"/>
    <p:sldId id="310" r:id="rId21"/>
    <p:sldId id="294" r:id="rId22"/>
    <p:sldId id="319" r:id="rId23"/>
    <p:sldId id="320" r:id="rId24"/>
    <p:sldId id="321" r:id="rId25"/>
    <p:sldId id="260" r:id="rId26"/>
    <p:sldId id="273" r:id="rId27"/>
    <p:sldId id="275" r:id="rId28"/>
    <p:sldId id="322" r:id="rId29"/>
    <p:sldId id="323" r:id="rId30"/>
    <p:sldId id="263" r:id="rId31"/>
    <p:sldId id="300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CC"/>
    <a:srgbClr val="000066"/>
    <a:srgbClr val="99FFCC"/>
    <a:srgbClr val="CCFFCC"/>
    <a:srgbClr val="00FFCC"/>
    <a:srgbClr val="66FFCC"/>
    <a:srgbClr val="6699FF"/>
    <a:srgbClr val="66FFFF"/>
    <a:srgbClr val="EBE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94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95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9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97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6B844EE-6F4D-493F-9EC7-D8426A1456A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622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5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2D33D7-82AA-4EE1-A0B7-1B51CD3F0813}" type="slidenum">
              <a:rPr lang="ru-RU" sz="1200" b="0" strike="noStrike" spc="-1">
                <a:latin typeface="Times New Roman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577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6B844EE-6F4D-493F-9EC7-D8426A1456A9}" type="slidenum">
              <a:rPr lang="ru-RU" sz="1400" b="0" strike="noStrike" spc="-1" smtClean="0">
                <a:latin typeface="Times New Roman"/>
              </a:rPr>
              <a:t>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96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1808E08-2C98-4EB6-93D2-FDCBC381505B}" type="slidenum">
              <a:rPr lang="ru-RU" altLang="ru-RU" smtClean="0">
                <a:latin typeface="Calibri" panose="020F050202020403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ru-RU" altLang="ru-RU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9125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939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081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004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141560" y="4304520"/>
            <a:ext cx="9911880" cy="819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1141560" y="606600"/>
            <a:ext cx="9911880" cy="329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97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835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630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33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640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155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599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696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744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13.03.2024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921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1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7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cs.google.com/viewer?url=http://twelveschool.ru/engine/download.php?id%3D808%26area%3Dstatic%26viewonline%3D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96885620" TargetMode="External"/><Relationship Id="rId2" Type="http://schemas.openxmlformats.org/officeDocument/2006/relationships/hyperlink" Target="http://twelveschool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hyperlink" Target="http://twelveschool.ru/" TargetMode="External"/><Relationship Id="rId4" Type="http://schemas.openxmlformats.org/officeDocument/2006/relationships/hyperlink" Target="https://vk.com/club19688562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hyperlink" Target="https://www.facebook.com/photo/?fbid=4297694673651913&amp;set=pcb.4470363643045929&amp;__cft__%5b0%5d=AZW5Cso4NIzMcqKnJekv0d9gT2vL4ZqURs75ml1Z6pj0rx1Z_ICXW2dbIF5lFAPD39R4MewZVPSwxGEopIMMW7BV6_zKvn7NG1RmD_29VLk1buHQNV1mSVh0BY-tRGuenwgkqI73zzAv3hs0PFRxGewo&amp;__tn__=*bH-R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23"/>
          <p:cNvSpPr txBox="1"/>
          <p:nvPr/>
        </p:nvSpPr>
        <p:spPr>
          <a:xfrm>
            <a:off x="195072" y="3361793"/>
            <a:ext cx="11653728" cy="270472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4000" b="1" spc="-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</a:rPr>
              <a:t>«</a:t>
            </a:r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Формирование функциональной грамотности как приоритетное направление развития образования Республики Крым</a:t>
            </a:r>
            <a:r>
              <a:rPr lang="ru-RU" sz="4000" b="1" spc="-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</a:rPr>
              <a:t>»</a:t>
            </a:r>
            <a:endParaRPr lang="ru-RU" sz="4000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22" name="CustomShape 24"/>
          <p:cNvSpPr/>
          <p:nvPr/>
        </p:nvSpPr>
        <p:spPr>
          <a:xfrm>
            <a:off x="1450848" y="875904"/>
            <a:ext cx="1219176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25"/>
          <p:cNvSpPr/>
          <p:nvPr/>
        </p:nvSpPr>
        <p:spPr>
          <a:xfrm>
            <a:off x="1302840" y="192240"/>
            <a:ext cx="9905760" cy="14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26"/>
          <p:cNvSpPr/>
          <p:nvPr/>
        </p:nvSpPr>
        <p:spPr>
          <a:xfrm>
            <a:off x="0" y="388439"/>
            <a:ext cx="10850880" cy="29733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2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Муниципальное бюджетное общеобразовательное учреждение</a:t>
            </a:r>
            <a:r>
              <a:rPr sz="2200" b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sz="2200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4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«Ялтинская средняя школа № 12 </a:t>
            </a:r>
            <a:r>
              <a:rPr b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4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с углубленным изучением иностранных языков»</a:t>
            </a:r>
            <a:r>
              <a:rPr b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4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муниципального образования городской округ Ялта Республики </a:t>
            </a:r>
            <a:r>
              <a:rPr lang="ru-RU" sz="2400" b="1" strike="noStrike" spc="-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Крым</a:t>
            </a:r>
          </a:p>
          <a:p>
            <a:pPr algn="ctr">
              <a:spcBef>
                <a:spcPts val="1001"/>
              </a:spcBef>
            </a:pPr>
            <a:endParaRPr lang="ru-RU" sz="2400" b="1" dirty="0" smtClean="0">
              <a:solidFill>
                <a:srgbClr val="6600CC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1"/>
              </a:spcBef>
            </a:pPr>
            <a:r>
              <a:rPr lang="ru-RU" sz="3200" b="1" dirty="0" smtClean="0">
                <a:solidFill>
                  <a:srgbClr val="000099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Региональный инновационный </a:t>
            </a:r>
            <a:r>
              <a:rPr lang="ru-RU" sz="3200" b="1" dirty="0">
                <a:solidFill>
                  <a:srgbClr val="000099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3200" dirty="0">
              <a:solidFill>
                <a:srgbClr val="000099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2400" b="0" strike="noStrike" spc="-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25" name="CustomShape 27"/>
          <p:cNvSpPr/>
          <p:nvPr/>
        </p:nvSpPr>
        <p:spPr>
          <a:xfrm>
            <a:off x="7761240" y="5348160"/>
            <a:ext cx="39427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74" y="85345"/>
            <a:ext cx="1750993" cy="1914143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08" y="1194816"/>
            <a:ext cx="7268307" cy="5663184"/>
          </a:xfrm>
        </p:spPr>
        <p:txBody>
          <a:bodyPr>
            <a:normAutofit/>
          </a:bodyPr>
          <a:lstStyle/>
          <a:p>
            <a:pPr algn="just"/>
            <a:r>
              <a:rPr lang="ru-RU" sz="3600" dirty="0">
                <a:solidFill>
                  <a:srgbClr val="000066"/>
                </a:solidFill>
                <a:latin typeface="Georgia" panose="02040502050405020303" pitchFamily="18" charset="0"/>
              </a:rPr>
              <a:t>На основании письма Министерства образования, науки и молодежи Республики Крым от 19.03.2021 №01-15/373 </a:t>
            </a:r>
            <a:r>
              <a:rPr lang="ru-RU" sz="3600" dirty="0" smtClean="0">
                <a:solidFill>
                  <a:srgbClr val="000066"/>
                </a:solidFill>
                <a:latin typeface="Georgia" panose="02040502050405020303" pitchFamily="18" charset="0"/>
              </a:rPr>
              <a:t>МБОУ «ЯСШ №12» включена в </a:t>
            </a:r>
            <a:r>
              <a:rPr lang="ru-RU" sz="3600" dirty="0">
                <a:solidFill>
                  <a:srgbClr val="000066"/>
                </a:solidFill>
                <a:latin typeface="Georgia" panose="02040502050405020303" pitchFamily="18" charset="0"/>
              </a:rPr>
              <a:t>реестр опорных школ Банка России, внедряющих основы финансовой грамотности в учебный процесс</a:t>
            </a:r>
            <a:r>
              <a:rPr lang="ru-RU" sz="3600" dirty="0" smtClean="0">
                <a:solidFill>
                  <a:srgbClr val="000066"/>
                </a:solidFill>
                <a:latin typeface="Georgia" panose="02040502050405020303" pitchFamily="18" charset="0"/>
              </a:rPr>
              <a:t>.</a:t>
            </a:r>
            <a:endParaRPr lang="ru-RU" sz="3600" dirty="0">
              <a:solidFill>
                <a:srgbClr val="000066"/>
              </a:solidFill>
            </a:endParaRPr>
          </a:p>
        </p:txBody>
      </p:sp>
      <p:pic>
        <p:nvPicPr>
          <p:cNvPr id="3" name="Picture 4" descr="В Крыму выбрали лучшую школьную столовую – Новости Крыма – Вести Крым">
            <a:extLst>
              <a:ext uri="{FF2B5EF4-FFF2-40B4-BE49-F238E27FC236}">
                <a16:creationId xmlns="" xmlns:a16="http://schemas.microsoft.com/office/drawing/2014/main" id="{682947D3-EAA1-4DA5-ABFD-3094D29A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13" y="1806913"/>
            <a:ext cx="3219420" cy="2420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8" descr="Ялта | Туристический портал Республики Крым">
            <a:extLst>
              <a:ext uri="{FF2B5EF4-FFF2-40B4-BE49-F238E27FC236}">
                <a16:creationId xmlns="" xmlns:a16="http://schemas.microsoft.com/office/drawing/2014/main" id="{60C6D78F-435E-4CF3-B848-B5B4902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16" y="4327872"/>
            <a:ext cx="3491464" cy="2473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43008" y="169727"/>
            <a:ext cx="1009309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«ЯСШ №12» является опорной </a:t>
            </a:r>
            <a:r>
              <a:rPr lang="ru-RU" sz="3600" b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школой </a:t>
            </a:r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Центрального банка России</a:t>
            </a:r>
            <a:endParaRPr lang="ru-RU" sz="3600" b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24" y="0"/>
            <a:ext cx="1560576" cy="17059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364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037"/>
            <a:ext cx="4511040" cy="338328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3474720"/>
            <a:ext cx="4450080" cy="3337560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22763"/>
            <a:ext cx="3564057" cy="3503914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59080" y="182881"/>
            <a:ext cx="11612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Благодарность Министерства финансов Республики Крым за активное участие в мероприятия, направленных на развитие финансовой грамотности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6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58496" y="1145478"/>
            <a:ext cx="11850624" cy="2202560"/>
          </a:xfrm>
        </p:spPr>
        <p:txBody>
          <a:bodyPr>
            <a:noAutofit/>
          </a:bodyPr>
          <a:lstStyle/>
          <a:p>
            <a:r>
              <a:rPr lang="ru-RU" altLang="ru-RU" sz="22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конкурса «Лучший классный руководитель -2022» 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Мамонтова Е.А.</a:t>
            </a: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Победитель международной премии «Лучший педагог»- 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Васильцова С.А.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Призер муниципального конкурса «Учитель года 2022» - 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Смоленская С.С.</a:t>
            </a:r>
            <a:b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Призер Всероссийского конкурса по инструментовке –</a:t>
            </a:r>
            <a:r>
              <a:rPr lang="ru-RU" altLang="ru-RU" sz="2200" b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Мартынишин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А.В.</a:t>
            </a:r>
            <a:b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Победитель конкурса «Лучший учитель родного языка в 2022г» – 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Пирожкова А.О.</a:t>
            </a: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Призеры конкурса методических разработок преподавателей Родного языка – </a:t>
            </a:r>
            <a:r>
              <a:rPr lang="ru-RU" altLang="ru-RU" sz="22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2200" b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Лобкова</a:t>
            </a:r>
            <a:r>
              <a:rPr lang="ru-RU" altLang="ru-RU" sz="22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М.А., Пирожкова А.О.</a:t>
            </a:r>
            <a:r>
              <a:rPr lang="ru-RU" altLang="ru-RU" sz="2200" dirty="0"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endParaRPr lang="ru-RU" altLang="ru-RU" sz="2200" dirty="0" smtClean="0">
              <a:latin typeface="Georgia" panose="02040502050405020303" pitchFamily="18" charset="0"/>
            </a:endParaRPr>
          </a:p>
        </p:txBody>
      </p:sp>
      <p:pic>
        <p:nvPicPr>
          <p:cNvPr id="1843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87" y="3440298"/>
            <a:ext cx="2515696" cy="341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0336"/>
            <a:ext cx="2512161" cy="339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4" t="27950" r="17847" b="20599"/>
          <a:stretch>
            <a:fillRect/>
          </a:stretch>
        </p:blipFill>
        <p:spPr bwMode="auto">
          <a:xfrm>
            <a:off x="2805994" y="3454721"/>
            <a:ext cx="2809797" cy="339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246" y="0"/>
            <a:ext cx="10413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" dirty="0">
                <a:solidFill>
                  <a:srgbClr val="C00000"/>
                </a:solidFill>
                <a:latin typeface="Georgia" panose="02040502050405020303" pitchFamily="18" charset="0"/>
              </a:rPr>
              <a:t>Профессиональные конкурсы –  залог совершенствования педагогического мастерства</a:t>
            </a:r>
            <a:endParaRPr lang="ru-RU" sz="3000" spc="-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11" y="85345"/>
            <a:ext cx="1405256" cy="1536191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3316" r="9270"/>
          <a:stretch/>
        </p:blipFill>
        <p:spPr>
          <a:xfrm>
            <a:off x="8662416" y="3468502"/>
            <a:ext cx="3396205" cy="337197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84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98" y="65198"/>
            <a:ext cx="1900149" cy="259689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611" y="3764445"/>
            <a:ext cx="2010141" cy="2863613"/>
          </a:xfrm>
          <a:prstGeom prst="rect">
            <a:avLst/>
          </a:prstGeom>
          <a:ln w="38100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9117" y="310938"/>
            <a:ext cx="7218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Результативное участие в Фестивале педагогических инициатив</a:t>
            </a:r>
          </a:p>
          <a:p>
            <a:pPr algn="ctr"/>
            <a:r>
              <a:rPr lang="ru-RU" sz="3600" b="1" spc="-1" dirty="0">
                <a:solidFill>
                  <a:srgbClr val="C00000"/>
                </a:solidFill>
                <a:latin typeface="Georgia" panose="02040502050405020303" pitchFamily="18" charset="0"/>
              </a:rPr>
              <a:t>в</a:t>
            </a:r>
            <a:r>
              <a:rPr lang="ru-RU" sz="3600" b="1" spc="-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2019, 2020, 2021, 2022 г.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85345"/>
            <a:ext cx="1491575" cy="1630553"/>
          </a:xfrm>
          <a:prstGeom prst="ellipse">
            <a:avLst/>
          </a:prstGeom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650" r="3799"/>
          <a:stretch>
            <a:fillRect/>
          </a:stretch>
        </p:blipFill>
        <p:spPr bwMode="auto">
          <a:xfrm>
            <a:off x="2019692" y="3962397"/>
            <a:ext cx="1996397" cy="2863613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176" r="4851"/>
          <a:stretch>
            <a:fillRect/>
          </a:stretch>
        </p:blipFill>
        <p:spPr bwMode="auto">
          <a:xfrm>
            <a:off x="0" y="2399680"/>
            <a:ext cx="1961268" cy="279657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9797" t="27541" r="11623" b="11931"/>
          <a:stretch/>
        </p:blipFill>
        <p:spPr>
          <a:xfrm>
            <a:off x="4137139" y="2662093"/>
            <a:ext cx="5782387" cy="328544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3877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2156457" y="48413"/>
            <a:ext cx="8831583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Трансляция </a:t>
            </a:r>
            <a:endParaRPr lang="ru-RU" sz="36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педагогического опыта</a:t>
            </a:r>
            <a:endParaRPr lang="ru-RU" sz="36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54" y="4153253"/>
            <a:ext cx="3550116" cy="266258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24926" b="1"/>
          <a:stretch/>
        </p:blipFill>
        <p:spPr>
          <a:xfrm>
            <a:off x="71094" y="4839760"/>
            <a:ext cx="3278349" cy="197607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23473" r="6216" b="21222"/>
          <a:stretch/>
        </p:blipFill>
        <p:spPr>
          <a:xfrm>
            <a:off x="8971882" y="4237062"/>
            <a:ext cx="3220118" cy="260028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54679" cy="236600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54" y="1279512"/>
            <a:ext cx="3493064" cy="261979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28920" r="8149" b="25634"/>
          <a:stretch/>
        </p:blipFill>
        <p:spPr>
          <a:xfrm>
            <a:off x="7710200" y="1350365"/>
            <a:ext cx="2134791" cy="285113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b="24838"/>
          <a:stretch/>
        </p:blipFill>
        <p:spPr>
          <a:xfrm>
            <a:off x="7035677" y="3395331"/>
            <a:ext cx="2421152" cy="243246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4"/>
          <p:cNvPicPr/>
          <p:nvPr/>
        </p:nvPicPr>
        <p:blipFill>
          <a:blip r:embed="rId9"/>
          <a:srcRect t="18930"/>
          <a:stretch/>
        </p:blipFill>
        <p:spPr>
          <a:xfrm>
            <a:off x="390596" y="2524071"/>
            <a:ext cx="3362343" cy="215762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0984" r="31913"/>
          <a:stretch/>
        </p:blipFill>
        <p:spPr>
          <a:xfrm>
            <a:off x="10037292" y="1503633"/>
            <a:ext cx="2154708" cy="238203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39" y="85345"/>
            <a:ext cx="1183727" cy="129402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50307"/>
            <a:ext cx="11216641" cy="1085723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</a:t>
            </a:r>
            <a:r>
              <a:rPr lang="ru-RU" altLang="ru-RU" sz="30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 развивает</a:t>
            </a:r>
            <a:endParaRPr lang="ru-RU" sz="3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27556" y="1497212"/>
            <a:ext cx="4063131" cy="1178400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атематическую грамотность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049" r="7699"/>
          <a:stretch/>
        </p:blipFill>
        <p:spPr>
          <a:xfrm>
            <a:off x="103152" y="1450848"/>
            <a:ext cx="3364992" cy="2273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" y="3914004"/>
            <a:ext cx="3624405" cy="2718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23016" r="5925" b="8412"/>
          <a:stretch/>
        </p:blipFill>
        <p:spPr>
          <a:xfrm>
            <a:off x="8027018" y="1506898"/>
            <a:ext cx="4061991" cy="2407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459" y="4337827"/>
            <a:ext cx="4074550" cy="22944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873638" y="3159992"/>
            <a:ext cx="3829812" cy="1178400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Финансовую грамотность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245" y="4905053"/>
            <a:ext cx="3070677" cy="1727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39" y="85346"/>
            <a:ext cx="1163928" cy="11506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393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815"/>
            <a:ext cx="11045952" cy="108572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языков»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9392" y="1386742"/>
            <a:ext cx="4486656" cy="1366528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Читательскую грамотность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" y="1583625"/>
            <a:ext cx="3776784" cy="2237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513" t="4769" r="19569" b="17361"/>
          <a:stretch/>
        </p:blipFill>
        <p:spPr>
          <a:xfrm>
            <a:off x="100127" y="4419283"/>
            <a:ext cx="3776784" cy="2165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808" y="1323810"/>
            <a:ext cx="3015160" cy="2178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840" t="2665" r="20535" b="26593"/>
          <a:stretch/>
        </p:blipFill>
        <p:spPr>
          <a:xfrm>
            <a:off x="4676408" y="4512822"/>
            <a:ext cx="3015160" cy="2143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43378" r="25600" b="10400"/>
          <a:stretch/>
        </p:blipFill>
        <p:spPr>
          <a:xfrm>
            <a:off x="8285023" y="4419283"/>
            <a:ext cx="3748481" cy="2225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131720" y="2877629"/>
            <a:ext cx="4853784" cy="122495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Естественнонаучную  грамотность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431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69" y="790495"/>
            <a:ext cx="10497402" cy="213558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«Путешествуя по миру, развиваем функциональную грамотность»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3302" y="182030"/>
            <a:ext cx="8936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00"/>
              </a:spcBef>
              <a:buClr>
                <a:srgbClr val="000000"/>
              </a:buClr>
              <a:buSzPct val="100000"/>
            </a:pPr>
            <a:r>
              <a:rPr lang="ru-RU" altLang="ru-RU" sz="4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ПРОЕКТ МБОУ «ЯСШ №12»:</a:t>
            </a:r>
            <a:endParaRPr lang="ru-RU" altLang="ru-RU" sz="4400" b="1" dirty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969" y="2911903"/>
            <a:ext cx="11753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00"/>
              </a:spcBef>
              <a:buClr>
                <a:srgbClr val="000000"/>
              </a:buClr>
              <a:buSzPct val="100000"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Кабанова В.Н., Горелова Н.В.,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Черкащенко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О.И.,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Какунина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М.П.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https://mir-s3-cdn-cf.behance.net/project_modules/disp/59b73f47211133.5873edc00531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9" y="3821057"/>
            <a:ext cx="2388997" cy="26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9" y="85345"/>
            <a:ext cx="1942678" cy="2123688"/>
          </a:xfrm>
          <a:prstGeom prst="ellipse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34575" y="3821057"/>
            <a:ext cx="8839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проекта</a:t>
            </a:r>
            <a:endParaRPr lang="ru-RU" sz="2400" dirty="0" smtClean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проявлению и развитию ребенком своих знаний, умений, возможностей, способностей </a:t>
            </a:r>
            <a:endParaRPr lang="ru-RU" sz="2400" dirty="0" smtClean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развитию инновационной деятельности</a:t>
            </a:r>
            <a:endParaRPr lang="ru-RU" sz="2400" dirty="0" smtClean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гармоничной личности, готовой к реалиям современного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0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880" t="5503" r="5939" b="8895"/>
          <a:stretch/>
        </p:blipFill>
        <p:spPr>
          <a:xfrm>
            <a:off x="117228" y="1828800"/>
            <a:ext cx="3054697" cy="2367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09" y="4427606"/>
            <a:ext cx="3198783" cy="2355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24477" r="16068" b="10829"/>
          <a:stretch/>
        </p:blipFill>
        <p:spPr>
          <a:xfrm>
            <a:off x="8728852" y="1882763"/>
            <a:ext cx="3410159" cy="2339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7" r="34559"/>
          <a:stretch/>
        </p:blipFill>
        <p:spPr>
          <a:xfrm>
            <a:off x="8734206" y="4374699"/>
            <a:ext cx="1775298" cy="2408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8223" t="13676" r="14485" b="14934"/>
          <a:stretch/>
        </p:blipFill>
        <p:spPr>
          <a:xfrm>
            <a:off x="4253244" y="4222469"/>
            <a:ext cx="3859250" cy="2586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210506" y="2235052"/>
            <a:ext cx="5425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Проводятся ежегодные научно- практические конференции для обучающихся старших классов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121920"/>
            <a:ext cx="110078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языков» развивает </a:t>
            </a:r>
            <a:r>
              <a:rPr lang="ru-RU" altLang="ru-RU" sz="32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компетенции на </a:t>
            </a:r>
            <a:r>
              <a:rPr lang="ru-RU" altLang="ru-RU" sz="3200" b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иностранных </a:t>
            </a:r>
            <a:r>
              <a:rPr lang="ru-RU" altLang="ru-RU" sz="32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языках</a:t>
            </a:r>
            <a:endParaRPr lang="ru-RU" sz="3200" b="1" dirty="0">
              <a:solidFill>
                <a:srgbClr val="C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39" y="85346"/>
            <a:ext cx="1163928" cy="11506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075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240"/>
            <a:ext cx="11314176" cy="1524635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</a:t>
            </a:r>
            <a:r>
              <a:rPr lang="ru-RU" altLang="ru-RU" sz="30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 развивает </a:t>
            </a:r>
            <a:r>
              <a:rPr lang="ru-RU" sz="3000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компетенции на английском </a:t>
            </a:r>
            <a:br>
              <a:rPr lang="ru-RU" sz="3000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000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немецком языках</a:t>
            </a:r>
            <a:endParaRPr lang="ru-RU" sz="3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032" y="1735769"/>
            <a:ext cx="1146048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Этому </a:t>
            </a:r>
            <a:r>
              <a:rPr lang="ru-RU" sz="20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</a:t>
            </a:r>
            <a:r>
              <a:rPr lang="ru-RU" sz="2000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международное </a:t>
            </a:r>
            <a:r>
              <a:rPr lang="ru-RU" sz="20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общение с представителями различных стран и прямое общение с носителями иностранных языков в онлайн формате и лично. За последние </a:t>
            </a:r>
            <a:r>
              <a:rPr lang="ru-RU" sz="2000" dirty="0" smtClean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у школы появилось много новых друзей из различных стран мира: Австрии, Германии, США. </a:t>
            </a:r>
            <a:endParaRPr lang="ru-RU" sz="2000" dirty="0">
              <a:solidFill>
                <a:srgbClr val="000066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6496" y="3021480"/>
            <a:ext cx="459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11 ноября 2022 года </a:t>
            </a:r>
            <a:endParaRPr lang="ru-RU" altLang="ru-RU" sz="2400" b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МБОУ"ЯСШ12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" посетил </a:t>
            </a:r>
            <a:endParaRPr lang="ru-RU" altLang="ru-RU" sz="2400" b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владелец 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главный </a:t>
            </a:r>
            <a:endParaRPr lang="ru-RU" altLang="ru-RU" sz="2400" b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редактор 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газеты «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Goodnews</a:t>
            </a:r>
            <a:endParaRPr lang="ru-RU" altLang="ru-RU" sz="2400" b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4Baden 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b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Baden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 </a:t>
            </a:r>
            <a:endParaRPr lang="ru-RU" altLang="ru-RU" sz="2400" b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Кристиан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Фритч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39" y="85346"/>
            <a:ext cx="1163928" cy="1150684"/>
          </a:xfrm>
          <a:prstGeom prst="ellipse">
            <a:avLst/>
          </a:prstGeom>
        </p:spPr>
      </p:pic>
      <p:pic>
        <p:nvPicPr>
          <p:cNvPr id="5126" name="Picture 6" descr="https://sun9-north.userapi.com/sun9-87/s/v1/ig2/KubRBzHItJIvbIi3TZW1yEb3b5ehXccc1iGmylBZzkmODuNt-eVQNWJDMDp_n3w29Dy7gXrx7mdsvy0oRfhWSpKQ.jpg?size=1280x719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13" y="3138196"/>
            <a:ext cx="4614487" cy="25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west.userapi.com/sun9-48/s/v1/ig2/VYofIUQLedPCyVwZ5Hmel5isbv4NA4gwK74kme9eWO_aTUN6LtgFl1rxfLXo84pYyAr7C4A0h7eFBKU04WQN9Rt8.jpg?size=1280x96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3099688"/>
            <a:ext cx="3324892" cy="24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032" y="5710074"/>
            <a:ext cx="11765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оторый  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 страницах 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своего  издания </a:t>
            </a:r>
            <a:r>
              <a:rPr lang="ru-RU" altLang="ru-RU" sz="2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рассказывает правду о развитии российского Крыма и важнейших событиях нашей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4999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764655" y="609843"/>
            <a:ext cx="9908467" cy="16198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2800" dirty="0">
                <a:solidFill>
                  <a:srgbClr val="000066"/>
                </a:solidFill>
                <a:latin typeface="Georgia" panose="02040502050405020303" pitchFamily="18" charset="0"/>
              </a:rPr>
              <a:t>Совершенствование профессиональных компетентностей педагогов, обеспечивающих высокий уровень функциональной грамотности обучающихся</a:t>
            </a:r>
            <a:endParaRPr lang="ru-RU" sz="2800" b="0" strike="noStrike" spc="-1" dirty="0">
              <a:solidFill>
                <a:srgbClr val="000066"/>
              </a:solidFill>
              <a:latin typeface="Georgia" panose="02040502050405020303" pitchFamily="18" charset="0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1167924" y="67272"/>
            <a:ext cx="9905760" cy="73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40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Цель проекта</a:t>
            </a:r>
            <a:endParaRPr lang="ru-RU" sz="40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1167924" y="1913065"/>
            <a:ext cx="9905760" cy="73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40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Задачи проекта</a:t>
            </a:r>
            <a:endParaRPr lang="ru-RU" sz="40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503313" y="2582188"/>
            <a:ext cx="10973640" cy="4116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0099"/>
                </a:solidFill>
                <a:latin typeface="Georgia" panose="02040502050405020303" pitchFamily="18" charset="0"/>
              </a:rPr>
              <a:t>обосновать и интегрировать педагогические условия, способствующие развитию профессиональных компетенций и личностных качеств педагога на основе методической, проектировочной и конструкторской деятельности;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0099"/>
                </a:solidFill>
                <a:latin typeface="Georgia" panose="02040502050405020303" pitchFamily="18" charset="0"/>
              </a:rPr>
              <a:t>разработать структурно-содержательную модель </a:t>
            </a:r>
            <a:r>
              <a:rPr lang="ru-RU" sz="2200" dirty="0" err="1">
                <a:solidFill>
                  <a:srgbClr val="000099"/>
                </a:solidFill>
                <a:latin typeface="Georgia" panose="02040502050405020303" pitchFamily="18" charset="0"/>
              </a:rPr>
              <a:t>диссеминационной</a:t>
            </a:r>
            <a:r>
              <a:rPr lang="ru-RU" sz="2200" dirty="0">
                <a:solidFill>
                  <a:srgbClr val="000099"/>
                </a:solidFill>
                <a:latin typeface="Georgia" panose="02040502050405020303" pitchFamily="18" charset="0"/>
              </a:rPr>
              <a:t> сети по развитию профессиональных компетентностей педагогов, обеспечивающих высокий уровень ФГО;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0099"/>
                </a:solidFill>
                <a:latin typeface="Georgia" panose="02040502050405020303" pitchFamily="18" charset="0"/>
              </a:rPr>
              <a:t>создать механизмы формирования ФГО в условиях деятельности профессионального сообщества учителей – организационной формы диссеминации;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0099"/>
                </a:solidFill>
                <a:latin typeface="Georgia" panose="02040502050405020303" pitchFamily="18" charset="0"/>
              </a:rPr>
              <a:t>апробировать эффективность профессионального сообщества педагогов как ресурса повышения качества образования и непрерывного развития компетенций педагогических работников.</a:t>
            </a:r>
            <a:endParaRPr lang="ru-RU" sz="2200" b="0" strike="noStrike" spc="-1" dirty="0">
              <a:solidFill>
                <a:srgbClr val="000099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53" y="85345"/>
            <a:ext cx="1438714" cy="157276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" y="121571"/>
            <a:ext cx="10776191" cy="152463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</a:t>
            </a:r>
            <a:r>
              <a:rPr lang="ru-RU" altLang="ru-RU" sz="28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 развивает</a:t>
            </a:r>
            <a:br>
              <a:rPr lang="ru-RU" altLang="ru-RU" sz="28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компетенции на английском и немецком языках</a:t>
            </a:r>
            <a:endParaRPr lang="ru-RU" sz="2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7056" y="1682431"/>
            <a:ext cx="8180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сентябре 2021 года </a:t>
            </a:r>
            <a:r>
              <a:rPr lang="ru-RU" altLang="ru-RU" sz="24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школу </a:t>
            </a:r>
            <a:r>
              <a:rPr lang="ru-RU" altLang="ru-RU" sz="24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посетил  гость </a:t>
            </a:r>
            <a:r>
              <a:rPr lang="ru-RU" altLang="ru-RU" sz="2400" b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из Германии </a:t>
            </a:r>
            <a:r>
              <a:rPr lang="ru-RU" altLang="ru-RU" sz="2400" b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Эберхард</a:t>
            </a:r>
            <a:r>
              <a:rPr lang="ru-RU" altLang="ru-RU" sz="2400" b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Кегль, </a:t>
            </a:r>
            <a:r>
              <a:rPr lang="ru-RU" altLang="ru-RU" sz="24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театральный деятель, педагог.  Он познакомил ребят с новыми веяниями в изучении немецкого языка через Арт-технологии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448" t="19477" r="31491" b="11826"/>
          <a:stretch/>
        </p:blipFill>
        <p:spPr>
          <a:xfrm>
            <a:off x="30480" y="1873138"/>
            <a:ext cx="3681984" cy="2537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66" t="27467"/>
          <a:stretch/>
        </p:blipFill>
        <p:spPr>
          <a:xfrm>
            <a:off x="1377696" y="3815617"/>
            <a:ext cx="4291584" cy="2383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r="17213"/>
          <a:stretch/>
        </p:blipFill>
        <p:spPr>
          <a:xfrm>
            <a:off x="8770675" y="3304380"/>
            <a:ext cx="3401092" cy="2310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31121" r="4587"/>
          <a:stretch/>
        </p:blipFill>
        <p:spPr>
          <a:xfrm>
            <a:off x="5401056" y="4506276"/>
            <a:ext cx="4096512" cy="22179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39" y="85346"/>
            <a:ext cx="1163928" cy="11506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138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Возможно, это изображение (2 человека, люди стоят и в помещении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4321025"/>
            <a:ext cx="3337846" cy="250615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6" descr="Возможно, это изображение (7 человек, люди стоят и в помещен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" y="1189023"/>
            <a:ext cx="3481005" cy="26165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055" y="1854520"/>
            <a:ext cx="3927783" cy="226412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9500" t="19762" r="14875" b="14205"/>
          <a:stretch/>
        </p:blipFill>
        <p:spPr>
          <a:xfrm>
            <a:off x="3687699" y="1479259"/>
            <a:ext cx="4371862" cy="248410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3360" y="105939"/>
            <a:ext cx="10222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Активно развивается и приносит результаты «</a:t>
            </a:r>
            <a:r>
              <a:rPr lang="ru-RU" sz="3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Финансовая </a:t>
            </a:r>
            <a:r>
              <a:rPr lang="ru-RU" sz="3000" b="1" dirty="0">
                <a:solidFill>
                  <a:srgbClr val="C00000"/>
                </a:solidFill>
                <a:latin typeface="Georgia" panose="02040502050405020303" pitchFamily="18" charset="0"/>
              </a:rPr>
              <a:t>грамотность</a:t>
            </a: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» </a:t>
            </a:r>
            <a:r>
              <a:rPr lang="ru-RU" sz="3000" b="1" dirty="0">
                <a:solidFill>
                  <a:srgbClr val="C00000"/>
                </a:solidFill>
                <a:latin typeface="Georgia" panose="02040502050405020303" pitchFamily="18" charset="0"/>
              </a:rPr>
              <a:t>в МБОУ «ЯСШ №12»</a:t>
            </a:r>
            <a:endParaRPr lang="ru-RU" sz="30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256" y="4321025"/>
            <a:ext cx="3330142" cy="249760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75" y="4374749"/>
            <a:ext cx="4344680" cy="244388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663" y="85346"/>
            <a:ext cx="1384103" cy="15130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353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845" y="264247"/>
            <a:ext cx="7879783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Georgia" panose="02040502050405020303" pitchFamily="18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sz="4000" dirty="0">
                <a:solidFill>
                  <a:srgbClr val="C00000"/>
                </a:solidFill>
                <a:latin typeface="Georgia" panose="02040502050405020303" pitchFamily="18" charset="0"/>
              </a:rPr>
              <a:t>» </a:t>
            </a:r>
            <a:r>
              <a:rPr lang="ru-RU" sz="4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 </a:t>
            </a:r>
            <a:r>
              <a:rPr lang="ru-RU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МБОУ «ЯСШ №12»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0" y="4108704"/>
            <a:ext cx="3492538" cy="2619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98907" y="1811496"/>
            <a:ext cx="83730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Сотрудничество с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Центральный банк Российской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Федерации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Сотрудничество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 работниками </a:t>
            </a:r>
          </a:p>
          <a:p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налоговой службы</a:t>
            </a: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45" y="3767327"/>
            <a:ext cx="3289117" cy="2466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99" y="4378605"/>
            <a:ext cx="3305859" cy="2479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85345"/>
            <a:ext cx="1503766" cy="1643881"/>
          </a:xfrm>
          <a:prstGeom prst="ellipse">
            <a:avLst/>
          </a:prstGeom>
        </p:spPr>
      </p:pic>
      <p:pic>
        <p:nvPicPr>
          <p:cNvPr id="8" name="Рисунок 7" descr="Возможно, это изображение (один или несколько человек и в помещении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628" y="1690688"/>
            <a:ext cx="3257651" cy="25870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072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»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в МБОУ «ЯСШ №12»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4487"/>
            <a:ext cx="3011200" cy="2109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" y="1325563"/>
            <a:ext cx="2639567" cy="193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27" y="1421161"/>
            <a:ext cx="2797361" cy="1959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4" y="4861435"/>
            <a:ext cx="2798190" cy="1984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26" y="4764124"/>
            <a:ext cx="2855789" cy="2070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49" y="1421161"/>
            <a:ext cx="2588472" cy="1868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723" y="4873034"/>
            <a:ext cx="2727044" cy="1961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06" y="1485894"/>
            <a:ext cx="2576520" cy="1877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348" t="3511" r="239" b="5211"/>
          <a:stretch/>
        </p:blipFill>
        <p:spPr>
          <a:xfrm>
            <a:off x="4755374" y="3220800"/>
            <a:ext cx="2926472" cy="20152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/>
          <a:srcRect l="2737" t="1381" r="2359"/>
          <a:stretch/>
        </p:blipFill>
        <p:spPr>
          <a:xfrm rot="16200000">
            <a:off x="1798019" y="2840331"/>
            <a:ext cx="1973711" cy="27346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85345"/>
            <a:ext cx="1503766" cy="1643881"/>
          </a:xfrm>
          <a:prstGeom prst="ellipse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/>
          <a:srcRect l="2597" t="866" r="4473"/>
          <a:stretch/>
        </p:blipFill>
        <p:spPr>
          <a:xfrm rot="16200000">
            <a:off x="8571653" y="2800792"/>
            <a:ext cx="2039028" cy="29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6579" t="22034" r="14089" b="6354"/>
          <a:stretch/>
        </p:blipFill>
        <p:spPr>
          <a:xfrm>
            <a:off x="177042" y="1438656"/>
            <a:ext cx="4827259" cy="53754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81343" y="1482532"/>
            <a:ext cx="6375546" cy="422551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Мониторинга:</a:t>
            </a:r>
            <a:endParaRPr lang="ru-RU" sz="1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уровня </a:t>
            </a:r>
            <a:r>
              <a:rPr lang="ru-RU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функциональной грамотности обучающихся </a:t>
            </a:r>
            <a:r>
              <a:rPr lang="ru-RU" sz="1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«ЯСШ №12»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проведение самодиагностики;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методики преподавания различных предметов с учетом заданий по математической, читательской, естественнонаучной, финансовой грамотности, глобальным компетенциям, критическому мышлению обучающихся;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принятия своевременных управленческих решений. 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Мониторинга:</a:t>
            </a:r>
            <a:endParaRPr lang="ru-RU" sz="1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ru-RU" sz="14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диагностической работы для обучающихся </a:t>
            </a:r>
            <a:r>
              <a:rPr lang="ru-RU" sz="1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«ЯСШ №12»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шести направлениям функциональной грамотности: читательской, математической, естественнонаучной, финансовой, глобальным компетенциям, креативному </a:t>
            </a:r>
            <a:r>
              <a:rPr lang="ru-RU" sz="14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мышлению;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ru-RU" sz="14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результатов диагностической работы по оценке функциональной грамотности;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выявление затруднений и определение направлений работы по совершенствованию формирования функциональной грамотности.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926" y="97537"/>
            <a:ext cx="1226810" cy="1341119"/>
          </a:xfrm>
          <a:prstGeom prst="ellipse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97537"/>
            <a:ext cx="10757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Мониторинг </a:t>
            </a: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степени </a:t>
            </a:r>
            <a:r>
              <a:rPr lang="ru-RU" sz="2800" b="1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сформированности</a:t>
            </a: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функциональной грамотности обучающихся МБОУ «ЯСШ №12»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1116" y="5750840"/>
            <a:ext cx="666362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https://docs.google.com/viewer?url=http%3A%2F%2Ftwelveschool.ru%2Fengine%2Fdownload.php%3Fid%3D808%26area%3Dstatic%26viewonline%3D1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121919" y="111240"/>
            <a:ext cx="10793793" cy="1709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32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Разнообразие программ внеурочной деятельности и дополнительного образования </a:t>
            </a:r>
            <a:r>
              <a:rPr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2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в МБОУ «ЯСШ №12»</a:t>
            </a:r>
            <a:endParaRPr lang="ru-RU" sz="32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230008" y="1841472"/>
            <a:ext cx="2719896" cy="153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Ансамбль гитар «Диез»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9719102" y="3524814"/>
            <a:ext cx="2430574" cy="1537200"/>
          </a:xfrm>
          <a:prstGeom prst="rect">
            <a:avLst/>
          </a:prstGeom>
          <a:solidFill>
            <a:srgbClr val="99FFCC"/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Школьный спортивный клуб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7359226" y="3524814"/>
            <a:ext cx="2314289" cy="1537200"/>
          </a:xfrm>
          <a:prstGeom prst="rect">
            <a:avLst/>
          </a:prstGeom>
          <a:solidFill>
            <a:srgbClr val="CCFFCC"/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Шахматная секция</a:t>
            </a:r>
          </a:p>
        </p:txBody>
      </p:sp>
      <p:sp>
        <p:nvSpPr>
          <p:cNvPr id="346" name="CustomShape 5"/>
          <p:cNvSpPr/>
          <p:nvPr/>
        </p:nvSpPr>
        <p:spPr>
          <a:xfrm>
            <a:off x="0" y="3524814"/>
            <a:ext cx="2148840" cy="1537200"/>
          </a:xfrm>
          <a:prstGeom prst="rect">
            <a:avLst/>
          </a:prstGeom>
          <a:solidFill>
            <a:srgbClr val="66FFCC"/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2800" b="0" strike="noStrike" spc="-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Историчес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-кий </a:t>
            </a: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клуб</a:t>
            </a:r>
          </a:p>
        </p:txBody>
      </p:sp>
      <p:sp>
        <p:nvSpPr>
          <p:cNvPr id="347" name="CustomShape 6"/>
          <p:cNvSpPr/>
          <p:nvPr/>
        </p:nvSpPr>
        <p:spPr>
          <a:xfrm>
            <a:off x="5003064" y="3524814"/>
            <a:ext cx="2243251" cy="1537200"/>
          </a:xfrm>
          <a:prstGeom prst="rect">
            <a:avLst/>
          </a:prstGeom>
          <a:solidFill>
            <a:srgbClr val="66FFFF"/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Школьный музей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48" name="CustomShape 7"/>
          <p:cNvSpPr/>
          <p:nvPr/>
        </p:nvSpPr>
        <p:spPr>
          <a:xfrm>
            <a:off x="6093013" y="5249424"/>
            <a:ext cx="2738664" cy="153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Театральная студия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49" name="CustomShape 8"/>
          <p:cNvSpPr/>
          <p:nvPr/>
        </p:nvSpPr>
        <p:spPr>
          <a:xfrm>
            <a:off x="121920" y="5249424"/>
            <a:ext cx="2708925" cy="1537200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Вокальный ансамбль «</a:t>
            </a:r>
            <a:r>
              <a:rPr lang="ru-RU" sz="3000" b="0" strike="noStrike" spc="-1" dirty="0" err="1">
                <a:solidFill>
                  <a:srgbClr val="002060"/>
                </a:solidFill>
                <a:latin typeface="Georgia" panose="02040502050405020303" pitchFamily="18" charset="0"/>
              </a:rPr>
              <a:t>Sunny</a:t>
            </a:r>
            <a:r>
              <a:rPr lang="ru-RU" sz="30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b="0" strike="noStrike" spc="-1" dirty="0" err="1">
                <a:solidFill>
                  <a:srgbClr val="002060"/>
                </a:solidFill>
                <a:latin typeface="Georgia" panose="02040502050405020303" pitchFamily="18" charset="0"/>
              </a:rPr>
              <a:t>tone</a:t>
            </a:r>
            <a:r>
              <a:rPr lang="ru-RU" sz="30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350" name="CustomShape 9"/>
          <p:cNvSpPr/>
          <p:nvPr/>
        </p:nvSpPr>
        <p:spPr>
          <a:xfrm>
            <a:off x="2945978" y="5249424"/>
            <a:ext cx="3027515" cy="153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Вокально-</a:t>
            </a:r>
            <a:r>
              <a:rPr lang="ru-RU" sz="3000" b="0" strike="noStrike" spc="-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инструмен</a:t>
            </a: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</a:t>
            </a:r>
            <a:r>
              <a:rPr lang="ru-RU" sz="3000" b="0" strike="noStrike" spc="-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тальная</a:t>
            </a: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группа </a:t>
            </a:r>
            <a:r>
              <a:rPr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«Карнавал»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51" name="CustomShape 10"/>
          <p:cNvSpPr/>
          <p:nvPr/>
        </p:nvSpPr>
        <p:spPr>
          <a:xfrm>
            <a:off x="3092367" y="1841472"/>
            <a:ext cx="2738664" cy="153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Хор «</a:t>
            </a:r>
            <a:r>
              <a:rPr lang="ru-RU" sz="3000" b="0" strike="noStrike" spc="-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Капитошка</a:t>
            </a: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CustomShape 7"/>
          <p:cNvSpPr/>
          <p:nvPr/>
        </p:nvSpPr>
        <p:spPr>
          <a:xfrm>
            <a:off x="8931864" y="5228508"/>
            <a:ext cx="2738664" cy="1537200"/>
          </a:xfrm>
          <a:prstGeom prst="rect">
            <a:avLst/>
          </a:prstGeom>
          <a:solidFill>
            <a:schemeClr val="accent5"/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Театр на ходулях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6124689" y="1841472"/>
            <a:ext cx="2835226" cy="153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Ансамбль народных </a:t>
            </a:r>
            <a:r>
              <a:rPr lang="ru-RU" sz="3000" spc="-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инструментов«Калинка</a:t>
            </a:r>
            <a:r>
              <a:rPr lang="ru-RU" sz="3000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9120977" y="1841472"/>
            <a:ext cx="2711333" cy="153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Команда КВН «12 квартал»</a:t>
            </a:r>
            <a:endParaRPr lang="ru-RU" sz="3000" b="0" strike="noStrike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13" y="85345"/>
            <a:ext cx="1256053" cy="1373087"/>
          </a:xfrm>
          <a:prstGeom prst="ellipse">
            <a:avLst/>
          </a:prstGeom>
        </p:spPr>
      </p:pic>
      <p:sp>
        <p:nvSpPr>
          <p:cNvPr id="17" name="CustomShape 2"/>
          <p:cNvSpPr/>
          <p:nvPr/>
        </p:nvSpPr>
        <p:spPr>
          <a:xfrm>
            <a:off x="2250883" y="3524814"/>
            <a:ext cx="2695725" cy="153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  <a:spcAft>
                <a:spcPts val="1049"/>
              </a:spcAft>
            </a:pPr>
            <a:r>
              <a:rPr lang="ru-RU" sz="30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Научное сообщество обучающихся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104979" y="85345"/>
            <a:ext cx="9905760" cy="840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C00000"/>
                </a:solidFill>
                <a:latin typeface="Georgia" panose="02040502050405020303" pitchFamily="18" charset="0"/>
              </a:rPr>
              <a:t>Поддержка одарённых детей посредством интеграционной развивающей среды</a:t>
            </a:r>
            <a:endParaRPr lang="ru-RU" sz="3200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577980" y="4572957"/>
            <a:ext cx="11109240" cy="21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lnSpcReduction="10000"/>
          </a:bodyPr>
          <a:lstStyle/>
          <a:p>
            <a:pPr algn="ctr">
              <a:spcBef>
                <a:spcPts val="1001"/>
              </a:spcBef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Иванова Владислава – победитель 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Всероссийск</a:t>
            </a:r>
            <a:r>
              <a:rPr lang="ru-RU" sz="2800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их и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spc="-1" dirty="0">
                <a:solidFill>
                  <a:srgbClr val="002060"/>
                </a:solidFill>
                <a:latin typeface="Georgia" panose="02040502050405020303" pitchFamily="18" charset="0"/>
              </a:rPr>
              <a:t>м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еждународных конкурсов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победитель I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V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Всероссийского конкурса 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поэтической 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декламации "История России в стихах" в номинации "Учащиеся 5-8 классов" представляла Республику Крым на главной сцене фестиваля «Красная площадь» в Москве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2800" b="0" strike="noStrike" spc="-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3000" b="0" strike="noStrike" spc="-1" dirty="0">
              <a:latin typeface="Arial"/>
            </a:endParaRPr>
          </a:p>
        </p:txBody>
      </p:sp>
      <p:pic>
        <p:nvPicPr>
          <p:cNvPr id="405" name="Picture 2"/>
          <p:cNvPicPr/>
          <p:nvPr/>
        </p:nvPicPr>
        <p:blipFill>
          <a:blip r:embed="rId2"/>
          <a:srcRect l="19482"/>
          <a:stretch/>
        </p:blipFill>
        <p:spPr>
          <a:xfrm>
            <a:off x="484776" y="1288991"/>
            <a:ext cx="2759633" cy="292092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Рисунок 1" descr="http://www.yalta-24.ru/images/material_2020/24.06.2020/skolni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95" y="1523890"/>
            <a:ext cx="3631001" cy="258554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18223" r="16074"/>
          <a:stretch/>
        </p:blipFill>
        <p:spPr>
          <a:xfrm>
            <a:off x="3792030" y="1182296"/>
            <a:ext cx="3394448" cy="32112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581" y="85345"/>
            <a:ext cx="1327186" cy="145084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167784" y="112471"/>
            <a:ext cx="9905760" cy="916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C00000"/>
                </a:solidFill>
                <a:latin typeface="Georgia" panose="02040502050405020303" pitchFamily="18" charset="0"/>
              </a:rPr>
              <a:t>Поддержка одарённых детей посредством интеграционной развивающей среды</a:t>
            </a:r>
            <a:endParaRPr lang="ru-RU" sz="2800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167784" y="5378358"/>
            <a:ext cx="11385600" cy="11948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32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Белоусов Иван– </a:t>
            </a:r>
            <a:r>
              <a:rPr lang="ru-RU" sz="3500" dirty="0">
                <a:solidFill>
                  <a:srgbClr val="002060"/>
                </a:solidFill>
                <a:latin typeface="Georgia" panose="02040502050405020303" pitchFamily="18" charset="0"/>
              </a:rPr>
              <a:t>призер Всероссийского конкурса научно-исследовательских работ им. Д.И. </a:t>
            </a:r>
            <a:r>
              <a:rPr lang="ru-RU" sz="35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Менделеева, </a:t>
            </a:r>
            <a:r>
              <a:rPr lang="ru-RU" sz="3200" b="0" strike="noStrike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активный </a:t>
            </a:r>
            <a:r>
              <a:rPr lang="ru-RU" sz="32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участник олимпиадного движения </a:t>
            </a:r>
          </a:p>
        </p:txBody>
      </p:sp>
      <p:pic>
        <p:nvPicPr>
          <p:cNvPr id="409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20798" r="29271" b="5698"/>
          <a:stretch>
            <a:fillRect/>
          </a:stretch>
        </p:blipFill>
        <p:spPr bwMode="auto">
          <a:xfrm>
            <a:off x="809072" y="1186200"/>
            <a:ext cx="4616392" cy="348254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4" t="23077" r="41664" b="4843"/>
          <a:stretch>
            <a:fillRect/>
          </a:stretch>
        </p:blipFill>
        <p:spPr bwMode="auto">
          <a:xfrm>
            <a:off x="6490472" y="1186200"/>
            <a:ext cx="3030499" cy="403534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472" y="85345"/>
            <a:ext cx="1918295" cy="2097033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87922"/>
            <a:ext cx="12106656" cy="257314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 базе МБОУ «ЯСШ №12» проводится много методических мероприятий: семинаров, конкурсов, конференций для педагогов и учащихся города и региона. Педагоги и обучающиеся школы являются их активными участниками и делятся своим опытом и наработанным материалом. </a:t>
            </a: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608" y="4361069"/>
            <a:ext cx="11509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Список заслуг учащихся МБОУ»ЯСШ №12» очень велик и у большинства детей есть красивое портфолио с демонстрацией их реальных достижений. Многие из которых можно проследить на страницах сети Интернет, например </a:t>
            </a:r>
            <a:r>
              <a:rPr lang="en-US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2"/>
              </a:rPr>
              <a:t>http://twelveschool.ru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2800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2800" u="sng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2800" u="sng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3"/>
              </a:rPr>
              <a:t>vk.com/club196885620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09" y="85345"/>
            <a:ext cx="1806757" cy="1975103"/>
          </a:xfrm>
          <a:prstGeom prst="ellips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608" y="93479"/>
            <a:ext cx="99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</a:t>
            </a:r>
            <a:r>
              <a:rPr lang="ru-RU" altLang="ru-RU" sz="32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9831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7"/>
          <a:stretch>
            <a:fillRect/>
          </a:stretch>
        </p:blipFill>
        <p:spPr bwMode="auto">
          <a:xfrm>
            <a:off x="5150630" y="85345"/>
            <a:ext cx="4822541" cy="3104014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091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0576" y="5578192"/>
            <a:ext cx="582761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3600" b="1" u="sng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4"/>
              </a:rPr>
              <a:t>https://vk.com/club196885620</a:t>
            </a:r>
            <a:endParaRPr lang="ru-RU" altLang="ru-RU" sz="3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0577" y="104752"/>
            <a:ext cx="47604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Segoe UI" panose="020B0702040204020203" pitchFamily="34" charset="0"/>
              </a:rPr>
              <a:t>Сайт МБОУ «ЯСШ №12»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3600" b="1" u="sng" dirty="0">
                <a:solidFill>
                  <a:srgbClr val="002060"/>
                </a:solidFill>
                <a:latin typeface="Georgia" panose="02040502050405020303" pitchFamily="18" charset="0"/>
                <a:hlinkClick r:id="rId5"/>
              </a:rPr>
              <a:t>http://twelveschool.ru/</a:t>
            </a:r>
            <a:r>
              <a:rPr lang="ru-RU" altLang="ru-RU" sz="3600" b="1" u="sng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3600" b="1" u="sng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Segoe UI" panose="020B0702040204020203" pitchFamily="34" charset="0"/>
              </a:rPr>
              <a:t>Официальная страница МБОУ «ЯСШ №12» в </a:t>
            </a:r>
            <a:r>
              <a:rPr lang="ru-RU" altLang="ru-RU" sz="3600" b="1" dirty="0" err="1">
                <a:solidFill>
                  <a:srgbClr val="C00000"/>
                </a:solidFill>
                <a:latin typeface="Georgia" panose="02040502050405020303" pitchFamily="18" charset="0"/>
                <a:cs typeface="Segoe UI" panose="020B0702040204020203" pitchFamily="34" charset="0"/>
              </a:rPr>
              <a:t>соцсети</a:t>
            </a:r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Segoe UI" panose="020B0702040204020203" pitchFamily="34" charset="0"/>
              </a:rPr>
              <a:t> «</a:t>
            </a:r>
            <a:r>
              <a:rPr lang="ru-RU" altLang="ru-RU" sz="3600" b="1" dirty="0" err="1">
                <a:solidFill>
                  <a:srgbClr val="C00000"/>
                </a:solidFill>
                <a:latin typeface="Georgia" panose="02040502050405020303" pitchFamily="18" charset="0"/>
                <a:cs typeface="Segoe UI" panose="020B0702040204020203" pitchFamily="34" charset="0"/>
              </a:rPr>
              <a:t>Вконтакте</a:t>
            </a:r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Segoe UI" panose="020B0702040204020203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5272" t="9900" r="15787" b="6534"/>
          <a:stretch/>
        </p:blipFill>
        <p:spPr>
          <a:xfrm>
            <a:off x="6930776" y="3429256"/>
            <a:ext cx="4822541" cy="3288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85" y="85345"/>
            <a:ext cx="2088982" cy="22836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420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390144" y="211907"/>
            <a:ext cx="10241280" cy="162528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«Детей надо учить тому, что пригодится им, когда они вырастут»</a:t>
            </a:r>
            <a:r>
              <a:rPr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600" b="0" strike="noStrike" spc="-1" dirty="0">
                <a:solidFill>
                  <a:srgbClr val="C00000"/>
                </a:solidFill>
                <a:latin typeface="Tw Cen MT"/>
              </a:rPr>
              <a:t>	</a:t>
            </a:r>
            <a:r>
              <a:rPr lang="ru-RU" sz="3600" b="0" strike="noStrike" spc="-1" dirty="0" smtClean="0">
                <a:solidFill>
                  <a:srgbClr val="C00000"/>
                </a:solidFill>
                <a:latin typeface="Tw Cen MT"/>
              </a:rPr>
              <a:t>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Аристип ок.435г</a:t>
            </a: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. до н.э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1468800" y="2213640"/>
            <a:ext cx="9905760" cy="40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876960" y="2549880"/>
            <a:ext cx="9905760" cy="14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4"/>
          <p:cNvSpPr/>
          <p:nvPr/>
        </p:nvSpPr>
        <p:spPr>
          <a:xfrm>
            <a:off x="3818312" y="2160279"/>
            <a:ext cx="4023055" cy="217541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40" tIns="12240" rIns="12240" bIns="12240" anchor="ctr"/>
          <a:lstStyle/>
          <a:p>
            <a:pPr algn="ctr">
              <a:lnSpc>
                <a:spcPct val="90000"/>
              </a:lnSpc>
              <a:spcAft>
                <a:spcPts val="666"/>
              </a:spcAft>
            </a:pPr>
            <a:r>
              <a:rPr lang="ru-RU" sz="2000" dirty="0" smtClean="0">
                <a:solidFill>
                  <a:srgbClr val="000099"/>
                </a:solidFill>
                <a:latin typeface="Georgia" panose="02040502050405020303" pitchFamily="18" charset="0"/>
              </a:rPr>
              <a:t>Создание  механизмов по формирования </a:t>
            </a:r>
            <a:r>
              <a:rPr lang="ru-RU" sz="2000" dirty="0">
                <a:solidFill>
                  <a:srgbClr val="000099"/>
                </a:solidFill>
                <a:latin typeface="Georgia" panose="02040502050405020303" pitchFamily="18" charset="0"/>
              </a:rPr>
              <a:t>функциональной грамотности обучающихся</a:t>
            </a:r>
            <a:endParaRPr lang="ru-RU" sz="1900" b="0" strike="noStrike" spc="-1" dirty="0">
              <a:solidFill>
                <a:srgbClr val="000099"/>
              </a:solidFill>
              <a:latin typeface="Georgia" panose="02040502050405020303" pitchFamily="18" charset="0"/>
            </a:endParaRPr>
          </a:p>
        </p:txBody>
      </p:sp>
      <p:sp>
        <p:nvSpPr>
          <p:cNvPr id="336" name="CustomShape 5"/>
          <p:cNvSpPr/>
          <p:nvPr/>
        </p:nvSpPr>
        <p:spPr>
          <a:xfrm rot="8929840">
            <a:off x="3286439" y="3491008"/>
            <a:ext cx="679461" cy="577440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6"/>
          <p:cNvSpPr/>
          <p:nvPr/>
        </p:nvSpPr>
        <p:spPr>
          <a:xfrm>
            <a:off x="227245" y="3112206"/>
            <a:ext cx="3015961" cy="1724308"/>
          </a:xfrm>
          <a:prstGeom prst="roundRect">
            <a:avLst>
              <a:gd name="adj" fmla="val 1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920" tIns="88920" rIns="43920" bIns="89280" anchor="ctr"/>
          <a:lstStyle/>
          <a:p>
            <a:pPr algn="ctr">
              <a:lnSpc>
                <a:spcPct val="90000"/>
              </a:lnSpc>
              <a:spcAft>
                <a:spcPts val="805"/>
              </a:spcAft>
            </a:pPr>
            <a:r>
              <a:rPr lang="ru-RU" sz="2300" b="0" strike="noStrike" spc="-1" dirty="0">
                <a:solidFill>
                  <a:srgbClr val="000066"/>
                </a:solidFill>
                <a:latin typeface="Georgia" panose="02040502050405020303" pitchFamily="18" charset="0"/>
              </a:rPr>
              <a:t>Внутренняя работа</a:t>
            </a:r>
          </a:p>
        </p:txBody>
      </p:sp>
      <p:sp>
        <p:nvSpPr>
          <p:cNvPr id="338" name="CustomShape 7"/>
          <p:cNvSpPr/>
          <p:nvPr/>
        </p:nvSpPr>
        <p:spPr>
          <a:xfrm rot="5400000">
            <a:off x="5508804" y="4357118"/>
            <a:ext cx="581400" cy="577440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8"/>
          <p:cNvSpPr/>
          <p:nvPr/>
        </p:nvSpPr>
        <p:spPr>
          <a:xfrm>
            <a:off x="4421663" y="4918949"/>
            <a:ext cx="2816352" cy="15408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920" tIns="88920" rIns="43920" bIns="89280" anchor="ctr"/>
          <a:lstStyle/>
          <a:p>
            <a:pPr algn="ctr">
              <a:lnSpc>
                <a:spcPct val="90000"/>
              </a:lnSpc>
              <a:spcAft>
                <a:spcPts val="805"/>
              </a:spcAft>
            </a:pPr>
            <a:r>
              <a:rPr lang="ru-RU" sz="2300" b="0" strike="noStrike" spc="-1" dirty="0">
                <a:solidFill>
                  <a:srgbClr val="000066"/>
                </a:solidFill>
                <a:latin typeface="Georgia" panose="02040502050405020303" pitchFamily="18" charset="0"/>
              </a:rPr>
              <a:t>Работа с социальными партнерами</a:t>
            </a:r>
          </a:p>
        </p:txBody>
      </p:sp>
      <p:sp>
        <p:nvSpPr>
          <p:cNvPr id="340" name="CustomShape 9"/>
          <p:cNvSpPr/>
          <p:nvPr/>
        </p:nvSpPr>
        <p:spPr>
          <a:xfrm rot="1652076">
            <a:off x="7842767" y="3406808"/>
            <a:ext cx="739609" cy="57744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10"/>
          <p:cNvSpPr/>
          <p:nvPr/>
        </p:nvSpPr>
        <p:spPr>
          <a:xfrm>
            <a:off x="8617000" y="3046324"/>
            <a:ext cx="3066671" cy="1790190"/>
          </a:xfrm>
          <a:prstGeom prst="roundRect">
            <a:avLst>
              <a:gd name="adj" fmla="val 10000"/>
            </a:avLst>
          </a:prstGeom>
          <a:solidFill>
            <a:srgbClr val="00B0F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920" tIns="88920" rIns="43920" bIns="89280" anchor="ctr"/>
          <a:lstStyle/>
          <a:p>
            <a:pPr algn="ctr">
              <a:lnSpc>
                <a:spcPct val="90000"/>
              </a:lnSpc>
              <a:spcAft>
                <a:spcPts val="805"/>
              </a:spcAft>
            </a:pPr>
            <a:r>
              <a:rPr lang="ru-RU" sz="2300" b="0" strike="noStrike" spc="-1" dirty="0">
                <a:solidFill>
                  <a:srgbClr val="000066"/>
                </a:solidFill>
                <a:latin typeface="Georgia" panose="02040502050405020303" pitchFamily="18" charset="0"/>
              </a:rPr>
              <a:t>Работа с родителями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53" y="85345"/>
            <a:ext cx="1438714" cy="157276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231648" y="1915817"/>
            <a:ext cx="11338560" cy="4625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Профессиональная компетентность, эрудированность.</a:t>
            </a:r>
          </a:p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Высокая коммуникативная культура, педагогический такт.</a:t>
            </a:r>
          </a:p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 Использование в работе творческого подхода.</a:t>
            </a:r>
          </a:p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Эмоциональная стабильность, целеустремленность, адекватная самооценка.</a:t>
            </a:r>
          </a:p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Стремление к самообразованию и самосовершенствованию.</a:t>
            </a:r>
          </a:p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Знание возрастной психологии обучающихся.</a:t>
            </a:r>
          </a:p>
          <a:p>
            <a:pPr marL="914760" lvl="1" indent="-457200">
              <a:lnSpc>
                <a:spcPct val="100000"/>
              </a:lnSpc>
              <a:spcBef>
                <a:spcPts val="499"/>
              </a:spcBef>
              <a:buClr>
                <a:schemeClr val="accent1">
                  <a:lumMod val="75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800" b="0" strike="noStrike" spc="-1" dirty="0">
                <a:solidFill>
                  <a:srgbClr val="002060"/>
                </a:solidFill>
                <a:latin typeface="Georgia" panose="02040502050405020303" pitchFamily="18" charset="0"/>
              </a:rPr>
              <a:t>Наличие организаторских способностей.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800" b="0" strike="noStrike" spc="-1" dirty="0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0" y="367200"/>
            <a:ext cx="9905760" cy="135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36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Качества учителя для работы </a:t>
            </a:r>
            <a:endParaRPr lang="ru-RU" sz="36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36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с 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детьми по развитию функциональной грамотности:</a:t>
            </a:r>
            <a:endParaRPr lang="ru-RU" sz="36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11" y="85344"/>
            <a:ext cx="1996356" cy="218236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720" y="1658112"/>
            <a:ext cx="7585600" cy="447446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учу своих учеников.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даю им условия, при которых они могут сами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учиться» </a:t>
            </a:r>
            <a:b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Эйнштейн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508" r="11667" b="7018"/>
          <a:stretch>
            <a:fillRect/>
          </a:stretch>
        </p:blipFill>
        <p:spPr bwMode="auto">
          <a:xfrm>
            <a:off x="375586" y="1658112"/>
            <a:ext cx="3519650" cy="365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66923" y="517786"/>
            <a:ext cx="2967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53" y="85345"/>
            <a:ext cx="1438714" cy="15727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28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1311563" y="371856"/>
            <a:ext cx="8526768" cy="3525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C00000"/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sz="8000" b="0" strike="noStrike" spc="-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 b="39500"/>
          <a:stretch>
            <a:fillRect/>
          </a:stretch>
        </p:blipFill>
        <p:spPr bwMode="auto">
          <a:xfrm>
            <a:off x="5918448" y="3388071"/>
            <a:ext cx="4689475" cy="34305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5853" b="39500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259" y="85345"/>
            <a:ext cx="2007508" cy="2194559"/>
          </a:xfrm>
          <a:prstGeom prst="ellipse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6" y="3388070"/>
            <a:ext cx="4154564" cy="3430587"/>
          </a:xfrm>
          <a:prstGeom prst="rect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25" y="224449"/>
            <a:ext cx="10714117" cy="101913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языков»</a:t>
            </a:r>
            <a:endParaRPr lang="ru-RU" sz="3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4847" y="1259522"/>
            <a:ext cx="7021121" cy="253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solidFill>
                  <a:srgbClr val="000066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учреждение, где обучающиеся получают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повседневной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жизни,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компетенции, которые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помогут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определить,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решать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сложные</a:t>
            </a:r>
            <a:r>
              <a:rPr lang="ru-RU" sz="2300" spc="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задачи,</a:t>
            </a:r>
            <a:r>
              <a:rPr lang="ru-RU" sz="23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определенные черты характера позволят решать задачи в изменяющихся условиях. </a:t>
            </a:r>
            <a:endParaRPr lang="ru-RU" sz="2300" dirty="0">
              <a:solidFill>
                <a:srgbClr val="000066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  <p:pic>
        <p:nvPicPr>
          <p:cNvPr id="7" name="Picture 2" descr="https://sun9-west.userapi.com/sun9-67/s/v1/ig2/mcmCyFtB4u5EHNrlDyQDmUQlhAtU-8Xwi5uSLzJZcuJRFxIVCWCxUt9SKQVTkgsxVxDq9VVEF2QfFv7-vewkTARk.jpg?size=1280x961&amp;quality=9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8221" r="7630" b="16372"/>
          <a:stretch/>
        </p:blipFill>
        <p:spPr bwMode="auto">
          <a:xfrm>
            <a:off x="150426" y="1243586"/>
            <a:ext cx="4653222" cy="31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east.userapi.com/sun9-26/s/v1/ig2/n24tDyVmVRdol6fvvqTsWa7nRxFKfMDKxjmyCjIVtoKQrl124hKpl3sxP6DVohBiH_7r86X3byg8thSWK2vBeHN7.jpg?size=1280x96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11562" r="6235" b="4255"/>
          <a:stretch/>
        </p:blipFill>
        <p:spPr bwMode="auto">
          <a:xfrm>
            <a:off x="8345240" y="3794062"/>
            <a:ext cx="3826527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" y="4475523"/>
            <a:ext cx="7876032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данный комплекс сформированных в школе навыков позволит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нормально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функционировать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личности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системе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отношений.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Наряду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этим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формируется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</a:t>
            </a:r>
            <a:r>
              <a:rPr lang="ru-RU" sz="2400" spc="5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адаптироваться во внешней среде.</a:t>
            </a:r>
          </a:p>
        </p:txBody>
      </p:sp>
    </p:spTree>
    <p:extLst>
      <p:ext uri="{BB962C8B-B14F-4D97-AF65-F5344CB8AC3E}">
        <p14:creationId xmlns:p14="http://schemas.microsoft.com/office/powerpoint/2010/main" val="418891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1556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языков»</a:t>
            </a:r>
            <a:endParaRPr lang="ru-RU" sz="3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900" b="5619"/>
          <a:stretch/>
        </p:blipFill>
        <p:spPr>
          <a:xfrm>
            <a:off x="179737" y="1325562"/>
            <a:ext cx="8293969" cy="5197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653442" y="1959787"/>
            <a:ext cx="35385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99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 школе работает дружный </a:t>
            </a:r>
            <a:r>
              <a:rPr lang="ru-RU" sz="3200" dirty="0" err="1" smtClean="0">
                <a:solidFill>
                  <a:srgbClr val="000099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высококвалифи-цированный</a:t>
            </a:r>
            <a:r>
              <a:rPr lang="ru-RU" sz="3200" dirty="0" smtClean="0">
                <a:solidFill>
                  <a:srgbClr val="000099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99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педагогический коллектив</a:t>
            </a:r>
            <a:endParaRPr lang="ru-RU" sz="3200" dirty="0">
              <a:solidFill>
                <a:srgbClr val="000099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132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94945" y="333376"/>
            <a:ext cx="9361870" cy="18716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Эксперты по проверке ОГЭ, </a:t>
            </a:r>
            <a:r>
              <a:rPr lang="ru-RU" altLang="ru-RU" sz="6000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  </a:t>
            </a:r>
            <a:br>
              <a:rPr lang="ru-RU" altLang="ru-RU" sz="6000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6000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000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      ЕГЭ</a:t>
            </a:r>
            <a:r>
              <a:rPr lang="ru-RU" altLang="ru-RU" sz="6000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000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endParaRPr lang="ru-RU" altLang="ru-RU" sz="2800" dirty="0">
              <a:solidFill>
                <a:srgbClr val="C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41592" r="66965" b="10448"/>
          <a:stretch>
            <a:fillRect/>
          </a:stretch>
        </p:blipFill>
        <p:spPr bwMode="auto">
          <a:xfrm>
            <a:off x="7390007" y="2400152"/>
            <a:ext cx="2097088" cy="2808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0" t="33434" r="34256" b="28030"/>
          <a:stretch/>
        </p:blipFill>
        <p:spPr bwMode="auto">
          <a:xfrm>
            <a:off x="2684208" y="2400152"/>
            <a:ext cx="2041525" cy="2808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0" t="24875" r="3214" b="8055"/>
          <a:stretch>
            <a:fillRect/>
          </a:stretch>
        </p:blipFill>
        <p:spPr bwMode="auto">
          <a:xfrm>
            <a:off x="5024407" y="3804296"/>
            <a:ext cx="2066925" cy="295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Прямоугольник 1"/>
          <p:cNvSpPr>
            <a:spLocks noChangeArrowheads="1"/>
          </p:cNvSpPr>
          <p:nvPr/>
        </p:nvSpPr>
        <p:spPr bwMode="auto">
          <a:xfrm>
            <a:off x="2684207" y="1847721"/>
            <a:ext cx="2495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Шимчук</a:t>
            </a:r>
            <a:r>
              <a:rPr lang="ru-RU" altLang="ru-RU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О.А. </a:t>
            </a:r>
            <a:endParaRPr lang="ru-RU" alt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2295" name="Прямоугольник 2"/>
          <p:cNvSpPr>
            <a:spLocks noChangeArrowheads="1"/>
          </p:cNvSpPr>
          <p:nvPr/>
        </p:nvSpPr>
        <p:spPr bwMode="auto">
          <a:xfrm>
            <a:off x="7261449" y="1847720"/>
            <a:ext cx="281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Какунина</a:t>
            </a:r>
            <a:r>
              <a:rPr lang="ru-RU" altLang="ru-RU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М.П.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dirty="0">
              <a:solidFill>
                <a:srgbClr val="002060"/>
              </a:solidFill>
            </a:endParaRPr>
          </a:p>
        </p:txBody>
      </p:sp>
      <p:sp>
        <p:nvSpPr>
          <p:cNvPr id="12296" name="Прямоугольник 3"/>
          <p:cNvSpPr>
            <a:spLocks noChangeArrowheads="1"/>
          </p:cNvSpPr>
          <p:nvPr/>
        </p:nvSpPr>
        <p:spPr bwMode="auto">
          <a:xfrm>
            <a:off x="4802057" y="3281076"/>
            <a:ext cx="2708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Комарова И.В.</a:t>
            </a:r>
            <a:endParaRPr lang="ru-RU" alt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2297" name="Прямоугольник 4"/>
          <p:cNvSpPr>
            <a:spLocks noChangeArrowheads="1"/>
          </p:cNvSpPr>
          <p:nvPr/>
        </p:nvSpPr>
        <p:spPr bwMode="auto">
          <a:xfrm>
            <a:off x="9487095" y="3235107"/>
            <a:ext cx="3030726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Мамонтова Е.А.</a:t>
            </a:r>
            <a:endParaRPr lang="ru-RU" alt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2298" name="Рисунок 9" descr="https://scontent-iev1-1.xx.fbcdn.net/v/t39.30808-6/242832811_4297694680318579_5405941665587330144_n.jpg?_nc_cat=101&amp;ccb=1-5&amp;_nc_sid=b9115d&amp;_nc_ohc=8QQUGsvNMp0AX-xjSsB&amp;_nc_ht=scontent-iev1-1.xx&amp;oh=7eed165add73c62a78437da7992f9227&amp;oe=6198475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15875"/>
          <a:stretch>
            <a:fillRect/>
          </a:stretch>
        </p:blipFill>
        <p:spPr bwMode="auto">
          <a:xfrm>
            <a:off x="9684133" y="3759360"/>
            <a:ext cx="2272867" cy="2775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91407" y="3293593"/>
            <a:ext cx="2516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Ковалева Т.П.</a:t>
            </a:r>
            <a:endParaRPr lang="ru-RU" alt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89" y="85345"/>
            <a:ext cx="1637878" cy="1790488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31762" t="45766" r="41848" b="26773"/>
          <a:stretch/>
        </p:blipFill>
        <p:spPr>
          <a:xfrm>
            <a:off x="268224" y="3801564"/>
            <a:ext cx="2163382" cy="300150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7418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8945" y="85346"/>
            <a:ext cx="10437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Кадровый потенциал </a:t>
            </a:r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6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</a:t>
            </a:r>
            <a:r>
              <a:rPr lang="ru-RU" altLang="ru-RU" sz="36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«ЯСШ №12» </a:t>
            </a:r>
            <a:endParaRPr lang="ru-RU" sz="3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59863"/>
              </p:ext>
            </p:extLst>
          </p:nvPr>
        </p:nvGraphicFramePr>
        <p:xfrm>
          <a:off x="228362" y="853439"/>
          <a:ext cx="10636181" cy="57170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2960">
                  <a:extLst>
                    <a:ext uri="{9D8B030D-6E8A-4147-A177-3AD203B41FA5}">
                      <a16:colId xmlns="" xmlns:a16="http://schemas.microsoft.com/office/drawing/2014/main" val="1300623638"/>
                    </a:ext>
                  </a:extLst>
                </a:gridCol>
                <a:gridCol w="7006666">
                  <a:extLst>
                    <a:ext uri="{9D8B030D-6E8A-4147-A177-3AD203B41FA5}">
                      <a16:colId xmlns="" xmlns:a16="http://schemas.microsoft.com/office/drawing/2014/main" val="784185365"/>
                    </a:ext>
                  </a:extLst>
                </a:gridCol>
                <a:gridCol w="2776555">
                  <a:extLst>
                    <a:ext uri="{9D8B030D-6E8A-4147-A177-3AD203B41FA5}">
                      <a16:colId xmlns="" xmlns:a16="http://schemas.microsoft.com/office/drawing/2014/main" val="988205347"/>
                    </a:ext>
                  </a:extLst>
                </a:gridCol>
              </a:tblGrid>
              <a:tr h="738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Категория/звание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Количество человек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2944718"/>
                  </a:ext>
                </a:extLst>
              </a:tr>
              <a:tr h="435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Высшая категория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22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7136984"/>
                  </a:ext>
                </a:extLst>
              </a:tr>
              <a:tr h="435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Первая категория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13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7290709"/>
                  </a:ext>
                </a:extLst>
              </a:tr>
              <a:tr h="435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Молодой специалист 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0292751"/>
                  </a:ext>
                </a:extLst>
              </a:tr>
              <a:tr h="435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Доцент, кандидат наук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2 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5552891"/>
                  </a:ext>
                </a:extLst>
              </a:tr>
              <a:tr h="738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spc="-15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Почетный работник воспитания и просвещения Российской Федерации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1 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0168333"/>
                  </a:ext>
                </a:extLst>
              </a:tr>
              <a:tr h="3892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spc="-15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Заслуженный  </a:t>
                      </a:r>
                      <a:r>
                        <a:rPr lang="ru-RU" sz="2400" spc="-15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учитель </a:t>
                      </a:r>
                      <a:r>
                        <a:rPr lang="ru-RU" sz="2400" spc="-15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Республики Крым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1539321"/>
                  </a:ext>
                </a:extLst>
              </a:tr>
              <a:tr h="435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7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72690" algn="r"/>
                        </a:tabLst>
                      </a:pPr>
                      <a:r>
                        <a:rPr lang="ru-RU" sz="2400" spc="-15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Отличник  </a:t>
                      </a:r>
                      <a:r>
                        <a:rPr lang="ru-RU" sz="2400" spc="-15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образования	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599710"/>
                  </a:ext>
                </a:extLst>
              </a:tr>
              <a:tr h="1412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72690" algn="r"/>
                        </a:tabLst>
                      </a:pPr>
                      <a:r>
                        <a:rPr lang="ru-RU" sz="2400" spc="-15" dirty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Члены  Ассамблеи учителей общеобразовательных учреждений Республики Крым</a:t>
                      </a:r>
                      <a:endParaRPr lang="ru-RU" sz="240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99"/>
                          </a:solidFill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2800" dirty="0">
                        <a:solidFill>
                          <a:srgbClr val="000099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1416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727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7790" y="461823"/>
            <a:ext cx="72769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«ЯСШ №12» - в числе лучших школ России согласно исследованию, проведённому в </a:t>
            </a:r>
            <a:r>
              <a:rPr lang="en-US" altLang="ru-RU" sz="3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3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2021 году рейтинговым агентством RAEX (РАЭКС-Аналитика)</a:t>
            </a:r>
            <a:r>
              <a:rPr lang="en-US" altLang="ru-RU" sz="34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3400" dirty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3200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https://</a:t>
            </a:r>
            <a:r>
              <a:rPr lang="en-US" altLang="ru-RU" sz="3200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raex-rr.com/education/schools/best_schools_2021</a:t>
            </a:r>
            <a:endParaRPr lang="ru-RU" altLang="ru-RU" sz="3200" dirty="0">
              <a:solidFill>
                <a:srgbClr val="7030A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2" y="5170804"/>
            <a:ext cx="7124290" cy="15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8" y="928196"/>
            <a:ext cx="3979009" cy="562901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095" y="85345"/>
            <a:ext cx="1070671" cy="11704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38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444" t="19076" r="18767" b="4680"/>
          <a:stretch/>
        </p:blipFill>
        <p:spPr>
          <a:xfrm>
            <a:off x="0" y="1089378"/>
            <a:ext cx="5755428" cy="57686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1662" t="24093" r="27990" b="12572"/>
          <a:stretch/>
        </p:blipFill>
        <p:spPr>
          <a:xfrm>
            <a:off x="6383059" y="1089378"/>
            <a:ext cx="5808941" cy="57686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76" y="0"/>
            <a:ext cx="1081824" cy="1182623"/>
          </a:xfrm>
          <a:prstGeom prst="ellipse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1110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МБОУ «ЯСШ №12» является опорной методической базой города по функциональной грамотности 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1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</TotalTime>
  <Words>1189</Words>
  <Application>Microsoft Office PowerPoint</Application>
  <PresentationFormat>Широкоэкранный</PresentationFormat>
  <Paragraphs>153</Paragraphs>
  <Slides>32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Microsoft YaHei</vt:lpstr>
      <vt:lpstr>Arial</vt:lpstr>
      <vt:lpstr>Calibri</vt:lpstr>
      <vt:lpstr>Calibri Light</vt:lpstr>
      <vt:lpstr>DejaVu Sans</vt:lpstr>
      <vt:lpstr>Georgia</vt:lpstr>
      <vt:lpstr>Segoe UI</vt:lpstr>
      <vt:lpstr>Symbol</vt:lpstr>
      <vt:lpstr>Times New Roman</vt:lpstr>
      <vt:lpstr>Tw Cen 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МБОУ «Ялтинская средняя школа №12 с углубленным изучением иностранных языков»</vt:lpstr>
      <vt:lpstr>МБОУ «Ялтинская средняя школа №12 с углубленным изучением иностранных языков»</vt:lpstr>
      <vt:lpstr>Эксперты по проверке ОГЭ,               ЕГЭ </vt:lpstr>
      <vt:lpstr>Презентация PowerPoint</vt:lpstr>
      <vt:lpstr>Презентация PowerPoint</vt:lpstr>
      <vt:lpstr>Презентация PowerPoint</vt:lpstr>
      <vt:lpstr>На основании письма Министерства образования, науки и молодежи Республики Крым от 19.03.2021 №01-15/373 МБОУ «ЯСШ №12» включена в реестр опорных школ Банка России, внедряющих основы финансовой грамотности в учебный процесс.</vt:lpstr>
      <vt:lpstr>Презентация PowerPoint</vt:lpstr>
      <vt:lpstr>Победитель конкурса «Лучший классный руководитель -2022» Мамонтова Е.А. Победитель международной премии «Лучший педагог»- Васильцова С.А. Призер муниципального конкурса «Учитель года 2022» - Смоленская С.С. Призер Всероссийского конкурса по инструментовке –Мартынишин А.В. Победитель конкурса «Лучший учитель родного языка в 2022г» – Пирожкова А.О. Призеры конкурса методических разработок преподавателей Родного языка –  Лобкова М.А., Пирожкова А.О. </vt:lpstr>
      <vt:lpstr>Презентация PowerPoint</vt:lpstr>
      <vt:lpstr>Презентация PowerPoint</vt:lpstr>
      <vt:lpstr>МБОУ «Ялтинская средняя школа №12 с углубленным изучением иностранных языков» развивает</vt:lpstr>
      <vt:lpstr>МБОУ «Ялтинская средняя школа №12 с углубленным изучением иностранных языков»</vt:lpstr>
      <vt:lpstr>«Путешествуя по миру, развиваем функциональную грамотность»</vt:lpstr>
      <vt:lpstr>Презентация PowerPoint</vt:lpstr>
      <vt:lpstr>МБОУ «Ялтинская средняя школа №12 с углубленным изучением иностранных языков» развивает коммуникативные компетенции на английском  и немецком языках</vt:lpstr>
      <vt:lpstr>МБОУ «Ялтинская средняя школа №12 с углубленным изучением иностранных языков» развивает коммуникативные компетенции на английском и немецком языках</vt:lpstr>
      <vt:lpstr>Презентация PowerPoint</vt:lpstr>
      <vt:lpstr>«Финансовая грамотность»  в МБОУ «ЯСШ №12»</vt:lpstr>
      <vt:lpstr>«Финансовая грамотность» в МБОУ «ЯСШ №12»</vt:lpstr>
      <vt:lpstr>Презентация PowerPoint</vt:lpstr>
      <vt:lpstr>Презентация PowerPoint</vt:lpstr>
      <vt:lpstr>Презентация PowerPoint</vt:lpstr>
      <vt:lpstr>Презентация PowerPoint</vt:lpstr>
      <vt:lpstr>На базе МБОУ «ЯСШ №12» проводится много методических мероприятий: семинаров, конкурсов, конференций для педагогов и учащихся города и региона. Педагоги и обучающиеся школы являются их активными участниками и делятся своим опытом и наработанным материалом. </vt:lpstr>
      <vt:lpstr>Презентация PowerPoint</vt:lpstr>
      <vt:lpstr>Презентация PowerPoint</vt:lpstr>
      <vt:lpstr>«Я не учу своих учеников.  Я только даю им условия, при которых они могут сами учиться»  Альберт Эйнштейн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Наталья</dc:creator>
  <dc:description/>
  <cp:lastModifiedBy>school12_6</cp:lastModifiedBy>
  <cp:revision>88</cp:revision>
  <dcterms:created xsi:type="dcterms:W3CDTF">2019-12-05T11:19:18Z</dcterms:created>
  <dcterms:modified xsi:type="dcterms:W3CDTF">2024-03-13T13:21:01Z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ntentTypeId">
    <vt:lpwstr>0x01010079F111ED35F8CC479449609E8A0923A6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32</vt:i4>
  </property>
</Properties>
</file>