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274" r:id="rId3"/>
    <p:sldId id="273" r:id="rId4"/>
    <p:sldId id="275" r:id="rId5"/>
    <p:sldId id="283" r:id="rId6"/>
    <p:sldId id="284" r:id="rId7"/>
    <p:sldId id="285" r:id="rId8"/>
    <p:sldId id="286" r:id="rId9"/>
    <p:sldId id="287" r:id="rId10"/>
    <p:sldId id="261" r:id="rId11"/>
    <p:sldId id="265" r:id="rId12"/>
    <p:sldId id="288" r:id="rId13"/>
    <p:sldId id="289" r:id="rId14"/>
    <p:sldId id="290" r:id="rId15"/>
    <p:sldId id="299" r:id="rId16"/>
    <p:sldId id="293" r:id="rId17"/>
    <p:sldId id="291" r:id="rId18"/>
    <p:sldId id="298" r:id="rId19"/>
    <p:sldId id="292" r:id="rId20"/>
    <p:sldId id="300" r:id="rId21"/>
    <p:sldId id="294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932D6"/>
    <a:srgbClr val="800080"/>
    <a:srgbClr val="BC14A8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812" autoAdjust="0"/>
  </p:normalViewPr>
  <p:slideViewPr>
    <p:cSldViewPr snapToGrid="0">
      <p:cViewPr varScale="1">
        <p:scale>
          <a:sx n="86" d="100"/>
          <a:sy n="86" d="100"/>
        </p:scale>
        <p:origin x="12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BAC5B2-5F58-4FFE-88E4-F907847AF58E}" type="doc">
      <dgm:prSet loTypeId="urn:microsoft.com/office/officeart/2005/8/layout/radial5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E6F8996-AC43-4CE2-9E07-D5FFA6C226CC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ФУНКЦИОНАЛЬНАЯ ГРАМОТНОСТЬ</a:t>
          </a:r>
          <a:endParaRPr lang="ru-RU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63CFF-05D0-481A-9F1D-FBE4EFEF214C}" type="parTrans" cxnId="{28EDBE75-47B7-47AD-9F86-985E3995D24D}">
      <dgm:prSet/>
      <dgm:spPr/>
      <dgm:t>
        <a:bodyPr/>
        <a:lstStyle/>
        <a:p>
          <a:endParaRPr lang="ru-RU"/>
        </a:p>
      </dgm:t>
    </dgm:pt>
    <dgm:pt modelId="{B36A4DE5-09D4-4015-91BC-F741A3B2954F}" type="sibTrans" cxnId="{28EDBE75-47B7-47AD-9F86-985E3995D24D}">
      <dgm:prSet/>
      <dgm:spPr/>
      <dgm:t>
        <a:bodyPr/>
        <a:lstStyle/>
        <a:p>
          <a:endParaRPr lang="ru-RU"/>
        </a:p>
      </dgm:t>
    </dgm:pt>
    <dgm:pt modelId="{38F796FB-14F5-4A15-9C8A-E9BFA939645D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ЧИТАТЕЛЬСКАЯ ГРАМОТНОСТЬ</a:t>
          </a:r>
          <a:endParaRPr lang="ru-RU" sz="24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4F2568-5B61-4455-AF64-2C96A4FD75B3}" type="parTrans" cxnId="{9E167332-A936-4B15-8BA9-3589AD9352BE}">
      <dgm:prSet/>
      <dgm:spPr/>
      <dgm:t>
        <a:bodyPr/>
        <a:lstStyle/>
        <a:p>
          <a:endParaRPr lang="ru-RU"/>
        </a:p>
      </dgm:t>
    </dgm:pt>
    <dgm:pt modelId="{1A5B1ED7-9044-455E-9CF5-85B3EC49C0F6}" type="sibTrans" cxnId="{9E167332-A936-4B15-8BA9-3589AD9352BE}">
      <dgm:prSet/>
      <dgm:spPr/>
      <dgm:t>
        <a:bodyPr/>
        <a:lstStyle/>
        <a:p>
          <a:endParaRPr lang="ru-RU"/>
        </a:p>
      </dgm:t>
    </dgm:pt>
    <dgm:pt modelId="{63AF825A-E1F9-4D20-A7D9-CA0AE2A90438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BC14A8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МАТЕМАТИЧЕСКАЯ ГРАМОТНОСТЬ</a:t>
          </a:r>
          <a:endParaRPr lang="ru-RU" sz="2400" dirty="0">
            <a:solidFill>
              <a:srgbClr val="BC14A8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2F0A21-50BB-4347-BB7F-27090B941E9A}" type="parTrans" cxnId="{828877F9-367A-4986-AD06-FF84427E5EC3}">
      <dgm:prSet/>
      <dgm:spPr/>
      <dgm:t>
        <a:bodyPr/>
        <a:lstStyle/>
        <a:p>
          <a:endParaRPr lang="ru-RU"/>
        </a:p>
      </dgm:t>
    </dgm:pt>
    <dgm:pt modelId="{7B858ED1-1B9A-48F2-A46B-3842AC11E1F2}" type="sibTrans" cxnId="{828877F9-367A-4986-AD06-FF84427E5EC3}">
      <dgm:prSet/>
      <dgm:spPr/>
      <dgm:t>
        <a:bodyPr/>
        <a:lstStyle/>
        <a:p>
          <a:endParaRPr lang="ru-RU"/>
        </a:p>
      </dgm:t>
    </dgm:pt>
    <dgm:pt modelId="{DD3369C5-07DC-4DFB-A5D3-E97A3DA26BC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ГЛОБАЛЬНЫЕ КОМПЕТЕНЦИИ</a:t>
          </a:r>
          <a:endParaRPr lang="ru-RU" sz="240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637444-B3C6-4CFB-8D6D-03F73C484436}" type="parTrans" cxnId="{7797370A-A5D7-4442-94D3-3D8D6BA0AB6C}">
      <dgm:prSet/>
      <dgm:spPr/>
      <dgm:t>
        <a:bodyPr/>
        <a:lstStyle/>
        <a:p>
          <a:endParaRPr lang="ru-RU"/>
        </a:p>
      </dgm:t>
    </dgm:pt>
    <dgm:pt modelId="{1BE4EAF9-6C60-4713-B70C-3D66A8CC5359}" type="sibTrans" cxnId="{7797370A-A5D7-4442-94D3-3D8D6BA0AB6C}">
      <dgm:prSet/>
      <dgm:spPr/>
      <dgm:t>
        <a:bodyPr/>
        <a:lstStyle/>
        <a:p>
          <a:endParaRPr lang="ru-RU"/>
        </a:p>
      </dgm:t>
    </dgm:pt>
    <dgm:pt modelId="{6EBE0617-39AD-4699-9A22-CC5D28D9E802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 МЫШЛЕНИЕ</a:t>
          </a:r>
          <a:endParaRPr lang="ru-RU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4108A-A0E4-41B8-A5BA-69AC22B5B348}" type="parTrans" cxnId="{61AA6270-05E5-4D2A-A15F-5A17B6D1BDA6}">
      <dgm:prSet/>
      <dgm:spPr/>
      <dgm:t>
        <a:bodyPr/>
        <a:lstStyle/>
        <a:p>
          <a:endParaRPr lang="ru-RU"/>
        </a:p>
      </dgm:t>
    </dgm:pt>
    <dgm:pt modelId="{EA84A7F1-4CE8-4E20-8155-4B58487EB87F}" type="sibTrans" cxnId="{61AA6270-05E5-4D2A-A15F-5A17B6D1BDA6}">
      <dgm:prSet/>
      <dgm:spPr/>
      <dgm:t>
        <a:bodyPr/>
        <a:lstStyle/>
        <a:p>
          <a:endParaRPr lang="ru-RU"/>
        </a:p>
      </dgm:t>
    </dgm:pt>
    <dgm:pt modelId="{595F93DF-1FCA-43E1-93CD-694AF191BDA7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ЕСТЕСТВЕННО-НАУЧНАЯ ГРАМОТНОСТЬ</a:t>
          </a:r>
          <a:endParaRPr lang="ru-RU" sz="24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6F0676-64EF-4F0A-8529-38185BDCAFF4}" type="parTrans" cxnId="{57128268-7BA0-4118-BCB3-82023F0618CA}">
      <dgm:prSet/>
      <dgm:spPr/>
      <dgm:t>
        <a:bodyPr/>
        <a:lstStyle/>
        <a:p>
          <a:endParaRPr lang="ru-RU"/>
        </a:p>
      </dgm:t>
    </dgm:pt>
    <dgm:pt modelId="{773CA487-1D7F-40D8-92C9-E684C0F0A820}" type="sibTrans" cxnId="{57128268-7BA0-4118-BCB3-82023F0618CA}">
      <dgm:prSet/>
      <dgm:spPr/>
      <dgm:t>
        <a:bodyPr/>
        <a:lstStyle/>
        <a:p>
          <a:endParaRPr lang="ru-RU"/>
        </a:p>
      </dgm:t>
    </dgm:pt>
    <dgm:pt modelId="{9B3EC636-7339-4047-A949-DCE8D54EC614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ФИНАНСОВАЯ ГРАМОТНОСТЬ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84240-BE9C-4543-9F59-99207D52B8CC}" type="parTrans" cxnId="{42E51754-44F5-4E25-ADF7-BA05C0D6CABE}">
      <dgm:prSet/>
      <dgm:spPr/>
      <dgm:t>
        <a:bodyPr/>
        <a:lstStyle/>
        <a:p>
          <a:endParaRPr lang="ru-RU"/>
        </a:p>
      </dgm:t>
    </dgm:pt>
    <dgm:pt modelId="{33437F59-A852-4F3A-B05A-8603BF0A7D14}" type="sibTrans" cxnId="{42E51754-44F5-4E25-ADF7-BA05C0D6CABE}">
      <dgm:prSet/>
      <dgm:spPr/>
      <dgm:t>
        <a:bodyPr/>
        <a:lstStyle/>
        <a:p>
          <a:endParaRPr lang="ru-RU"/>
        </a:p>
      </dgm:t>
    </dgm:pt>
    <dgm:pt modelId="{A78B4070-D296-4F87-8665-26E7A9147580}">
      <dgm:prSet/>
      <dgm:spPr/>
      <dgm:t>
        <a:bodyPr/>
        <a:lstStyle/>
        <a:p>
          <a:endParaRPr lang="ru-RU"/>
        </a:p>
      </dgm:t>
    </dgm:pt>
    <dgm:pt modelId="{4202FD48-36A4-4432-B57B-A6BF73FFE7EC}" type="parTrans" cxnId="{F9CA46B8-171F-44C9-A3BB-3356255C3CE6}">
      <dgm:prSet/>
      <dgm:spPr/>
      <dgm:t>
        <a:bodyPr/>
        <a:lstStyle/>
        <a:p>
          <a:endParaRPr lang="ru-RU"/>
        </a:p>
      </dgm:t>
    </dgm:pt>
    <dgm:pt modelId="{98A6281C-5E40-4543-AEBB-413B0BBEF5BE}" type="sibTrans" cxnId="{F9CA46B8-171F-44C9-A3BB-3356255C3CE6}">
      <dgm:prSet/>
      <dgm:spPr/>
      <dgm:t>
        <a:bodyPr/>
        <a:lstStyle/>
        <a:p>
          <a:endParaRPr lang="ru-RU"/>
        </a:p>
      </dgm:t>
    </dgm:pt>
    <dgm:pt modelId="{7D169030-9ABB-4871-9CD8-6E8D0ECD707E}" type="pres">
      <dgm:prSet presAssocID="{CABAC5B2-5F58-4FFE-88E4-F907847AF58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2451E3-349E-41E8-950D-6BFEA34FFE64}" type="pres">
      <dgm:prSet presAssocID="{4E6F8996-AC43-4CE2-9E07-D5FFA6C226CC}" presName="centerShape" presStyleLbl="node0" presStyleIdx="0" presStyleCnt="1" custScaleX="252346"/>
      <dgm:spPr/>
      <dgm:t>
        <a:bodyPr/>
        <a:lstStyle/>
        <a:p>
          <a:endParaRPr lang="ru-RU"/>
        </a:p>
      </dgm:t>
    </dgm:pt>
    <dgm:pt modelId="{9D6D4D42-722E-4392-979C-7959E4A8E988}" type="pres">
      <dgm:prSet presAssocID="{694F2568-5B61-4455-AF64-2C96A4FD75B3}" presName="parTrans" presStyleLbl="sibTrans2D1" presStyleIdx="0" presStyleCnt="6"/>
      <dgm:spPr/>
      <dgm:t>
        <a:bodyPr/>
        <a:lstStyle/>
        <a:p>
          <a:endParaRPr lang="ru-RU"/>
        </a:p>
      </dgm:t>
    </dgm:pt>
    <dgm:pt modelId="{A7642E90-BDB9-4DAB-940C-555D409287FD}" type="pres">
      <dgm:prSet presAssocID="{694F2568-5B61-4455-AF64-2C96A4FD75B3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FB0362E2-4414-4231-B82B-501602640561}" type="pres">
      <dgm:prSet presAssocID="{38F796FB-14F5-4A15-9C8A-E9BFA939645D}" presName="node" presStyleLbl="node1" presStyleIdx="0" presStyleCnt="6" custScaleX="225805" custRadScaleRad="108404" custRadScaleInc="6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CD2D7-A75B-4AB6-9A61-7A4B9DC3D236}" type="pres">
      <dgm:prSet presAssocID="{E32F0A21-50BB-4347-BB7F-27090B941E9A}" presName="parTrans" presStyleLbl="sibTrans2D1" presStyleIdx="1" presStyleCnt="6"/>
      <dgm:spPr/>
      <dgm:t>
        <a:bodyPr/>
        <a:lstStyle/>
        <a:p>
          <a:endParaRPr lang="ru-RU"/>
        </a:p>
      </dgm:t>
    </dgm:pt>
    <dgm:pt modelId="{B30CE82B-7E94-4376-9E31-5DE26F2CE8D1}" type="pres">
      <dgm:prSet presAssocID="{E32F0A21-50BB-4347-BB7F-27090B941E9A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B12E95B3-5438-4DA1-9D84-26CE0C01ADB0}" type="pres">
      <dgm:prSet presAssocID="{63AF825A-E1F9-4D20-A7D9-CA0AE2A90438}" presName="node" presStyleLbl="node1" presStyleIdx="1" presStyleCnt="6" custScaleX="249852" custRadScaleRad="172053" custRadScaleInc="30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F2797-72AB-4202-879E-67E5160A364D}" type="pres">
      <dgm:prSet presAssocID="{BE637444-B3C6-4CFB-8D6D-03F73C484436}" presName="parTrans" presStyleLbl="sibTrans2D1" presStyleIdx="2" presStyleCnt="6"/>
      <dgm:spPr/>
      <dgm:t>
        <a:bodyPr/>
        <a:lstStyle/>
        <a:p>
          <a:endParaRPr lang="ru-RU"/>
        </a:p>
      </dgm:t>
    </dgm:pt>
    <dgm:pt modelId="{E30BC57A-10FC-47AA-92FE-5BBF786110DF}" type="pres">
      <dgm:prSet presAssocID="{BE637444-B3C6-4CFB-8D6D-03F73C484436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EF9452C2-78BD-4ECD-88E5-27F3787CA108}" type="pres">
      <dgm:prSet presAssocID="{DD3369C5-07DC-4DFB-A5D3-E97A3DA26BC9}" presName="node" presStyleLbl="node1" presStyleIdx="2" presStyleCnt="6" custScaleX="231819" custRadScaleRad="177483" custRadScaleInc="-27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68855-2D4E-4C8C-AAB8-A9E4C2F80913}" type="pres">
      <dgm:prSet presAssocID="{F724108A-A0E4-41B8-A5BA-69AC22B5B348}" presName="parTrans" presStyleLbl="sibTrans2D1" presStyleIdx="3" presStyleCnt="6"/>
      <dgm:spPr/>
      <dgm:t>
        <a:bodyPr/>
        <a:lstStyle/>
        <a:p>
          <a:endParaRPr lang="ru-RU"/>
        </a:p>
      </dgm:t>
    </dgm:pt>
    <dgm:pt modelId="{F5CC097C-4457-4EC0-97F8-968967162872}" type="pres">
      <dgm:prSet presAssocID="{F724108A-A0E4-41B8-A5BA-69AC22B5B348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B8C08DAB-675B-4DF8-AF09-2CE099FAD0C4}" type="pres">
      <dgm:prSet presAssocID="{6EBE0617-39AD-4699-9A22-CC5D28D9E802}" presName="node" presStyleLbl="node1" presStyleIdx="3" presStyleCnt="6" custScaleX="219228" custScaleY="76219" custRadScaleRad="100464" custRadScaleInc="-14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40210-FB36-404E-90EC-EE09C17533B5}" type="pres">
      <dgm:prSet presAssocID="{686F0676-64EF-4F0A-8529-38185BDCAFF4}" presName="parTrans" presStyleLbl="sibTrans2D1" presStyleIdx="4" presStyleCnt="6"/>
      <dgm:spPr/>
      <dgm:t>
        <a:bodyPr/>
        <a:lstStyle/>
        <a:p>
          <a:endParaRPr lang="ru-RU"/>
        </a:p>
      </dgm:t>
    </dgm:pt>
    <dgm:pt modelId="{6613DEC6-6B9E-4E35-852A-268A36AE1AAF}" type="pres">
      <dgm:prSet presAssocID="{686F0676-64EF-4F0A-8529-38185BDCAFF4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DE58199F-6F62-49EC-966E-62714DC4921D}" type="pres">
      <dgm:prSet presAssocID="{595F93DF-1FCA-43E1-93CD-694AF191BDA7}" presName="node" presStyleLbl="node1" presStyleIdx="4" presStyleCnt="6" custScaleX="244446" custScaleY="111460" custRadScaleRad="168134" custRadScaleInc="19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EF7F9-2DD3-48CC-BE1A-1F5B62389100}" type="pres">
      <dgm:prSet presAssocID="{20C84240-BE9C-4543-9F59-99207D52B8CC}" presName="parTrans" presStyleLbl="sibTrans2D1" presStyleIdx="5" presStyleCnt="6" custLinFactNeighborX="31111" custLinFactNeighborY="-25662"/>
      <dgm:spPr/>
      <dgm:t>
        <a:bodyPr/>
        <a:lstStyle/>
        <a:p>
          <a:endParaRPr lang="ru-RU"/>
        </a:p>
      </dgm:t>
    </dgm:pt>
    <dgm:pt modelId="{CE9A8171-975C-4315-9528-30CE1645F5B0}" type="pres">
      <dgm:prSet presAssocID="{20C84240-BE9C-4543-9F59-99207D52B8CC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7E36AFD0-B720-4E82-A882-E127B8158B6E}" type="pres">
      <dgm:prSet presAssocID="{9B3EC636-7339-4047-A949-DCE8D54EC614}" presName="node" presStyleLbl="node1" presStyleIdx="5" presStyleCnt="6" custScaleX="240167" custRadScaleRad="174995" custRadScaleInc="-24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63C5EE-2565-4AE0-96E5-1D511C94D345}" type="presOf" srcId="{4E6F8996-AC43-4CE2-9E07-D5FFA6C226CC}" destId="{1C2451E3-349E-41E8-950D-6BFEA34FFE64}" srcOrd="0" destOrd="0" presId="urn:microsoft.com/office/officeart/2005/8/layout/radial5"/>
    <dgm:cxn modelId="{379DE35F-5A49-4825-B66F-0397EBD49BB6}" type="presOf" srcId="{63AF825A-E1F9-4D20-A7D9-CA0AE2A90438}" destId="{B12E95B3-5438-4DA1-9D84-26CE0C01ADB0}" srcOrd="0" destOrd="0" presId="urn:microsoft.com/office/officeart/2005/8/layout/radial5"/>
    <dgm:cxn modelId="{C8A601FF-23F9-4779-A05F-F5923D225D02}" type="presOf" srcId="{BE637444-B3C6-4CFB-8D6D-03F73C484436}" destId="{E30BC57A-10FC-47AA-92FE-5BBF786110DF}" srcOrd="1" destOrd="0" presId="urn:microsoft.com/office/officeart/2005/8/layout/radial5"/>
    <dgm:cxn modelId="{A6499966-142F-4D6F-9469-728AEB588FF5}" type="presOf" srcId="{F724108A-A0E4-41B8-A5BA-69AC22B5B348}" destId="{F5CC097C-4457-4EC0-97F8-968967162872}" srcOrd="1" destOrd="0" presId="urn:microsoft.com/office/officeart/2005/8/layout/radial5"/>
    <dgm:cxn modelId="{21C77D72-7B3E-4039-A88B-9E21D9BB00CD}" type="presOf" srcId="{F724108A-A0E4-41B8-A5BA-69AC22B5B348}" destId="{E2468855-2D4E-4C8C-AAB8-A9E4C2F80913}" srcOrd="0" destOrd="0" presId="urn:microsoft.com/office/officeart/2005/8/layout/radial5"/>
    <dgm:cxn modelId="{6B908078-5E9A-46E3-A011-91632F8CD004}" type="presOf" srcId="{9B3EC636-7339-4047-A949-DCE8D54EC614}" destId="{7E36AFD0-B720-4E82-A882-E127B8158B6E}" srcOrd="0" destOrd="0" presId="urn:microsoft.com/office/officeart/2005/8/layout/radial5"/>
    <dgm:cxn modelId="{64DC90B5-7E22-4861-AD96-FAD99191F08D}" type="presOf" srcId="{E32F0A21-50BB-4347-BB7F-27090B941E9A}" destId="{40ACD2D7-A75B-4AB6-9A61-7A4B9DC3D236}" srcOrd="0" destOrd="0" presId="urn:microsoft.com/office/officeart/2005/8/layout/radial5"/>
    <dgm:cxn modelId="{23479205-AFDC-459F-98ED-02AC2094FA2D}" type="presOf" srcId="{E32F0A21-50BB-4347-BB7F-27090B941E9A}" destId="{B30CE82B-7E94-4376-9E31-5DE26F2CE8D1}" srcOrd="1" destOrd="0" presId="urn:microsoft.com/office/officeart/2005/8/layout/radial5"/>
    <dgm:cxn modelId="{8430EFC8-9368-490F-B68C-85DB67C3FE09}" type="presOf" srcId="{595F93DF-1FCA-43E1-93CD-694AF191BDA7}" destId="{DE58199F-6F62-49EC-966E-62714DC4921D}" srcOrd="0" destOrd="0" presId="urn:microsoft.com/office/officeart/2005/8/layout/radial5"/>
    <dgm:cxn modelId="{24D9AB52-9873-4F69-A2C9-C13FF5404F46}" type="presOf" srcId="{6EBE0617-39AD-4699-9A22-CC5D28D9E802}" destId="{B8C08DAB-675B-4DF8-AF09-2CE099FAD0C4}" srcOrd="0" destOrd="0" presId="urn:microsoft.com/office/officeart/2005/8/layout/radial5"/>
    <dgm:cxn modelId="{9E167332-A936-4B15-8BA9-3589AD9352BE}" srcId="{4E6F8996-AC43-4CE2-9E07-D5FFA6C226CC}" destId="{38F796FB-14F5-4A15-9C8A-E9BFA939645D}" srcOrd="0" destOrd="0" parTransId="{694F2568-5B61-4455-AF64-2C96A4FD75B3}" sibTransId="{1A5B1ED7-9044-455E-9CF5-85B3EC49C0F6}"/>
    <dgm:cxn modelId="{F9CA46B8-171F-44C9-A3BB-3356255C3CE6}" srcId="{CABAC5B2-5F58-4FFE-88E4-F907847AF58E}" destId="{A78B4070-D296-4F87-8665-26E7A9147580}" srcOrd="1" destOrd="0" parTransId="{4202FD48-36A4-4432-B57B-A6BF73FFE7EC}" sibTransId="{98A6281C-5E40-4543-AEBB-413B0BBEF5BE}"/>
    <dgm:cxn modelId="{28EDBE75-47B7-47AD-9F86-985E3995D24D}" srcId="{CABAC5B2-5F58-4FFE-88E4-F907847AF58E}" destId="{4E6F8996-AC43-4CE2-9E07-D5FFA6C226CC}" srcOrd="0" destOrd="0" parTransId="{11463CFF-05D0-481A-9F1D-FBE4EFEF214C}" sibTransId="{B36A4DE5-09D4-4015-91BC-F741A3B2954F}"/>
    <dgm:cxn modelId="{86387BAA-7540-4D95-B32C-42938DA99D18}" type="presOf" srcId="{686F0676-64EF-4F0A-8529-38185BDCAFF4}" destId="{6613DEC6-6B9E-4E35-852A-268A36AE1AAF}" srcOrd="1" destOrd="0" presId="urn:microsoft.com/office/officeart/2005/8/layout/radial5"/>
    <dgm:cxn modelId="{471E5680-0364-456A-8621-80C4B552296D}" type="presOf" srcId="{38F796FB-14F5-4A15-9C8A-E9BFA939645D}" destId="{FB0362E2-4414-4231-B82B-501602640561}" srcOrd="0" destOrd="0" presId="urn:microsoft.com/office/officeart/2005/8/layout/radial5"/>
    <dgm:cxn modelId="{7797370A-A5D7-4442-94D3-3D8D6BA0AB6C}" srcId="{4E6F8996-AC43-4CE2-9E07-D5FFA6C226CC}" destId="{DD3369C5-07DC-4DFB-A5D3-E97A3DA26BC9}" srcOrd="2" destOrd="0" parTransId="{BE637444-B3C6-4CFB-8D6D-03F73C484436}" sibTransId="{1BE4EAF9-6C60-4713-B70C-3D66A8CC5359}"/>
    <dgm:cxn modelId="{386BC8EA-57A4-442C-B4D2-BF3BED3BBF6D}" type="presOf" srcId="{20C84240-BE9C-4543-9F59-99207D52B8CC}" destId="{353EF7F9-2DD3-48CC-BE1A-1F5B62389100}" srcOrd="0" destOrd="0" presId="urn:microsoft.com/office/officeart/2005/8/layout/radial5"/>
    <dgm:cxn modelId="{828877F9-367A-4986-AD06-FF84427E5EC3}" srcId="{4E6F8996-AC43-4CE2-9E07-D5FFA6C226CC}" destId="{63AF825A-E1F9-4D20-A7D9-CA0AE2A90438}" srcOrd="1" destOrd="0" parTransId="{E32F0A21-50BB-4347-BB7F-27090B941E9A}" sibTransId="{7B858ED1-1B9A-48F2-A46B-3842AC11E1F2}"/>
    <dgm:cxn modelId="{AAF9B876-F909-49E7-8CA0-19C81F2AA234}" type="presOf" srcId="{686F0676-64EF-4F0A-8529-38185BDCAFF4}" destId="{59F40210-FB36-404E-90EC-EE09C17533B5}" srcOrd="0" destOrd="0" presId="urn:microsoft.com/office/officeart/2005/8/layout/radial5"/>
    <dgm:cxn modelId="{C33C8DAD-80F0-4DBE-9CB5-06307055B762}" type="presOf" srcId="{694F2568-5B61-4455-AF64-2C96A4FD75B3}" destId="{9D6D4D42-722E-4392-979C-7959E4A8E988}" srcOrd="0" destOrd="0" presId="urn:microsoft.com/office/officeart/2005/8/layout/radial5"/>
    <dgm:cxn modelId="{689916D3-B639-4633-B28A-E39DF190412D}" type="presOf" srcId="{20C84240-BE9C-4543-9F59-99207D52B8CC}" destId="{CE9A8171-975C-4315-9528-30CE1645F5B0}" srcOrd="1" destOrd="0" presId="urn:microsoft.com/office/officeart/2005/8/layout/radial5"/>
    <dgm:cxn modelId="{E7A09420-A4A9-4947-B4CA-25A39BF71E72}" type="presOf" srcId="{CABAC5B2-5F58-4FFE-88E4-F907847AF58E}" destId="{7D169030-9ABB-4871-9CD8-6E8D0ECD707E}" srcOrd="0" destOrd="0" presId="urn:microsoft.com/office/officeart/2005/8/layout/radial5"/>
    <dgm:cxn modelId="{61AA6270-05E5-4D2A-A15F-5A17B6D1BDA6}" srcId="{4E6F8996-AC43-4CE2-9E07-D5FFA6C226CC}" destId="{6EBE0617-39AD-4699-9A22-CC5D28D9E802}" srcOrd="3" destOrd="0" parTransId="{F724108A-A0E4-41B8-A5BA-69AC22B5B348}" sibTransId="{EA84A7F1-4CE8-4E20-8155-4B58487EB87F}"/>
    <dgm:cxn modelId="{A7C974F2-3588-4D18-AEF5-434EFEB53438}" type="presOf" srcId="{BE637444-B3C6-4CFB-8D6D-03F73C484436}" destId="{88CF2797-72AB-4202-879E-67E5160A364D}" srcOrd="0" destOrd="0" presId="urn:microsoft.com/office/officeart/2005/8/layout/radial5"/>
    <dgm:cxn modelId="{57128268-7BA0-4118-BCB3-82023F0618CA}" srcId="{4E6F8996-AC43-4CE2-9E07-D5FFA6C226CC}" destId="{595F93DF-1FCA-43E1-93CD-694AF191BDA7}" srcOrd="4" destOrd="0" parTransId="{686F0676-64EF-4F0A-8529-38185BDCAFF4}" sibTransId="{773CA487-1D7F-40D8-92C9-E684C0F0A820}"/>
    <dgm:cxn modelId="{668A799D-EC81-4DB1-99C9-C6B1D1547DBB}" type="presOf" srcId="{694F2568-5B61-4455-AF64-2C96A4FD75B3}" destId="{A7642E90-BDB9-4DAB-940C-555D409287FD}" srcOrd="1" destOrd="0" presId="urn:microsoft.com/office/officeart/2005/8/layout/radial5"/>
    <dgm:cxn modelId="{42E51754-44F5-4E25-ADF7-BA05C0D6CABE}" srcId="{4E6F8996-AC43-4CE2-9E07-D5FFA6C226CC}" destId="{9B3EC636-7339-4047-A949-DCE8D54EC614}" srcOrd="5" destOrd="0" parTransId="{20C84240-BE9C-4543-9F59-99207D52B8CC}" sibTransId="{33437F59-A852-4F3A-B05A-8603BF0A7D14}"/>
    <dgm:cxn modelId="{39A38748-7410-46E6-B409-0C62A0C2B514}" type="presOf" srcId="{DD3369C5-07DC-4DFB-A5D3-E97A3DA26BC9}" destId="{EF9452C2-78BD-4ECD-88E5-27F3787CA108}" srcOrd="0" destOrd="0" presId="urn:microsoft.com/office/officeart/2005/8/layout/radial5"/>
    <dgm:cxn modelId="{2E01C4E5-21DB-49A0-B203-CF632E0788DC}" type="presParOf" srcId="{7D169030-9ABB-4871-9CD8-6E8D0ECD707E}" destId="{1C2451E3-349E-41E8-950D-6BFEA34FFE64}" srcOrd="0" destOrd="0" presId="urn:microsoft.com/office/officeart/2005/8/layout/radial5"/>
    <dgm:cxn modelId="{93C90ACA-F480-4F93-B300-078EC58E7C5C}" type="presParOf" srcId="{7D169030-9ABB-4871-9CD8-6E8D0ECD707E}" destId="{9D6D4D42-722E-4392-979C-7959E4A8E988}" srcOrd="1" destOrd="0" presId="urn:microsoft.com/office/officeart/2005/8/layout/radial5"/>
    <dgm:cxn modelId="{26B24CC3-5049-4CF9-AD7C-71334CCBAB63}" type="presParOf" srcId="{9D6D4D42-722E-4392-979C-7959E4A8E988}" destId="{A7642E90-BDB9-4DAB-940C-555D409287FD}" srcOrd="0" destOrd="0" presId="urn:microsoft.com/office/officeart/2005/8/layout/radial5"/>
    <dgm:cxn modelId="{6CC92702-65DE-4802-88EA-FA60997BDFA7}" type="presParOf" srcId="{7D169030-9ABB-4871-9CD8-6E8D0ECD707E}" destId="{FB0362E2-4414-4231-B82B-501602640561}" srcOrd="2" destOrd="0" presId="urn:microsoft.com/office/officeart/2005/8/layout/radial5"/>
    <dgm:cxn modelId="{3BFF8741-F9A5-46A0-9739-0691D956CB15}" type="presParOf" srcId="{7D169030-9ABB-4871-9CD8-6E8D0ECD707E}" destId="{40ACD2D7-A75B-4AB6-9A61-7A4B9DC3D236}" srcOrd="3" destOrd="0" presId="urn:microsoft.com/office/officeart/2005/8/layout/radial5"/>
    <dgm:cxn modelId="{644F6FEF-49BD-4406-9777-249C97FA617E}" type="presParOf" srcId="{40ACD2D7-A75B-4AB6-9A61-7A4B9DC3D236}" destId="{B30CE82B-7E94-4376-9E31-5DE26F2CE8D1}" srcOrd="0" destOrd="0" presId="urn:microsoft.com/office/officeart/2005/8/layout/radial5"/>
    <dgm:cxn modelId="{F5F48C5C-1C56-4164-8260-4BC477490E3B}" type="presParOf" srcId="{7D169030-9ABB-4871-9CD8-6E8D0ECD707E}" destId="{B12E95B3-5438-4DA1-9D84-26CE0C01ADB0}" srcOrd="4" destOrd="0" presId="urn:microsoft.com/office/officeart/2005/8/layout/radial5"/>
    <dgm:cxn modelId="{75906DCC-E59F-4E70-8910-8DDB22F30FF2}" type="presParOf" srcId="{7D169030-9ABB-4871-9CD8-6E8D0ECD707E}" destId="{88CF2797-72AB-4202-879E-67E5160A364D}" srcOrd="5" destOrd="0" presId="urn:microsoft.com/office/officeart/2005/8/layout/radial5"/>
    <dgm:cxn modelId="{3C39B309-6E47-4454-A36A-8A3E0D08D4C7}" type="presParOf" srcId="{88CF2797-72AB-4202-879E-67E5160A364D}" destId="{E30BC57A-10FC-47AA-92FE-5BBF786110DF}" srcOrd="0" destOrd="0" presId="urn:microsoft.com/office/officeart/2005/8/layout/radial5"/>
    <dgm:cxn modelId="{62C3AC5F-4987-42F4-8E94-2A066DCE14BC}" type="presParOf" srcId="{7D169030-9ABB-4871-9CD8-6E8D0ECD707E}" destId="{EF9452C2-78BD-4ECD-88E5-27F3787CA108}" srcOrd="6" destOrd="0" presId="urn:microsoft.com/office/officeart/2005/8/layout/radial5"/>
    <dgm:cxn modelId="{48926837-6EEC-4B91-8B7B-FCC72985C38B}" type="presParOf" srcId="{7D169030-9ABB-4871-9CD8-6E8D0ECD707E}" destId="{E2468855-2D4E-4C8C-AAB8-A9E4C2F80913}" srcOrd="7" destOrd="0" presId="urn:microsoft.com/office/officeart/2005/8/layout/radial5"/>
    <dgm:cxn modelId="{35DB95C6-A79A-4DDA-88DC-68973A9A4DA7}" type="presParOf" srcId="{E2468855-2D4E-4C8C-AAB8-A9E4C2F80913}" destId="{F5CC097C-4457-4EC0-97F8-968967162872}" srcOrd="0" destOrd="0" presId="urn:microsoft.com/office/officeart/2005/8/layout/radial5"/>
    <dgm:cxn modelId="{2FE39D90-EA55-464E-90BC-0D03358B148C}" type="presParOf" srcId="{7D169030-9ABB-4871-9CD8-6E8D0ECD707E}" destId="{B8C08DAB-675B-4DF8-AF09-2CE099FAD0C4}" srcOrd="8" destOrd="0" presId="urn:microsoft.com/office/officeart/2005/8/layout/radial5"/>
    <dgm:cxn modelId="{8C29922F-CB2E-423A-B855-2DC30C8661FC}" type="presParOf" srcId="{7D169030-9ABB-4871-9CD8-6E8D0ECD707E}" destId="{59F40210-FB36-404E-90EC-EE09C17533B5}" srcOrd="9" destOrd="0" presId="urn:microsoft.com/office/officeart/2005/8/layout/radial5"/>
    <dgm:cxn modelId="{3723949D-12D3-44D5-9A50-FE6769FF0D25}" type="presParOf" srcId="{59F40210-FB36-404E-90EC-EE09C17533B5}" destId="{6613DEC6-6B9E-4E35-852A-268A36AE1AAF}" srcOrd="0" destOrd="0" presId="urn:microsoft.com/office/officeart/2005/8/layout/radial5"/>
    <dgm:cxn modelId="{B23AA9EB-69B5-43F4-8F02-9C8725FD8969}" type="presParOf" srcId="{7D169030-9ABB-4871-9CD8-6E8D0ECD707E}" destId="{DE58199F-6F62-49EC-966E-62714DC4921D}" srcOrd="10" destOrd="0" presId="urn:microsoft.com/office/officeart/2005/8/layout/radial5"/>
    <dgm:cxn modelId="{C5736179-E889-4AC9-B608-8F8A24E550AA}" type="presParOf" srcId="{7D169030-9ABB-4871-9CD8-6E8D0ECD707E}" destId="{353EF7F9-2DD3-48CC-BE1A-1F5B62389100}" srcOrd="11" destOrd="0" presId="urn:microsoft.com/office/officeart/2005/8/layout/radial5"/>
    <dgm:cxn modelId="{8DAC873C-70A6-4F6D-9036-920ECA38307D}" type="presParOf" srcId="{353EF7F9-2DD3-48CC-BE1A-1F5B62389100}" destId="{CE9A8171-975C-4315-9528-30CE1645F5B0}" srcOrd="0" destOrd="0" presId="urn:microsoft.com/office/officeart/2005/8/layout/radial5"/>
    <dgm:cxn modelId="{FBBEE911-1153-4E00-B7F1-8DE8CBFD6C8D}" type="presParOf" srcId="{7D169030-9ABB-4871-9CD8-6E8D0ECD707E}" destId="{7E36AFD0-B720-4E82-A882-E127B8158B6E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451E3-349E-41E8-950D-6BFEA34FFE64}">
      <dsp:nvSpPr>
        <dsp:cNvPr id="0" name=""/>
        <dsp:cNvSpPr/>
      </dsp:nvSpPr>
      <dsp:spPr>
        <a:xfrm>
          <a:off x="3584294" y="2532488"/>
          <a:ext cx="4367032" cy="17305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ФУНКЦИОНАЛЬНАЯ ГРАМОТНОСТЬ</a:t>
          </a:r>
          <a:endParaRPr lang="ru-RU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3831" y="2785925"/>
        <a:ext cx="3087958" cy="1223699"/>
      </dsp:txXfrm>
    </dsp:sp>
    <dsp:sp modelId="{9D6D4D42-722E-4392-979C-7959E4A8E988}">
      <dsp:nvSpPr>
        <dsp:cNvPr id="0" name=""/>
        <dsp:cNvSpPr/>
      </dsp:nvSpPr>
      <dsp:spPr>
        <a:xfrm rot="16321373">
          <a:off x="5599420" y="1849354"/>
          <a:ext cx="425380" cy="588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660975" y="2030800"/>
        <a:ext cx="297766" cy="353036"/>
      </dsp:txXfrm>
    </dsp:sp>
    <dsp:sp modelId="{FB0362E2-4414-4231-B82B-501602640561}">
      <dsp:nvSpPr>
        <dsp:cNvPr id="0" name=""/>
        <dsp:cNvSpPr/>
      </dsp:nvSpPr>
      <dsp:spPr>
        <a:xfrm>
          <a:off x="3903400" y="0"/>
          <a:ext cx="3907721" cy="173057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ЧИТАТЕЛЬСКАЯ ГРАМОТНОСТЬ</a:t>
          </a:r>
          <a:endParaRPr lang="ru-RU" sz="24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5672" y="253437"/>
        <a:ext cx="2763177" cy="1223699"/>
      </dsp:txXfrm>
    </dsp:sp>
    <dsp:sp modelId="{40ACD2D7-A75B-4AB6-9A61-7A4B9DC3D236}">
      <dsp:nvSpPr>
        <dsp:cNvPr id="0" name=""/>
        <dsp:cNvSpPr/>
      </dsp:nvSpPr>
      <dsp:spPr>
        <a:xfrm rot="20275617">
          <a:off x="7414907" y="2365176"/>
          <a:ext cx="347647" cy="588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7418729" y="2502451"/>
        <a:ext cx="243353" cy="353036"/>
      </dsp:txXfrm>
    </dsp:sp>
    <dsp:sp modelId="{B12E95B3-5438-4DA1-9D84-26CE0C01ADB0}">
      <dsp:nvSpPr>
        <dsp:cNvPr id="0" name=""/>
        <dsp:cNvSpPr/>
      </dsp:nvSpPr>
      <dsp:spPr>
        <a:xfrm>
          <a:off x="7258527" y="1051301"/>
          <a:ext cx="4323872" cy="1730573"/>
        </a:xfrm>
        <a:prstGeom prst="ellipse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BC14A8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МАТЕМАТИЧЕСКАЯ ГРАМОТНОСТЬ</a:t>
          </a:r>
          <a:endParaRPr lang="ru-RU" sz="2400" kern="1200" dirty="0">
            <a:solidFill>
              <a:srgbClr val="BC14A8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91743" y="1304738"/>
        <a:ext cx="3057440" cy="1223699"/>
      </dsp:txXfrm>
    </dsp:sp>
    <dsp:sp modelId="{88CF2797-72AB-4202-879E-67E5160A364D}">
      <dsp:nvSpPr>
        <dsp:cNvPr id="0" name=""/>
        <dsp:cNvSpPr/>
      </dsp:nvSpPr>
      <dsp:spPr>
        <a:xfrm rot="1370490">
          <a:off x="7437232" y="3913020"/>
          <a:ext cx="504541" cy="588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7443167" y="4001321"/>
        <a:ext cx="353179" cy="353036"/>
      </dsp:txXfrm>
    </dsp:sp>
    <dsp:sp modelId="{EF9452C2-78BD-4ECD-88E5-27F3787CA108}">
      <dsp:nvSpPr>
        <dsp:cNvPr id="0" name=""/>
        <dsp:cNvSpPr/>
      </dsp:nvSpPr>
      <dsp:spPr>
        <a:xfrm>
          <a:off x="7570601" y="4136761"/>
          <a:ext cx="4011798" cy="1730573"/>
        </a:xfrm>
        <a:prstGeom prst="ellipse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ГЛОБАЛЬНЫЕ КОМПЕТЕНЦИИ</a:t>
          </a:r>
          <a:endParaRPr lang="ru-RU" sz="2400" kern="120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58115" y="4390198"/>
        <a:ext cx="2836770" cy="1223699"/>
      </dsp:txXfrm>
    </dsp:sp>
    <dsp:sp modelId="{E2468855-2D4E-4C8C-AAB8-A9E4C2F80913}">
      <dsp:nvSpPr>
        <dsp:cNvPr id="0" name=""/>
        <dsp:cNvSpPr/>
      </dsp:nvSpPr>
      <dsp:spPr>
        <a:xfrm rot="5132988">
          <a:off x="5628796" y="4407240"/>
          <a:ext cx="480950" cy="588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695341" y="4452994"/>
        <a:ext cx="336665" cy="353036"/>
      </dsp:txXfrm>
    </dsp:sp>
    <dsp:sp modelId="{B8C08DAB-675B-4DF8-AF09-2CE099FAD0C4}">
      <dsp:nvSpPr>
        <dsp:cNvPr id="0" name=""/>
        <dsp:cNvSpPr/>
      </dsp:nvSpPr>
      <dsp:spPr>
        <a:xfrm>
          <a:off x="4059892" y="5167126"/>
          <a:ext cx="3793901" cy="1319025"/>
        </a:xfrm>
        <a:prstGeom prst="ellipse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 МЫШЛЕНИЕ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5496" y="5360293"/>
        <a:ext cx="2682693" cy="932691"/>
      </dsp:txXfrm>
    </dsp:sp>
    <dsp:sp modelId="{59F40210-FB36-404E-90EC-EE09C17533B5}">
      <dsp:nvSpPr>
        <dsp:cNvPr id="0" name=""/>
        <dsp:cNvSpPr/>
      </dsp:nvSpPr>
      <dsp:spPr>
        <a:xfrm rot="9333111">
          <a:off x="3774221" y="3914631"/>
          <a:ext cx="419236" cy="588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3894353" y="4006284"/>
        <a:ext cx="293465" cy="353036"/>
      </dsp:txXfrm>
    </dsp:sp>
    <dsp:sp modelId="{DE58199F-6F62-49EC-966E-62714DC4921D}">
      <dsp:nvSpPr>
        <dsp:cNvPr id="0" name=""/>
        <dsp:cNvSpPr/>
      </dsp:nvSpPr>
      <dsp:spPr>
        <a:xfrm>
          <a:off x="0" y="4093945"/>
          <a:ext cx="4230317" cy="1928897"/>
        </a:xfrm>
        <a:prstGeom prst="ellipse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ЕСТЕСТВЕННО-НАУЧНАЯ ГРАМОТНОСТЬ</a:t>
          </a:r>
          <a:endParaRPr lang="ru-RU" sz="24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9516" y="4376425"/>
        <a:ext cx="2991285" cy="1363937"/>
      </dsp:txXfrm>
    </dsp:sp>
    <dsp:sp modelId="{353EF7F9-2DD3-48CC-BE1A-1F5B62389100}">
      <dsp:nvSpPr>
        <dsp:cNvPr id="0" name=""/>
        <dsp:cNvSpPr/>
      </dsp:nvSpPr>
      <dsp:spPr>
        <a:xfrm rot="12232816">
          <a:off x="3830192" y="2133993"/>
          <a:ext cx="469304" cy="588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3964957" y="2280170"/>
        <a:ext cx="328513" cy="353036"/>
      </dsp:txXfrm>
    </dsp:sp>
    <dsp:sp modelId="{7E36AFD0-B720-4E82-A882-E127B8158B6E}">
      <dsp:nvSpPr>
        <dsp:cNvPr id="0" name=""/>
        <dsp:cNvSpPr/>
      </dsp:nvSpPr>
      <dsp:spPr>
        <a:xfrm>
          <a:off x="0" y="898968"/>
          <a:ext cx="4156266" cy="1730573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ФИНАНСОВАЯ ГРАМОТНОСТЬ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671" y="1152405"/>
        <a:ext cx="2938924" cy="1223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F14A9-4D87-489A-8E8E-5B59D89430C0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6EDA6-E06D-4CA8-B72A-E1089E3E6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76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6EDA6-E06D-4CA8-B72A-E1089E3E63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8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66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14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3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2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9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4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7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63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38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6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8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746A9-4920-4FB4-BEF3-BC93BCF95BB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41465-D12D-415B-8AB6-AB166BBD7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14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078" y="303263"/>
            <a:ext cx="8053754" cy="183699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Финансовая грамотность на современном этапе</a:t>
            </a:r>
            <a:endParaRPr lang="ru-RU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8875" y="5241947"/>
            <a:ext cx="6085215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100"/>
              </a:spcBef>
              <a:buClr>
                <a:srgbClr val="000000"/>
              </a:buClr>
              <a:buSzPct val="100000"/>
            </a:pPr>
            <a:r>
              <a:rPr lang="ru-RU" altLang="ru-RU" sz="2400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Горелова Наталья Владимировна, </a:t>
            </a:r>
          </a:p>
          <a:p>
            <a:pPr algn="ctr">
              <a:spcBef>
                <a:spcPts val="1100"/>
              </a:spcBef>
              <a:buClr>
                <a:srgbClr val="000000"/>
              </a:buClr>
              <a:buSzPct val="100000"/>
            </a:pPr>
            <a:r>
              <a:rPr lang="ru-RU" altLang="ru-RU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заместитель директора по УВР</a:t>
            </a:r>
          </a:p>
          <a:p>
            <a:pPr algn="ctr">
              <a:spcBef>
                <a:spcPts val="1100"/>
              </a:spcBef>
              <a:buClr>
                <a:srgbClr val="000000"/>
              </a:buClr>
              <a:buSzPct val="100000"/>
            </a:pPr>
            <a:r>
              <a:rPr lang="ru-RU" altLang="ru-RU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МБОУ </a:t>
            </a:r>
            <a:r>
              <a:rPr lang="ru-RU" altLang="ru-RU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ЯСШ№12»</a:t>
            </a:r>
            <a:endParaRPr lang="ru-RU" altLang="ru-RU" b="1" dirty="0">
              <a:solidFill>
                <a:srgbClr val="C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dn.freelance.ru/img/portfolio/pics/00/3A/EC/3861646.jpg?mt=b978c4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5" y="2034748"/>
            <a:ext cx="5425120" cy="36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81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26" y="224448"/>
            <a:ext cx="10052538" cy="1325563"/>
          </a:xfrm>
        </p:spPr>
        <p:txBody>
          <a:bodyPr>
            <a:normAutofit/>
          </a:bodyPr>
          <a:lstStyle/>
          <a:p>
            <a:pPr algn="r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«Ялтинская средняя школа №12 с углубленным изучением иностранных языков»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37504" y="1690688"/>
            <a:ext cx="6071616" cy="45439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учреждение, где обучающиеся получают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повседневной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жизни,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компетенции, которые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помогут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определить,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решать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сложные</a:t>
            </a:r>
            <a:r>
              <a:rPr lang="ru-RU" sz="2300" spc="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задачи,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определенные черты характера позволят решать задачи в изменяющихся условиях. Именно данный комплекс сформированных в школе навыков позволит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нормально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функционировать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личности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системе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социальных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отношений.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Наряду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этим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формируется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</a:t>
            </a:r>
            <a:r>
              <a:rPr lang="ru-RU" sz="2300" spc="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адаптироваться во внешней среде.</a:t>
            </a:r>
            <a:endParaRPr lang="ru-RU" sz="23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content-hel2-1.xx.fbcdn.net/v/t1.0-9/109632702_581961922490432_8338726368182701115_n.jpg?_nc_cat=108&amp;_nc_sid=730e14&amp;_nc_eui2=AeH3NQWP_gqTz5P_Kap07ImyEaZTeJGBZiQRplN4kYFmJL1d55UAI0Z-bLDxtak9Gg5S4gYfwjdzTZDJdhUwxYv6&amp;_nc_ohc=HOLcUl1ciiwAX8sMyzc&amp;_nc_ht=scontent-hel2-1.xx&amp;oh=f82335a34c729b75c219fa725f7bcd01&amp;oe=5F6EADC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2" r="4141"/>
          <a:stretch/>
        </p:blipFill>
        <p:spPr bwMode="auto">
          <a:xfrm>
            <a:off x="379026" y="2026920"/>
            <a:ext cx="5381694" cy="3246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97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5508" y="220815"/>
            <a:ext cx="11459308" cy="1085723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00FF"/>
                </a:solidFill>
                <a:latin typeface="Georgia" panose="02040502050405020303" pitchFamily="18" charset="0"/>
              </a:rPr>
              <a:t>«</a:t>
            </a:r>
            <a:r>
              <a:rPr lang="ru-RU" sz="4000" b="1" dirty="0">
                <a:solidFill>
                  <a:srgbClr val="0000FF"/>
                </a:solidFill>
                <a:latin typeface="Georgia" panose="02040502050405020303" pitchFamily="18" charset="0"/>
              </a:rPr>
              <a:t>Финансовая грамотность</a:t>
            </a:r>
            <a:r>
              <a:rPr lang="ru-RU" sz="4000" dirty="0">
                <a:solidFill>
                  <a:srgbClr val="0000FF"/>
                </a:solidFill>
                <a:latin typeface="Georgia" panose="02040502050405020303" pitchFamily="18" charset="0"/>
              </a:rPr>
              <a:t>» </a:t>
            </a:r>
            <a:r>
              <a:rPr lang="ru-RU" sz="4000" b="1" dirty="0">
                <a:solidFill>
                  <a:srgbClr val="0000FF"/>
                </a:solidFill>
                <a:latin typeface="Georgia" panose="02040502050405020303" pitchFamily="18" charset="0"/>
              </a:rPr>
              <a:t>в МБОУ «ЯСШ №12»</a:t>
            </a:r>
            <a:endParaRPr lang="ru-RU" sz="4000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608" y="1606609"/>
            <a:ext cx="3776784" cy="2237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513" t="4769" r="19569" b="17361"/>
          <a:stretch/>
        </p:blipFill>
        <p:spPr>
          <a:xfrm>
            <a:off x="100127" y="4419283"/>
            <a:ext cx="3776784" cy="21657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207" y="1465386"/>
            <a:ext cx="3381251" cy="24432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43378" r="25600" b="10400"/>
          <a:stretch/>
        </p:blipFill>
        <p:spPr>
          <a:xfrm>
            <a:off x="8285023" y="4419283"/>
            <a:ext cx="3748481" cy="2225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50555" y="2041886"/>
            <a:ext cx="378814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Урочная деятельность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9049" r="7699"/>
          <a:stretch/>
        </p:blipFill>
        <p:spPr>
          <a:xfrm>
            <a:off x="4398471" y="4395043"/>
            <a:ext cx="3364992" cy="22736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0993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937" y="181828"/>
            <a:ext cx="11125278" cy="1325563"/>
          </a:xfrm>
        </p:spPr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 «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Финансовая грамотность</a:t>
            </a:r>
            <a:r>
              <a:rPr lang="ru-RU" dirty="0" smtClean="0">
                <a:solidFill>
                  <a:srgbClr val="0000FF"/>
                </a:solidFill>
                <a:latin typeface="Georgia" panose="02040502050405020303" pitchFamily="18" charset="0"/>
              </a:rPr>
              <a:t>» </a:t>
            </a:r>
            <a:r>
              <a:rPr lang="ru-RU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в МБОУ «ЯСШ №12»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937" y="4861615"/>
            <a:ext cx="47010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Внеурочная деятельность 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в 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начальной школе, </a:t>
            </a:r>
            <a:endParaRPr lang="ru-RU" sz="2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6, 8 классах</a:t>
            </a:r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183DF-5E72-4C11-A3AA-FEB55F5D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969" y="3379327"/>
            <a:ext cx="4853353" cy="3545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B4C66C-1844-4AA7-87BB-91F5A5B56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77" y="1027906"/>
            <a:ext cx="5591907" cy="3278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37" y="1653483"/>
            <a:ext cx="4900325" cy="28247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8422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538" y="365125"/>
            <a:ext cx="10826262" cy="1325563"/>
          </a:xfrm>
        </p:spPr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Финансовая грамотность</a:t>
            </a:r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» 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в МБОУ «ЯСШ №12»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415" y="1690688"/>
            <a:ext cx="87302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Сотрудничество с работниками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налоговой </a:t>
            </a:r>
            <a:r>
              <a:rPr lang="ru-RU" sz="36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службы</a:t>
            </a:r>
            <a:endParaRPr lang="ru-RU" sz="3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Возможно, это изображение (ребенок, стоит и в помещении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8" y="3016251"/>
            <a:ext cx="3962399" cy="3153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 descr="Возможно, это изображение (один или несколько человек и в помещении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09" y="3681046"/>
            <a:ext cx="3900076" cy="2990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987" y="3506573"/>
            <a:ext cx="2513570" cy="3351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r="4963"/>
          <a:stretch/>
        </p:blipFill>
        <p:spPr>
          <a:xfrm>
            <a:off x="9678430" y="14974"/>
            <a:ext cx="2437574" cy="335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Финансовая грамотность</a:t>
            </a:r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» 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в МБОУ «ЯСШ №12»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677" y="1945250"/>
            <a:ext cx="8546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Он-</a:t>
            </a:r>
            <a:r>
              <a:rPr lang="ru-RU" sz="32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лайн</a:t>
            </a:r>
            <a:r>
              <a:rPr lang="ru-RU" sz="3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уроки Финансовой грамотности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cf.ppt-online.org/files/slide/v/v983HVW7wSGaidEXzhMqRKUce4xo1mFLngkAlb/slide-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8624" r="6883" b="12977"/>
          <a:stretch/>
        </p:blipFill>
        <p:spPr bwMode="auto">
          <a:xfrm>
            <a:off x="0" y="5241388"/>
            <a:ext cx="3709593" cy="16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97" t="866" r="4473"/>
          <a:stretch/>
        </p:blipFill>
        <p:spPr>
          <a:xfrm rot="16200000">
            <a:off x="672824" y="3202923"/>
            <a:ext cx="2967655" cy="4221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737" t="1381" r="2359"/>
          <a:stretch/>
        </p:blipFill>
        <p:spPr>
          <a:xfrm rot="16200000">
            <a:off x="4396333" y="1953256"/>
            <a:ext cx="3323346" cy="4604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48" t="3511" r="239" b="5211"/>
          <a:stretch/>
        </p:blipFill>
        <p:spPr>
          <a:xfrm>
            <a:off x="7315200" y="957566"/>
            <a:ext cx="4783015" cy="32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" y="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Финансовая грамотность</a:t>
            </a:r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» 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в МБОУ «ЯСШ №12»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83686"/>
            <a:ext cx="3246120" cy="2274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272382"/>
            <a:ext cx="3215641" cy="2361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299" y="2616388"/>
            <a:ext cx="3088785" cy="2164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44" y="4644221"/>
            <a:ext cx="3040751" cy="2157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04" y="4570486"/>
            <a:ext cx="3131756" cy="2270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32" y="1272382"/>
            <a:ext cx="2710939" cy="1956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44" y="249780"/>
            <a:ext cx="3185160" cy="2291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30" y="2752632"/>
            <a:ext cx="3094076" cy="225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585" y="365125"/>
            <a:ext cx="10955215" cy="1325563"/>
          </a:xfrm>
        </p:spPr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Финансовая грамотность</a:t>
            </a:r>
            <a:r>
              <a:rPr lang="ru-RU" dirty="0">
                <a:solidFill>
                  <a:srgbClr val="0000FF"/>
                </a:solidFill>
                <a:latin typeface="Georgia" panose="02040502050405020303" pitchFamily="18" charset="0"/>
              </a:rPr>
              <a:t>» 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в МБОУ «ЯСШ №12»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3528646"/>
            <a:ext cx="4298461" cy="3223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34461" y="1963335"/>
            <a:ext cx="7045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Сотрудничество с 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Центральный банк Российской Федерации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69" y="3022950"/>
            <a:ext cx="4139748" cy="3104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32" y="1027906"/>
            <a:ext cx="4523675" cy="33927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55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908" y="365125"/>
            <a:ext cx="7268307" cy="64928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На основании письма Министерства образования, науки и молодежи Республики Крым от 19.03.2021 №01-15/373 </a:t>
            </a:r>
            <a:r>
              <a:rPr lang="ru-RU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МБОУ «ЯСШ №12» включена в </a:t>
            </a:r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реестр опорных школ Банка России, внедряющих основы финансовой грамотности в учебный процесс</a:t>
            </a:r>
            <a:r>
              <a:rPr lang="ru-RU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.</a:t>
            </a:r>
            <a:endParaRPr lang="ru-RU" dirty="0"/>
          </a:p>
        </p:txBody>
      </p:sp>
      <p:pic>
        <p:nvPicPr>
          <p:cNvPr id="3" name="Picture 4" descr="В Крыму выбрали лучшую школьную столовую – Новости Крыма – Вести Крым">
            <a:extLst>
              <a:ext uri="{FF2B5EF4-FFF2-40B4-BE49-F238E27FC236}">
                <a16:creationId xmlns:a16="http://schemas.microsoft.com/office/drawing/2014/main" id="{682947D3-EAA1-4DA5-ABFD-3094D29A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913" y="216022"/>
            <a:ext cx="4407998" cy="3313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" name="Picture 8" descr="Ялта | Туристический портал Республики Крым">
            <a:extLst>
              <a:ext uri="{FF2B5EF4-FFF2-40B4-BE49-F238E27FC236}">
                <a16:creationId xmlns:a16="http://schemas.microsoft.com/office/drawing/2014/main" id="{60C6D78F-435E-4CF3-B848-B5B4902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83" y="3678603"/>
            <a:ext cx="4407997" cy="3122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827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3" y="24819"/>
            <a:ext cx="2513570" cy="3351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586" t="4356" r="476" b="4696"/>
          <a:stretch/>
        </p:blipFill>
        <p:spPr>
          <a:xfrm>
            <a:off x="89632" y="3513355"/>
            <a:ext cx="2590921" cy="3344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581" b="2735"/>
          <a:stretch/>
        </p:blipFill>
        <p:spPr>
          <a:xfrm>
            <a:off x="9337456" y="48066"/>
            <a:ext cx="2569248" cy="33514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3647" t="2578" r="835" b="2826"/>
          <a:stretch/>
        </p:blipFill>
        <p:spPr>
          <a:xfrm>
            <a:off x="9297991" y="3513355"/>
            <a:ext cx="2575065" cy="34003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452101" y="2982548"/>
            <a:ext cx="3184842" cy="42464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164" y="144926"/>
            <a:ext cx="4308426" cy="3231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6444" r="166" b="3555"/>
          <a:stretch/>
        </p:blipFill>
        <p:spPr>
          <a:xfrm rot="14521150">
            <a:off x="7154090" y="550195"/>
            <a:ext cx="2625278" cy="18237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 r="500"/>
          <a:stretch/>
        </p:blipFill>
        <p:spPr>
          <a:xfrm rot="14680042">
            <a:off x="7094022" y="2742807"/>
            <a:ext cx="2377073" cy="17240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500" b="3555"/>
          <a:stretch/>
        </p:blipFill>
        <p:spPr>
          <a:xfrm rot="14301502">
            <a:off x="6490139" y="4462012"/>
            <a:ext cx="2489996" cy="17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27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100B696A-A133-4B6A-AC2E-FC2BB0BC8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29" y="3489317"/>
            <a:ext cx="2392680" cy="338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F3E977-6229-44FD-92A0-E4A006C31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782" y="75894"/>
            <a:ext cx="2302789" cy="32568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A50E05-9109-43D7-8CD0-88DAFC43D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242" y="3488707"/>
            <a:ext cx="2374569" cy="3356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89CAB3-70F2-4B81-804C-DBAB079A5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621" y="75893"/>
            <a:ext cx="2304229" cy="3256859"/>
          </a:xfrm>
          <a:prstGeom prst="rect">
            <a:avLst/>
          </a:prstGeom>
        </p:spPr>
      </p:pic>
      <p:pic>
        <p:nvPicPr>
          <p:cNvPr id="6" name="Picture 2" descr="C:\Users\Kolesnikova\Desktop\img437.jpg">
            <a:extLst>
              <a:ext uri="{FF2B5EF4-FFF2-40B4-BE49-F238E27FC236}">
                <a16:creationId xmlns:a16="http://schemas.microsoft.com/office/drawing/2014/main" id="{E8BCA30D-8F86-44C0-B8C5-9DCE38FCF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" b="2616"/>
          <a:stretch/>
        </p:blipFill>
        <p:spPr bwMode="auto">
          <a:xfrm>
            <a:off x="5129342" y="44312"/>
            <a:ext cx="2366508" cy="337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gifer.com/origin/23/232431e6a900e3f995283d19a33e9b7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5" y="322806"/>
            <a:ext cx="1965707" cy="32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AA1A2273-3063-47F5-A070-1ABE371435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/>
          <a:stretch/>
        </p:blipFill>
        <p:spPr>
          <a:xfrm>
            <a:off x="4939978" y="3515954"/>
            <a:ext cx="2437076" cy="3329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503918"/>
            <a:ext cx="2286001" cy="33540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3138"/>
            <a:ext cx="2335359" cy="342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27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6" y="365125"/>
            <a:ext cx="11177954" cy="264629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«Детей надо учить тому, что пригодится им, когда они вырастут»</a:t>
            </a:r>
            <a:endParaRPr lang="ru-RU" sz="40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5" descr="https://ds05.infourok.ru/uploads/ex/00b9/00049498-d4630a5d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5586" r="47231" b="40946"/>
          <a:stretch/>
        </p:blipFill>
        <p:spPr bwMode="auto">
          <a:xfrm>
            <a:off x="1320853" y="2839539"/>
            <a:ext cx="3999547" cy="380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49945" y="5139010"/>
            <a:ext cx="38667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  <a:latin typeface="Georgia" panose="02040502050405020303" pitchFamily="18" charset="0"/>
              </a:rPr>
              <a:t>Аристип </a:t>
            </a:r>
            <a:endParaRPr lang="ru-RU" sz="3600" b="1" dirty="0" smtClean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r>
              <a:rPr lang="ru-RU" sz="3600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ок.435г. до </a:t>
            </a:r>
            <a:r>
              <a:rPr lang="ru-RU" sz="3600" b="1" dirty="0">
                <a:solidFill>
                  <a:srgbClr val="0000FF"/>
                </a:solidFill>
                <a:latin typeface="Georgia" panose="02040502050405020303" pitchFamily="18" charset="0"/>
              </a:rPr>
              <a:t>н.э.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2130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4720"/>
            <a:ext cx="4511040" cy="3383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0" y="3474720"/>
            <a:ext cx="4450080" cy="3337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22763"/>
            <a:ext cx="3564057" cy="35039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080" y="182881"/>
            <a:ext cx="11612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Благодарность Министерства финансов Республики Крым за активное участие в мероприятия, направленных на развитие финансовой грамотности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1667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br.ru/StaticHtml/File/83586/shvetsov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09" y="754843"/>
            <a:ext cx="3868614" cy="58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0645" y="356258"/>
            <a:ext cx="6564923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«Финансовая грамотность определяет качество жизни человека, по крайней мере не в меньшей степени, чем знание родного языка, арифметики и умения завязывать шнурки»</a:t>
            </a:r>
            <a:endParaRPr lang="ru-RU" sz="3200" dirty="0">
              <a:solidFill>
                <a:srgbClr val="0000FF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0644" y="4412753"/>
            <a:ext cx="6564923" cy="2286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Сергей Анатольевич Швецов, </a:t>
            </a:r>
            <a:endParaRPr lang="ru-RU" sz="3200" b="1" dirty="0" smtClean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Первый 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заместитель председателя Центрального банка Российской Федерации (Банка России)</a:t>
            </a:r>
            <a:endParaRPr lang="ru-RU" sz="20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0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38/50/47/38504751b5789c2ec00a7479992b434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594" y="2529022"/>
            <a:ext cx="3778113" cy="472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effects1.ru/gallery/tekst/slovo/Blagodaryu/spasibo-32-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4" y="89147"/>
            <a:ext cx="6877951" cy="30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4.bp.blogspot.com/-aZQtdf4Kf0c/XJkKUvO-_YI/AAAAAAAEOw0/hT03Y6DVLJcVXD-kOGFHqFBmIPPrTyvowCLcBGAs/s1600/8415676%2B%25281%252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68" y="4939880"/>
            <a:ext cx="7564136" cy="12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79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678" y="221349"/>
            <a:ext cx="8163816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</a:t>
            </a:r>
            <a:r>
              <a:rPr lang="ru-RU" sz="24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рассматривается, как способность использовать все постоянно приобретаемые в жизни знания, умения и навыки для решения максимально широкого диапазона жизненных задач в различных сферах человеческой деятельности, общения </a:t>
            </a:r>
            <a:r>
              <a:rPr lang="ru-RU" sz="2400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социальных </a:t>
            </a:r>
            <a:r>
              <a:rPr lang="ru-RU" sz="24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отношений</a:t>
            </a:r>
            <a:r>
              <a:rPr lang="ru-RU" sz="2400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80008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872" y="4715229"/>
            <a:ext cx="6775515" cy="204158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признаки функционально грамотной личности: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это человек самостоятельный, познающий и умеющий жить среди людей, обладающий определёнными качествами, ключевыми компетенциями.</a:t>
            </a:r>
          </a:p>
        </p:txBody>
      </p:sp>
      <p:pic>
        <p:nvPicPr>
          <p:cNvPr id="3080" name="Picture 8" descr="https://bcip.ru/images/tild3534-6533-4261-a562-306661386633__osnovnye-obyazanno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05" y="2455012"/>
            <a:ext cx="3164518" cy="386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0763" y="2812543"/>
            <a:ext cx="7161163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Функционально грамотная личность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человек, ориентирующийся в мире и действующий в соответствии с общественными ценностями, ожиданиями и интересами.</a:t>
            </a:r>
          </a:p>
        </p:txBody>
      </p:sp>
    </p:spTree>
    <p:extLst>
      <p:ext uri="{BB962C8B-B14F-4D97-AF65-F5344CB8AC3E}">
        <p14:creationId xmlns:p14="http://schemas.microsoft.com/office/powerpoint/2010/main" val="126090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0425496"/>
              </p:ext>
            </p:extLst>
          </p:nvPr>
        </p:nvGraphicFramePr>
        <p:xfrm>
          <a:off x="280416" y="268224"/>
          <a:ext cx="11582400" cy="6589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https://satriadharma.com/wp-content/uploads/2019/12/apa-itu-pis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4" t="61672" r="32060" b="11489"/>
          <a:stretch/>
        </p:blipFill>
        <p:spPr bwMode="auto">
          <a:xfrm>
            <a:off x="9790176" y="107043"/>
            <a:ext cx="1901952" cy="83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kurspresent.ru/assets/images/resources/163/magnify-your-item-500-clr-1323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5735" cy="22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2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015" y="180375"/>
            <a:ext cx="8147539" cy="4200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17830">
              <a:lnSpc>
                <a:spcPct val="107000"/>
              </a:lnSpc>
              <a:spcAft>
                <a:spcPts val="15"/>
              </a:spcAft>
            </a:pPr>
            <a:r>
              <a:rPr lang="ru-RU" sz="3600" b="1" dirty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Финансовая грамотность </a:t>
            </a:r>
            <a:r>
              <a:rPr lang="ru-RU" sz="3600" dirty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– это умение управлять </a:t>
            </a:r>
            <a:r>
              <a:rPr lang="ru-RU" sz="3600" dirty="0" smtClean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финансовыми </a:t>
            </a:r>
            <a:r>
              <a:rPr lang="ru-RU" sz="3600" dirty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потоками (доходами и </a:t>
            </a:r>
            <a:r>
              <a:rPr lang="ru-RU" sz="3600" dirty="0" smtClean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расходами</a:t>
            </a:r>
            <a:r>
              <a:rPr lang="ru-RU" sz="3600" dirty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), грамотно распределять деньги, </a:t>
            </a:r>
            <a:endParaRPr lang="ru-RU" sz="3600" dirty="0" smtClean="0">
              <a:solidFill>
                <a:srgbClr val="0000FF"/>
              </a:solidFill>
              <a:latin typeface="Georgia" panose="02040502050405020303" pitchFamily="18" charset="0"/>
              <a:ea typeface="Arial" panose="020B0604020202020204" pitchFamily="34" charset="0"/>
            </a:endParaRPr>
          </a:p>
          <a:p>
            <a:pPr marR="417830">
              <a:lnSpc>
                <a:spcPct val="107000"/>
              </a:lnSpc>
              <a:spcAft>
                <a:spcPts val="15"/>
              </a:spcAft>
            </a:pPr>
            <a:r>
              <a:rPr lang="ru-RU" sz="3600" dirty="0" smtClean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то </a:t>
            </a:r>
            <a:r>
              <a:rPr lang="ru-RU" sz="3600" dirty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есть жить по средствам и правильно </a:t>
            </a:r>
            <a:r>
              <a:rPr lang="ru-RU" sz="3600" dirty="0" smtClean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приумножать </a:t>
            </a:r>
            <a:r>
              <a:rPr lang="ru-RU" sz="3600" dirty="0">
                <a:solidFill>
                  <a:srgbClr val="0000FF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имеющийся капитал.</a:t>
            </a:r>
            <a:endParaRPr lang="ru-RU" sz="3600" dirty="0">
              <a:solidFill>
                <a:srgbClr val="0000FF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29" y="4480658"/>
            <a:ext cx="4205092" cy="2195634"/>
          </a:xfrm>
          <a:prstGeom prst="rect">
            <a:avLst/>
          </a:prstGeom>
        </p:spPr>
      </p:pic>
      <p:pic>
        <p:nvPicPr>
          <p:cNvPr id="5" name="Picture 4" descr="https://kurspresent.ru/assets/images/resources/163/magnify-your-item-500-clr-1323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53420" y="128953"/>
            <a:ext cx="1518035" cy="239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94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586" y="933491"/>
            <a:ext cx="84875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/>
              </a:rPr>
              <a:t>способность вести учет всех поступлений и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/>
              </a:rPr>
              <a:t>расходов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/>
              </a:rPr>
              <a:t>;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3200" dirty="0">
                <a:solidFill>
                  <a:schemeClr val="accent5"/>
                </a:solidFill>
                <a:latin typeface="Georgia" panose="02040502050405020303" pitchFamily="18" charset="0"/>
                <a:cs typeface="Arial"/>
              </a:rPr>
              <a:t>умение распоряжаться денежными </a:t>
            </a:r>
            <a:r>
              <a:rPr lang="ru-RU" sz="3200" dirty="0" smtClean="0">
                <a:solidFill>
                  <a:schemeClr val="accent5"/>
                </a:solidFill>
                <a:latin typeface="Georgia" panose="02040502050405020303" pitchFamily="18" charset="0"/>
                <a:cs typeface="Arial"/>
              </a:rPr>
              <a:t>ресурсами</a:t>
            </a:r>
            <a:r>
              <a:rPr lang="ru-RU" sz="3200" dirty="0">
                <a:solidFill>
                  <a:schemeClr val="accent5"/>
                </a:solidFill>
                <a:latin typeface="Georgia" panose="02040502050405020303" pitchFamily="18" charset="0"/>
                <a:cs typeface="Arial"/>
              </a:rPr>
              <a:t>;</a:t>
            </a:r>
            <a:endParaRPr lang="ru-RU" sz="3200" dirty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  <a:cs typeface="Arial"/>
              </a:rPr>
              <a:t>планировать </a:t>
            </a:r>
            <a:r>
              <a:rPr lang="ru-RU" sz="3200" dirty="0" smtClean="0">
                <a:solidFill>
                  <a:srgbClr val="002060"/>
                </a:solidFill>
                <a:latin typeface="Georgia" panose="02040502050405020303" pitchFamily="18" charset="0"/>
                <a:cs typeface="Arial"/>
              </a:rPr>
              <a:t>будущее</a:t>
            </a: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  <a:cs typeface="Arial"/>
              </a:rPr>
              <a:t>;</a:t>
            </a: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3200" dirty="0">
                <a:solidFill>
                  <a:srgbClr val="4932D6"/>
                </a:solidFill>
                <a:latin typeface="Georgia" panose="02040502050405020303" pitchFamily="18" charset="0"/>
                <a:cs typeface="Arial"/>
              </a:rPr>
              <a:t>делать выбор соответствующего финансового </a:t>
            </a:r>
            <a:r>
              <a:rPr lang="ru-RU" sz="3200" dirty="0" smtClean="0">
                <a:solidFill>
                  <a:srgbClr val="4932D6"/>
                </a:solidFill>
                <a:latin typeface="Georgia" panose="02040502050405020303" pitchFamily="18" charset="0"/>
                <a:cs typeface="Arial"/>
              </a:rPr>
              <a:t>инструмента; </a:t>
            </a:r>
            <a:endParaRPr lang="ru-RU" sz="3200" dirty="0">
              <a:solidFill>
                <a:srgbClr val="4932D6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3200" dirty="0">
                <a:solidFill>
                  <a:srgbClr val="0000FF"/>
                </a:solidFill>
                <a:latin typeface="Georgia" panose="02040502050405020303" pitchFamily="18" charset="0"/>
                <a:cs typeface="Arial"/>
              </a:rPr>
              <a:t>создавать сбережения, </a:t>
            </a:r>
            <a:r>
              <a:rPr lang="ru-RU" sz="3200" dirty="0" smtClean="0">
                <a:solidFill>
                  <a:srgbClr val="0000FF"/>
                </a:solidFill>
                <a:latin typeface="Georgia" panose="02040502050405020303" pitchFamily="18" charset="0"/>
                <a:cs typeface="Arial"/>
              </a:rPr>
              <a:t>чтобы</a:t>
            </a:r>
          </a:p>
          <a:p>
            <a:pPr>
              <a:defRPr/>
            </a:pPr>
            <a:r>
              <a:rPr lang="ru-RU" sz="3200" dirty="0" smtClean="0">
                <a:solidFill>
                  <a:srgbClr val="0000FF"/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lang="ru-RU" sz="3200" dirty="0">
                <a:solidFill>
                  <a:srgbClr val="0000FF"/>
                </a:solidFill>
                <a:latin typeface="Georgia" panose="02040502050405020303" pitchFamily="18" charset="0"/>
                <a:cs typeface="Arial"/>
              </a:rPr>
              <a:t>обеспечить будущее и быть готовыми к нежелательным ситуациям, включая потерю работы.</a:t>
            </a:r>
            <a:endParaRPr lang="ru-RU" sz="3200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586" y="287160"/>
            <a:ext cx="91967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00FF"/>
                </a:solidFill>
                <a:latin typeface="Georgia" panose="02040502050405020303" pitchFamily="18" charset="0"/>
                <a:cs typeface="Arial"/>
              </a:rPr>
              <a:t>Финансовая грамотность включает:</a:t>
            </a:r>
            <a:endParaRPr lang="ru-RU" sz="36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2" descr="https://image.jimcdn.com/app/cms/image/transf/dimension=222x1024:format=gif/path/seaeba8f1aa3f3a53/image/i5ca4253300587da6/version/1427589559/ima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71" y="1917616"/>
            <a:ext cx="2183725" cy="40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1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214" y="351692"/>
            <a:ext cx="7239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0000FF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Правительством </a:t>
            </a:r>
            <a:r>
              <a:rPr lang="ru-RU" altLang="ru-RU" sz="3200" b="1" dirty="0" smtClean="0">
                <a:solidFill>
                  <a:srgbClr val="0000FF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РФ принята</a:t>
            </a:r>
            <a:r>
              <a:rPr lang="ru-RU" sz="3200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Национальная стратегия повышения финансовой грамотности 2017-2023 гг.»</a:t>
            </a:r>
            <a:endParaRPr lang="ru-RU" sz="4000" b="1" i="0" dirty="0">
              <a:solidFill>
                <a:srgbClr val="C0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214" y="3884878"/>
            <a:ext cx="7403124" cy="297312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750"/>
              </a:spcBef>
              <a:spcAft>
                <a:spcPts val="1425"/>
              </a:spcAft>
            </a:pPr>
            <a:r>
              <a:rPr lang="ru-RU" altLang="ru-RU" sz="2400" b="1" u="sng" dirty="0" smtClean="0">
                <a:solidFill>
                  <a:srgbClr val="002060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Цель</a:t>
            </a:r>
            <a:r>
              <a:rPr lang="ru-RU" altLang="ru-RU" sz="2400" b="1" u="sng" dirty="0">
                <a:solidFill>
                  <a:srgbClr val="002060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: </a:t>
            </a:r>
            <a:r>
              <a:rPr lang="ru-RU" altLang="ru-RU" sz="2400" dirty="0">
                <a:solidFill>
                  <a:srgbClr val="002060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создание основ для формирования финансово грамотного поведения населения, как необходимого условия повышения уровня и качества жизни граждан, в том числе за счет использования финансовых продуктов и услуг надлежащего качества.</a:t>
            </a:r>
          </a:p>
        </p:txBody>
      </p:sp>
      <p:pic>
        <p:nvPicPr>
          <p:cNvPr id="5" name="Picture 6" descr="https://cf.reversegif.ru/gif_source/jnMk8ArLiZH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31" y="3528647"/>
            <a:ext cx="2489067" cy="32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06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415" y="225615"/>
            <a:ext cx="6799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Федеральный проект</a:t>
            </a:r>
            <a:r>
              <a:rPr lang="ru-RU" sz="3600" b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«Содействие повышению уровня финансовой грамотности населения и развитию финансового образования в Российской Федерации»</a:t>
            </a:r>
            <a:r>
              <a:rPr lang="ru-RU" sz="3600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sz="3600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2" descr="https://www.ippm-bg.org/images/Obuchenia/Pictures/Wondering_something_animat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5888" y="3690302"/>
            <a:ext cx="4136021" cy="337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2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365125"/>
            <a:ext cx="7268307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Georgia" panose="02040502050405020303" pitchFamily="18" charset="0"/>
              </a:rPr>
              <a:t>Зачем нужна финансовая грамотность человеку</a:t>
            </a:r>
            <a:r>
              <a:rPr lang="ru-RU" b="1" dirty="0" smtClean="0">
                <a:solidFill>
                  <a:srgbClr val="0000FF"/>
                </a:solidFill>
                <a:latin typeface="Georgia" panose="02040502050405020303" pitchFamily="18" charset="0"/>
              </a:rPr>
              <a:t>?</a:t>
            </a:r>
            <a:endParaRPr lang="ru-RU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123" y="1606339"/>
            <a:ext cx="6892302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1.Помогает в поисках источников дохода, отличающихся от работы по найму. </a:t>
            </a:r>
            <a:endParaRPr lang="ru-RU" sz="2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123" y="3211872"/>
            <a:ext cx="7349502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2.У человека появляются не только знания и умения, но и психологическая устойчивость. </a:t>
            </a:r>
            <a:endParaRPr lang="ru-RU" sz="2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123" y="4817405"/>
            <a:ext cx="7701194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3.В конце концов, финансовая грамотность обеспечивает определённый уровень престижа. </a:t>
            </a:r>
            <a:endParaRPr lang="ru-RU" sz="2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13" descr="https://4.bp.blogspot.com/-4EmXSOHw338/V3wZGDtcgzI/AAAAAAAABjo/XCqmoGFqYR0WfLOEgBHwryIMWKJbBPaHgCLcB/s1600/f3d71e0698a5058c8d7de7ef2c783bf9_370x29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5139" y="4214798"/>
            <a:ext cx="3681046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42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577</Words>
  <Application>Microsoft Office PowerPoint</Application>
  <PresentationFormat>Широкоэкранный</PresentationFormat>
  <Paragraphs>55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Microsoft YaHei</vt:lpstr>
      <vt:lpstr>Arial</vt:lpstr>
      <vt:lpstr>Calibri</vt:lpstr>
      <vt:lpstr>Calibri Light</vt:lpstr>
      <vt:lpstr>Georgia</vt:lpstr>
      <vt:lpstr>Times New Roman</vt:lpstr>
      <vt:lpstr>Тема Office</vt:lpstr>
      <vt:lpstr>Финансовая грамотность на современном этапе</vt:lpstr>
      <vt:lpstr>«Детей надо учить тому, что пригодится им, когда они вырастут»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Зачем нужна финансовая грамотность человеку?</vt:lpstr>
      <vt:lpstr>МБОУ «Ялтинская средняя школа №12 с углубленным изучением иностранных языков»</vt:lpstr>
      <vt:lpstr>«Финансовая грамотность» в МБОУ «ЯСШ №12»</vt:lpstr>
      <vt:lpstr> «Финансовая грамотность» в МБОУ «ЯСШ №12»</vt:lpstr>
      <vt:lpstr>«Финансовая грамотность» в МБОУ «ЯСШ №12»</vt:lpstr>
      <vt:lpstr>«Финансовая грамотность» в МБОУ «ЯСШ №12»</vt:lpstr>
      <vt:lpstr>«Финансовая грамотность» в МБОУ «ЯСШ №12»</vt:lpstr>
      <vt:lpstr>«Финансовая грамотность» в МБОУ «ЯСШ №12»</vt:lpstr>
      <vt:lpstr>На основании письма Министерства образования, науки и молодежи Республики Крым от 19.03.2021 №01-15/373 МБОУ «ЯСШ №12» включена в реестр опорных школ Банка России, внедряющих основы финансовой грамотности в учебный процесс.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Учебный</cp:lastModifiedBy>
  <cp:revision>94</cp:revision>
  <dcterms:created xsi:type="dcterms:W3CDTF">2021-10-16T17:16:47Z</dcterms:created>
  <dcterms:modified xsi:type="dcterms:W3CDTF">2023-10-18T07:01:20Z</dcterms:modified>
</cp:coreProperties>
</file>