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2"/>
  </p:notesMasterIdLst>
  <p:handoutMasterIdLst>
    <p:handoutMasterId r:id="rId23"/>
  </p:handoutMasterIdLst>
  <p:sldIdLst>
    <p:sldId id="257" r:id="rId2"/>
    <p:sldId id="296" r:id="rId3"/>
    <p:sldId id="407" r:id="rId4"/>
    <p:sldId id="417" r:id="rId5"/>
    <p:sldId id="418" r:id="rId6"/>
    <p:sldId id="372" r:id="rId7"/>
    <p:sldId id="419" r:id="rId8"/>
    <p:sldId id="420" r:id="rId9"/>
    <p:sldId id="373" r:id="rId10"/>
    <p:sldId id="375" r:id="rId11"/>
    <p:sldId id="390" r:id="rId12"/>
    <p:sldId id="305" r:id="rId13"/>
    <p:sldId id="306" r:id="rId14"/>
    <p:sldId id="308" r:id="rId15"/>
    <p:sldId id="314" r:id="rId16"/>
    <p:sldId id="315" r:id="rId17"/>
    <p:sldId id="319" r:id="rId18"/>
    <p:sldId id="406" r:id="rId19"/>
    <p:sldId id="412" r:id="rId20"/>
    <p:sldId id="410" r:id="rId21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99"/>
    <a:srgbClr val="FFFF66"/>
    <a:srgbClr val="FFFFCC"/>
    <a:srgbClr val="FFFF99"/>
    <a:srgbClr val="FFD347"/>
    <a:srgbClr val="FFFF00"/>
    <a:srgbClr val="CCFF99"/>
    <a:srgbClr val="2A63A8"/>
    <a:srgbClr val="CCFF33"/>
    <a:srgbClr val="CC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70" autoAdjust="0"/>
    <p:restoredTop sz="94660"/>
  </p:normalViewPr>
  <p:slideViewPr>
    <p:cSldViewPr>
      <p:cViewPr varScale="1">
        <p:scale>
          <a:sx n="86" d="100"/>
          <a:sy n="86" d="100"/>
        </p:scale>
        <p:origin x="153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1E1DC3-3DF3-46DD-9732-3CB2B3987A48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09A38D-B734-4EA0-B669-AF88694DE1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99625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C22080-716E-4401-90B5-DAAF2060C8D4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A492FA-8E72-4870-93D1-116F6A19BF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65926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325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DBAF25C5-A627-43F6-A001-A5835A4BD53A}" type="slidenum">
              <a:rPr lang="ru-RU">
                <a:solidFill>
                  <a:prstClr val="black"/>
                </a:solidFill>
              </a:rPr>
              <a:pPr>
                <a:defRPr/>
              </a:pPr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2978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Опрос регионов по наличию информационных систем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4392FF2-A4EA-4392-905A-1126B0432A4D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15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8175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Опрос регионов по наличию информационных систем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4392FF2-A4EA-4392-905A-1126B0432A4D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16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64471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Опрос регионов по наличию информационных систем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4392FF2-A4EA-4392-905A-1126B0432A4D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17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54047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Опрос регионов по наличию информационных систем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4392FF2-A4EA-4392-905A-1126B0432A4D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19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4714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Опрос регионов по наличию информационных систем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4392FF2-A4EA-4392-905A-1126B0432A4D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1531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4819" name="Номер слайда 3"/>
          <p:cNvSpPr txBox="1">
            <a:spLocks noGrp="1"/>
          </p:cNvSpPr>
          <p:nvPr/>
        </p:nvSpPr>
        <p:spPr bwMode="auto">
          <a:xfrm>
            <a:off x="3849689" y="9428163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AFC53C7A-BD4F-4803-98D7-6398166425C0}" type="slidenum">
              <a:rPr lang="ru-RU" sz="1200">
                <a:solidFill>
                  <a:prstClr val="black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 sz="12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9087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4819" name="Номер слайда 3"/>
          <p:cNvSpPr txBox="1">
            <a:spLocks noGrp="1"/>
          </p:cNvSpPr>
          <p:nvPr/>
        </p:nvSpPr>
        <p:spPr bwMode="auto">
          <a:xfrm>
            <a:off x="3849689" y="9428163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AFC53C7A-BD4F-4803-98D7-6398166425C0}" type="slidenum">
              <a:rPr lang="ru-RU" sz="1200">
                <a:solidFill>
                  <a:prstClr val="black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 sz="12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5258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9395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0610A5B-78C8-4F91-BC82-F4B1F3E5F0B9}" type="slidenum">
              <a:rPr lang="ru-RU">
                <a:solidFill>
                  <a:prstClr val="black"/>
                </a:solidFill>
              </a:rPr>
              <a:pPr>
                <a:defRPr/>
              </a:pPr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77963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9395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0610A5B-78C8-4F91-BC82-F4B1F3E5F0B9}" type="slidenum">
              <a:rPr lang="ru-RU">
                <a:solidFill>
                  <a:prstClr val="black"/>
                </a:solidFill>
              </a:rPr>
              <a:pPr>
                <a:defRPr/>
              </a:pPr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7182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730EDA07-FE74-4966-B266-6C3A778D6638}" type="datetime1">
              <a:rPr lang="ru-RU"/>
              <a:pPr/>
              <a:t>15.11.2023</a:t>
            </a:fld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177922-1F34-414E-BF4D-183D1D15B183}" type="slidenum">
              <a:rPr lang="ru-RU"/>
              <a:pPr/>
              <a:t>11</a:t>
            </a:fld>
            <a:endParaRPr lang="ru-RU"/>
          </a:p>
        </p:txBody>
      </p:sp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54740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51228" y="9427622"/>
            <a:ext cx="2944869" cy="49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cs typeface="Arial" charset="0"/>
              </a:rPr>
              <a:pPr algn="r" eaLnBrk="1" hangingPunct="1"/>
              <a:t>13</a:t>
            </a:fld>
            <a:endParaRPr lang="ru-RU" sz="1200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0580761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Опрос регионов по наличию информационных систем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4392FF2-A4EA-4392-905A-1126B0432A4D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7440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2D551FA-8605-4720-AB93-90AF295C6CB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pPr>
              <a:defRPr/>
            </a:pPr>
            <a:fld id="{906C0224-97F7-490A-B934-2FB382DE131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0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7E257E0-7E82-4384-90EF-189AF12F5C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D8FE1F12-A712-4AE9-9E32-66E7461C4D7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9836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7E257E0-7E82-4384-90EF-189AF12F5C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D8FE1F12-A712-4AE9-9E32-66E7461C4D7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724901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7E257E0-7E82-4384-90EF-189AF12F5C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D8FE1F12-A712-4AE9-9E32-66E7461C4D7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923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7E257E0-7E82-4384-90EF-189AF12F5C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D8FE1F12-A712-4AE9-9E32-66E7461C4D7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191509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7E257E0-7E82-4384-90EF-189AF12F5C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D8FE1F12-A712-4AE9-9E32-66E7461C4D7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37242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A94CF97-62A0-4DAC-9DB1-FF17090F65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ACABE5-8475-4850-83F6-7462E25008E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6368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BF36CF-0A3C-47F8-B04A-48650009F40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A6CB2A-DF0C-4AB6-BF86-A51512CD5F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8578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D1E9174-92FE-4ED6-A0B6-A3018A59DA4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556B28-C4C4-49E3-8878-E65BC629A7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7816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B0FE4C0-960A-4A48-9145-4D58019AC6B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450E8374-394E-4758-8D1C-9EB470881AE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6832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5D1BAD4-6070-4172-BE3C-8EA8647C55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B696A0F0-A63A-473E-9150-0C876367BA8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809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D1ACEAC-74A8-424F-A716-F561F079D9A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E708A911-33B7-49BB-938F-5F8AAA854EC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6214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487E159-1827-435F-A2CD-E4511BA35A4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E75A75-6807-418F-8B59-FE4B1D95466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3031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E240EE3-CC60-4559-B239-70DBD044A06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0CD642-FCC7-4B45-8CC8-F769D80877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0777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F430E5-34C9-4658-9C1C-38FD876929A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47E1AD-5C48-4B5F-91DC-2A2FC960F57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513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CFDCBE4-FF3B-4D8D-8C61-82BF246C4C2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02D04BC9-D748-423D-9CB1-BA9C45FBA00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173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7E257E0-7E82-4384-90EF-189AF12F5C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>
              <a:defRPr/>
            </a:pPr>
            <a:fld id="{D8FE1F12-A712-4AE9-9E32-66E7461C4D7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490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arant.ru/products/ipo/prime/doc/402694290/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88640"/>
            <a:ext cx="8568952" cy="5078313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mbria" pitchFamily="18" charset="0"/>
              </a:rPr>
              <a:t>Особенности  подготовки  и проведения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mbria" pitchFamily="18" charset="0"/>
              </a:rPr>
              <a:t>государственной  итоговой аттестации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mbria" pitchFamily="18" charset="0"/>
              </a:rPr>
              <a:t>по образовательным  программам среднего  общего и основного общего  образования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mbria" pitchFamily="18" charset="0"/>
              </a:rPr>
              <a:t>в  </a:t>
            </a:r>
            <a:r>
              <a:rPr lang="ru-RU" sz="72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 2024   </a:t>
            </a:r>
            <a:r>
              <a:rPr lang="ru-RU" sz="36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mbria" pitchFamily="18" charset="0"/>
              </a:rPr>
              <a:t>году</a:t>
            </a:r>
            <a:endParaRPr lang="ru-RU" sz="36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mbria" pitchFamily="18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04954" y="4983025"/>
            <a:ext cx="8497580" cy="936104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308124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187485" y="2660706"/>
            <a:ext cx="288925" cy="613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51521" y="246788"/>
            <a:ext cx="8640960" cy="58477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srgbClr val="2E3192"/>
                </a:solidFill>
                <a:latin typeface="Cambria" pitchFamily="18" charset="0"/>
              </a:rPr>
              <a:t>Безопасность </a:t>
            </a:r>
            <a:r>
              <a:rPr lang="ru-RU" sz="3200" b="1" dirty="0" smtClean="0">
                <a:solidFill>
                  <a:srgbClr val="2E3192"/>
                </a:solidFill>
                <a:latin typeface="Cambria" pitchFamily="18" charset="0"/>
              </a:rPr>
              <a:t>проведения ЕГЭ и ОГЭ</a:t>
            </a:r>
            <a:endParaRPr lang="ru-RU" sz="3200" b="1" dirty="0">
              <a:solidFill>
                <a:srgbClr val="2E3192"/>
              </a:solidFill>
              <a:latin typeface="Cambria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31947" y="921746"/>
            <a:ext cx="835292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sz="1400" b="1" dirty="0">
                <a:solidFill>
                  <a:srgbClr val="C00000"/>
                </a:solidFill>
                <a:latin typeface="Cambria" panose="02040503050406030204" pitchFamily="18" charset="0"/>
              </a:rPr>
              <a:t>(Раздел VI. п. 34. Приказа </a:t>
            </a:r>
            <a:r>
              <a:rPr lang="ru-RU" sz="1400" b="1" dirty="0" err="1">
                <a:solidFill>
                  <a:srgbClr val="C00000"/>
                </a:solidFill>
                <a:latin typeface="Cambria" panose="02040503050406030204" pitchFamily="18" charset="0"/>
              </a:rPr>
              <a:t>Минобрнауки</a:t>
            </a:r>
            <a:r>
              <a:rPr lang="ru-RU" sz="1400" b="1" dirty="0">
                <a:solidFill>
                  <a:srgbClr val="C00000"/>
                </a:solidFill>
                <a:latin typeface="Cambria" panose="02040503050406030204" pitchFamily="18" charset="0"/>
              </a:rPr>
              <a:t> России от 26.12.2013 N 1400)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83568" y="1746380"/>
            <a:ext cx="2591648" cy="3410811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spcBef>
                <a:spcPct val="0"/>
              </a:spcBef>
            </a:pPr>
            <a:endParaRPr lang="ru-RU" sz="2000" dirty="0">
              <a:solidFill>
                <a:srgbClr val="2E3192"/>
              </a:solidFill>
              <a:latin typeface="Cambria" panose="02040503050406030204" pitchFamily="18" charset="0"/>
            </a:endParaRPr>
          </a:p>
          <a:p>
            <a:pPr algn="ctr">
              <a:spcBef>
                <a:spcPct val="0"/>
              </a:spcBef>
            </a:pPr>
            <a:r>
              <a:rPr lang="ru-RU" sz="2000" dirty="0">
                <a:solidFill>
                  <a:srgbClr val="2E3192"/>
                </a:solidFill>
                <a:latin typeface="Cambria" panose="02040503050406030204" pitchFamily="18" charset="0"/>
              </a:rPr>
              <a:t>Обеспечение информационной безопасности </a:t>
            </a:r>
            <a:r>
              <a:rPr lang="ru-RU" sz="2000" dirty="0" smtClean="0">
                <a:solidFill>
                  <a:srgbClr val="2E3192"/>
                </a:solidFill>
                <a:latin typeface="Cambria" panose="02040503050406030204" pitchFamily="18" charset="0"/>
              </a:rPr>
              <a:t>ЕГЭ и ОГЭ  </a:t>
            </a:r>
            <a:r>
              <a:rPr lang="ru-RU" sz="2000" dirty="0">
                <a:solidFill>
                  <a:srgbClr val="2E3192"/>
                </a:solidFill>
                <a:latin typeface="Cambria" panose="02040503050406030204" pitchFamily="18" charset="0"/>
              </a:rPr>
              <a:t>и избежание утечек контрольно-измерительных материалов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139952" y="1533471"/>
            <a:ext cx="4824536" cy="1187868"/>
          </a:xfrm>
          <a:prstGeom prst="rect">
            <a:avLst/>
          </a:prstGeom>
          <a:solidFill>
            <a:srgbClr val="B9CDE5">
              <a:alpha val="31000"/>
            </a:srgbClr>
          </a:solidFill>
          <a:ln w="25400" cap="flat" cmpd="sng" algn="ctr">
            <a:noFill/>
            <a:prstDash val="sysDash"/>
          </a:ln>
          <a:effectLst/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ru-RU" sz="2000" b="1" u="sng" dirty="0" smtClean="0">
                <a:solidFill>
                  <a:srgbClr val="2E3192"/>
                </a:solidFill>
                <a:latin typeface="Cambria" panose="02040503050406030204" pitchFamily="18" charset="0"/>
              </a:rPr>
              <a:t>Видеонаблюдение </a:t>
            </a:r>
          </a:p>
          <a:p>
            <a:pPr algn="ctr">
              <a:spcBef>
                <a:spcPct val="0"/>
              </a:spcBef>
            </a:pPr>
            <a:r>
              <a:rPr lang="ru-RU" sz="2000" b="1" dirty="0" smtClean="0">
                <a:solidFill>
                  <a:srgbClr val="2E3192"/>
                </a:solidFill>
                <a:latin typeface="Cambria" panose="02040503050406030204" pitchFamily="18" charset="0"/>
              </a:rPr>
              <a:t>100</a:t>
            </a:r>
            <a:r>
              <a:rPr lang="ru-RU" sz="2000" b="1" dirty="0">
                <a:solidFill>
                  <a:srgbClr val="2E3192"/>
                </a:solidFill>
                <a:latin typeface="Cambria" panose="02040503050406030204" pitchFamily="18" charset="0"/>
              </a:rPr>
              <a:t>% </a:t>
            </a:r>
            <a:r>
              <a:rPr lang="en-US" sz="2000" b="1" dirty="0" smtClean="0">
                <a:solidFill>
                  <a:srgbClr val="2E3192"/>
                </a:solidFill>
                <a:latin typeface="Cambria" panose="02040503050406030204" pitchFamily="18" charset="0"/>
              </a:rPr>
              <a:t>online</a:t>
            </a:r>
            <a:r>
              <a:rPr lang="ru-RU" sz="2000" b="1" dirty="0" smtClean="0">
                <a:solidFill>
                  <a:srgbClr val="2E3192"/>
                </a:solidFill>
                <a:latin typeface="Cambria" panose="02040503050406030204" pitchFamily="18" charset="0"/>
              </a:rPr>
              <a:t>   - ЕГЭ</a:t>
            </a:r>
          </a:p>
          <a:p>
            <a:pPr algn="ctr">
              <a:spcBef>
                <a:spcPct val="0"/>
              </a:spcBef>
            </a:pPr>
            <a:r>
              <a:rPr lang="ru-RU" sz="2000" b="1" dirty="0">
                <a:solidFill>
                  <a:srgbClr val="2E3192"/>
                </a:solidFill>
                <a:latin typeface="Cambria" panose="02040503050406030204" pitchFamily="18" charset="0"/>
              </a:rPr>
              <a:t>100% </a:t>
            </a:r>
            <a:r>
              <a:rPr lang="en-US" sz="2000" b="1" dirty="0" smtClean="0">
                <a:solidFill>
                  <a:srgbClr val="2E3192"/>
                </a:solidFill>
                <a:latin typeface="Cambria" panose="02040503050406030204" pitchFamily="18" charset="0"/>
              </a:rPr>
              <a:t>offline</a:t>
            </a:r>
            <a:r>
              <a:rPr lang="ru-RU" sz="2000" b="1" dirty="0" smtClean="0">
                <a:solidFill>
                  <a:srgbClr val="2E3192"/>
                </a:solidFill>
                <a:latin typeface="Cambria" panose="02040503050406030204" pitchFamily="18" charset="0"/>
              </a:rPr>
              <a:t>   </a:t>
            </a:r>
            <a:r>
              <a:rPr lang="ru-RU" sz="2000" b="1" dirty="0">
                <a:solidFill>
                  <a:srgbClr val="2E3192"/>
                </a:solidFill>
                <a:latin typeface="Cambria" panose="02040503050406030204" pitchFamily="18" charset="0"/>
              </a:rPr>
              <a:t>- </a:t>
            </a:r>
            <a:r>
              <a:rPr lang="ru-RU" sz="2000" b="1" dirty="0" smtClean="0">
                <a:solidFill>
                  <a:srgbClr val="2E3192"/>
                </a:solidFill>
                <a:latin typeface="Cambria" panose="02040503050406030204" pitchFamily="18" charset="0"/>
              </a:rPr>
              <a:t>ОГЭ</a:t>
            </a:r>
            <a:endParaRPr lang="ru-RU" sz="2000" b="1" dirty="0">
              <a:solidFill>
                <a:srgbClr val="2E3192"/>
              </a:solidFill>
              <a:latin typeface="Cambria" panose="020405030504060302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067945" y="2996952"/>
            <a:ext cx="4824536" cy="866910"/>
          </a:xfrm>
          <a:prstGeom prst="rect">
            <a:avLst/>
          </a:prstGeom>
          <a:solidFill>
            <a:srgbClr val="B9CDE5">
              <a:alpha val="31000"/>
            </a:srgbClr>
          </a:solidFill>
          <a:ln w="25400" cap="flat" cmpd="sng" algn="ctr">
            <a:noFill/>
            <a:prstDash val="sysDash"/>
          </a:ln>
          <a:effectLst/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ru-RU" b="1" u="sng" dirty="0" smtClean="0">
                <a:solidFill>
                  <a:srgbClr val="2E3192"/>
                </a:solidFill>
                <a:latin typeface="Cambria" panose="02040503050406030204" pitchFamily="18" charset="0"/>
              </a:rPr>
              <a:t>Печать КИМ </a:t>
            </a:r>
            <a:r>
              <a:rPr lang="ru-RU" b="1" dirty="0" smtClean="0">
                <a:solidFill>
                  <a:srgbClr val="2E3192"/>
                </a:solidFill>
                <a:latin typeface="Cambria" panose="02040503050406030204" pitchFamily="18" charset="0"/>
              </a:rPr>
              <a:t>   </a:t>
            </a:r>
            <a:r>
              <a:rPr lang="ru-RU" dirty="0" smtClean="0">
                <a:solidFill>
                  <a:srgbClr val="2E3192"/>
                </a:solidFill>
                <a:latin typeface="Cambria" panose="02040503050406030204" pitchFamily="18" charset="0"/>
              </a:rPr>
              <a:t>в аудиториях ППЭ (ЕГЭ)</a:t>
            </a:r>
          </a:p>
          <a:p>
            <a:pPr algn="ctr">
              <a:spcBef>
                <a:spcPct val="0"/>
              </a:spcBef>
            </a:pPr>
            <a:r>
              <a:rPr lang="ru-RU" dirty="0" smtClean="0">
                <a:solidFill>
                  <a:srgbClr val="2E3192"/>
                </a:solidFill>
                <a:latin typeface="Cambria" panose="02040503050406030204" pitchFamily="18" charset="0"/>
              </a:rPr>
              <a:t>                                в штабе ППЭ            (ОГЭ) </a:t>
            </a:r>
            <a:endParaRPr lang="ru-RU" dirty="0">
              <a:solidFill>
                <a:srgbClr val="2E3192"/>
              </a:solidFill>
              <a:latin typeface="Cambria" panose="020405030504060302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067944" y="4283183"/>
            <a:ext cx="4824537" cy="874007"/>
          </a:xfrm>
          <a:prstGeom prst="rect">
            <a:avLst/>
          </a:prstGeom>
          <a:solidFill>
            <a:srgbClr val="B9CDE5">
              <a:alpha val="31000"/>
            </a:srgbClr>
          </a:solidFill>
          <a:ln w="25400" cap="flat" cmpd="sng" algn="ctr">
            <a:noFill/>
            <a:prstDash val="sysDash"/>
          </a:ln>
          <a:effectLst/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ru-RU" sz="1700" dirty="0">
                <a:solidFill>
                  <a:srgbClr val="2E3192"/>
                </a:solidFill>
                <a:latin typeface="Cambria" panose="02040503050406030204" pitchFamily="18" charset="0"/>
              </a:rPr>
              <a:t>Д</a:t>
            </a:r>
            <a:r>
              <a:rPr lang="ru-RU" sz="1700" dirty="0" smtClean="0">
                <a:solidFill>
                  <a:srgbClr val="2E3192"/>
                </a:solidFill>
                <a:latin typeface="Cambria" panose="02040503050406030204" pitchFamily="18" charset="0"/>
              </a:rPr>
              <a:t>оставка экзаменационных материалов в ППЭ </a:t>
            </a:r>
          </a:p>
          <a:p>
            <a:pPr algn="ctr">
              <a:spcBef>
                <a:spcPct val="0"/>
              </a:spcBef>
            </a:pPr>
            <a:r>
              <a:rPr lang="ru-RU" dirty="0" smtClean="0">
                <a:solidFill>
                  <a:srgbClr val="2E3192"/>
                </a:solidFill>
                <a:latin typeface="Cambria" panose="02040503050406030204" pitchFamily="18" charset="0"/>
              </a:rPr>
              <a:t>ФГУП </a:t>
            </a:r>
            <a:r>
              <a:rPr lang="ru-RU" dirty="0">
                <a:solidFill>
                  <a:srgbClr val="2E3192"/>
                </a:solidFill>
                <a:latin typeface="Cambria" panose="02040503050406030204" pitchFamily="18" charset="0"/>
              </a:rPr>
              <a:t>«Главный центр специальной связи»</a:t>
            </a:r>
          </a:p>
        </p:txBody>
      </p:sp>
      <p:sp>
        <p:nvSpPr>
          <p:cNvPr id="14" name="Стрелка вниз 13"/>
          <p:cNvSpPr/>
          <p:nvPr/>
        </p:nvSpPr>
        <p:spPr>
          <a:xfrm rot="16200000">
            <a:off x="2684958" y="3166033"/>
            <a:ext cx="1800200" cy="435550"/>
          </a:xfrm>
          <a:prstGeom prst="downArrow">
            <a:avLst/>
          </a:prstGeom>
          <a:gradFill>
            <a:gsLst>
              <a:gs pos="0">
                <a:sysClr val="window" lastClr="FFFFFF"/>
              </a:gs>
              <a:gs pos="100000">
                <a:srgbClr val="C00000">
                  <a:lumMod val="72000"/>
                  <a:lumOff val="28000"/>
                </a:srgbClr>
              </a:gs>
              <a:gs pos="100000">
                <a:srgbClr val="C00000"/>
              </a:gs>
              <a:gs pos="100000">
                <a:srgbClr val="4F81BD">
                  <a:tint val="23500"/>
                  <a:satMod val="160000"/>
                </a:srgbClr>
              </a:gs>
            </a:gsLst>
            <a:lin ang="5400000" scaled="0"/>
          </a:gra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ru-RU" kern="0" dirty="0">
              <a:solidFill>
                <a:prstClr val="white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4211960" y="4077072"/>
            <a:ext cx="4392488" cy="158417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4355976" y="3933056"/>
            <a:ext cx="4392488" cy="1728192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304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7" name="Picture 3" descr="_________________533e70054d5e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645024"/>
            <a:ext cx="2664296" cy="261879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8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231900" y="260350"/>
            <a:ext cx="7912100" cy="947738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smtClean="0">
                <a:solidFill>
                  <a:srgbClr val="2241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ПОДАВЛЕНИЕ СИГНАЛА СОТОВОЙ СВЯЗИ</a:t>
            </a:r>
            <a:endParaRPr lang="ru-RU" b="1" dirty="0">
              <a:solidFill>
                <a:srgbClr val="22419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pic>
        <p:nvPicPr>
          <p:cNvPr id="50178" name="Picture 2" descr="http://blog.jammer.su/wp-content/uploads/2014/09/iPhone-ege-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3442" y="1690046"/>
            <a:ext cx="5236687" cy="42442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6872" name="Прямоугольник 6"/>
          <p:cNvSpPr>
            <a:spLocks noChangeArrowheads="1"/>
          </p:cNvSpPr>
          <p:nvPr/>
        </p:nvSpPr>
        <p:spPr bwMode="auto">
          <a:xfrm>
            <a:off x="5508104" y="1124744"/>
            <a:ext cx="3351829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sz="2800" dirty="0">
                <a:latin typeface="Cambria" panose="02040503050406030204" pitchFamily="18" charset="0"/>
              </a:rPr>
              <a:t>В </a:t>
            </a:r>
            <a:r>
              <a:rPr lang="ru-RU" sz="2800" dirty="0" smtClean="0">
                <a:latin typeface="Cambria" panose="02040503050406030204" pitchFamily="18" charset="0"/>
              </a:rPr>
              <a:t>2024 </a:t>
            </a:r>
            <a:r>
              <a:rPr lang="ru-RU" sz="2800" dirty="0">
                <a:latin typeface="Cambria" panose="02040503050406030204" pitchFamily="18" charset="0"/>
              </a:rPr>
              <a:t>г. </a:t>
            </a:r>
            <a:r>
              <a:rPr lang="ru-RU" sz="2800" dirty="0" smtClean="0">
                <a:latin typeface="Cambria" panose="02040503050406030204" pitchFamily="18" charset="0"/>
              </a:rPr>
              <a:t>ППЭ оснащается  </a:t>
            </a:r>
            <a:r>
              <a:rPr lang="ru-RU" sz="2800" dirty="0">
                <a:latin typeface="Cambria" panose="02040503050406030204" pitchFamily="18" charset="0"/>
              </a:rPr>
              <a:t>средствами подавления сигналов сотовой связи. </a:t>
            </a:r>
          </a:p>
        </p:txBody>
      </p:sp>
    </p:spTree>
    <p:extLst>
      <p:ext uri="{BB962C8B-B14F-4D97-AF65-F5344CB8AC3E}">
        <p14:creationId xmlns:p14="http://schemas.microsoft.com/office/powerpoint/2010/main" val="31719131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580265"/>
            <a:ext cx="8229600" cy="4525433"/>
          </a:xfrm>
        </p:spPr>
        <p:txBody>
          <a:bodyPr/>
          <a:lstStyle/>
          <a:p>
            <a:pPr algn="ctr">
              <a:buNone/>
            </a:pPr>
            <a:r>
              <a:rPr lang="ru-RU" sz="8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Процедура проведения ЕГЭ </a:t>
            </a:r>
            <a:r>
              <a:rPr lang="ru-RU" sz="72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8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ОГЭ</a:t>
            </a:r>
            <a:endParaRPr lang="ru-RU" sz="8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23560"/>
            <a:ext cx="3912968" cy="18610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93" y="-24259"/>
            <a:ext cx="9253538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одзаголовок 4"/>
          <p:cNvSpPr txBox="1">
            <a:spLocks/>
          </p:cNvSpPr>
          <p:nvPr/>
        </p:nvSpPr>
        <p:spPr>
          <a:xfrm>
            <a:off x="1187624" y="332656"/>
            <a:ext cx="6400800" cy="5048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  <a:defRPr/>
            </a:pPr>
            <a:r>
              <a:rPr lang="ru-RU" sz="22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Схема допуска в ППЭ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72790" y="830517"/>
            <a:ext cx="1429668" cy="2864846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20000"/>
              </a:lnSpc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КПП1</a:t>
            </a:r>
            <a:endParaRPr lang="ru-RU" sz="1200" dirty="0">
              <a:solidFill>
                <a:schemeClr val="accent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31044" y="4293096"/>
            <a:ext cx="6401396" cy="1800200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lnSpc>
                <a:spcPct val="120000"/>
              </a:lnSpc>
              <a:spcAft>
                <a:spcPts val="600"/>
              </a:spcAft>
              <a:defRPr/>
            </a:pPr>
            <a:r>
              <a:rPr lang="ru-RU" sz="1500" b="1" dirty="0" smtClean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Участники ЕГЭ/ОГЭ проходят через «рамку» металлодетектора.</a:t>
            </a:r>
          </a:p>
          <a:p>
            <a:pPr algn="just">
              <a:lnSpc>
                <a:spcPct val="120000"/>
              </a:lnSpc>
              <a:spcAft>
                <a:spcPts val="600"/>
              </a:spcAft>
              <a:defRPr/>
            </a:pPr>
            <a:r>
              <a:rPr lang="ru-RU" sz="1500" b="1" dirty="0" smtClean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Если сигнал есть – </a:t>
            </a:r>
            <a:r>
              <a:rPr lang="ru-RU" sz="1500" b="1" dirty="0" smtClean="0">
                <a:solidFill>
                  <a:srgbClr val="CC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ответственный за допуск </a:t>
            </a:r>
            <a:r>
              <a:rPr lang="ru-RU" sz="1500" b="1" dirty="0" smtClean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предлагает выложить металлические вещи.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90" y="4293096"/>
            <a:ext cx="1429668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90" y="797908"/>
            <a:ext cx="1429668" cy="28974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2131044" y="830518"/>
            <a:ext cx="6401396" cy="2814506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20000"/>
              </a:lnSpc>
              <a:spcAft>
                <a:spcPts val="0"/>
              </a:spcAft>
              <a:defRPr/>
            </a:pPr>
            <a:r>
              <a:rPr lang="ru-RU" sz="1500" b="1" u="sng" dirty="0" smtClean="0">
                <a:solidFill>
                  <a:srgbClr val="CC33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Организатор вне аудитории</a:t>
            </a:r>
            <a:r>
              <a:rPr lang="ru-RU" sz="1500" b="1" dirty="0" smtClean="0">
                <a:solidFill>
                  <a:srgbClr val="CC33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</a:p>
          <a:p>
            <a:pPr marL="285750" indent="-285750" algn="just">
              <a:lnSpc>
                <a:spcPct val="120000"/>
              </a:lnSpc>
              <a:spcAft>
                <a:spcPts val="600"/>
              </a:spcAft>
              <a:buFontTx/>
              <a:buChar char="-"/>
              <a:defRPr/>
            </a:pPr>
            <a:r>
              <a:rPr lang="ru-RU" sz="1500" b="1" dirty="0" smtClean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проверяет паспорт, наличие участника ЕГЭ/ОГЭ в списках распределения;</a:t>
            </a:r>
          </a:p>
          <a:p>
            <a:pPr marL="285750" indent="-285750" algn="just">
              <a:lnSpc>
                <a:spcPct val="120000"/>
              </a:lnSpc>
              <a:spcAft>
                <a:spcPts val="600"/>
              </a:spcAft>
              <a:buFontTx/>
              <a:buChar char="-"/>
              <a:defRPr/>
            </a:pPr>
            <a:r>
              <a:rPr lang="ru-RU" sz="1500" b="1" dirty="0" smtClean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напоминает о </a:t>
            </a:r>
            <a:r>
              <a:rPr lang="ru-RU" sz="1500" b="1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необходимости сдачи средств связи и лишних вещей </a:t>
            </a:r>
            <a:r>
              <a:rPr lang="ru-RU" sz="1500" b="1" dirty="0" smtClean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сопровождающим;</a:t>
            </a:r>
          </a:p>
          <a:p>
            <a:pPr marL="285750" indent="-285750" algn="just">
              <a:lnSpc>
                <a:spcPct val="120000"/>
              </a:lnSpc>
              <a:spcAft>
                <a:spcPts val="600"/>
              </a:spcAft>
              <a:buFontTx/>
              <a:buChar char="-"/>
              <a:defRPr/>
            </a:pPr>
            <a:r>
              <a:rPr lang="ru-RU" sz="1500" b="1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информирует </a:t>
            </a:r>
            <a:r>
              <a:rPr lang="ru-RU" sz="1500" b="1" dirty="0" smtClean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 </a:t>
            </a:r>
            <a:r>
              <a:rPr lang="ru-RU" sz="1500" b="1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том, что следующая проверка будет производиться с использованием </a:t>
            </a:r>
            <a:r>
              <a:rPr lang="ru-RU" sz="1500" b="1" dirty="0" err="1" smtClean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металлодетектора</a:t>
            </a:r>
            <a:r>
              <a:rPr lang="ru-RU" sz="1500" b="1" dirty="0" smtClean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ru-RU" sz="1500" b="1" dirty="0">
              <a:solidFill>
                <a:schemeClr val="accent1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72790" y="4365104"/>
            <a:ext cx="1429668" cy="1512168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20000"/>
              </a:lnSpc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КПП2</a:t>
            </a:r>
            <a:endParaRPr lang="ru-RU" sz="1200" dirty="0">
              <a:solidFill>
                <a:schemeClr val="accent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" name="Нашивка 16"/>
          <p:cNvSpPr/>
          <p:nvPr/>
        </p:nvSpPr>
        <p:spPr>
          <a:xfrm rot="5400000">
            <a:off x="5067775" y="2311189"/>
            <a:ext cx="527931" cy="3240360"/>
          </a:xfrm>
          <a:prstGeom prst="chevron">
            <a:avLst/>
          </a:prstGeom>
          <a:solidFill>
            <a:schemeClr val="accent1">
              <a:lumMod val="60000"/>
              <a:lumOff val="40000"/>
              <a:alpha val="3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6459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908720"/>
            <a:ext cx="8928992" cy="51167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13" lvl="0" indent="-265113" algn="just" eaLnBrk="0" fontAlgn="base" hangingPunct="0">
              <a:lnSpc>
                <a:spcPct val="90000"/>
              </a:lnSpc>
              <a:spcBef>
                <a:spcPts val="250"/>
              </a:spcBef>
              <a:spcAft>
                <a:spcPct val="0"/>
              </a:spcAft>
              <a:buClr>
                <a:srgbClr val="F07F09"/>
              </a:buClr>
              <a:buSzPct val="80000"/>
              <a:buFont typeface="Wingdings 2" pitchFamily="18" charset="2"/>
              <a:buChar char=""/>
            </a:pPr>
            <a:r>
              <a:rPr lang="ru-RU" sz="3600" dirty="0">
                <a:solidFill>
                  <a:prstClr val="black"/>
                </a:solidFill>
                <a:latin typeface="Verdana"/>
              </a:rPr>
              <a:t>Все экзамены начинаются </a:t>
            </a:r>
            <a:r>
              <a:rPr lang="ru-RU" sz="3600" u="sng" dirty="0">
                <a:solidFill>
                  <a:srgbClr val="FF0000"/>
                </a:solidFill>
                <a:latin typeface="Verdana"/>
              </a:rPr>
              <a:t>в 10.00 </a:t>
            </a:r>
            <a:r>
              <a:rPr lang="ru-RU" sz="3600" dirty="0">
                <a:solidFill>
                  <a:prstClr val="black"/>
                </a:solidFill>
                <a:latin typeface="Verdana"/>
              </a:rPr>
              <a:t>по местному времени. Дата, место проведения экзамена и наименование экзаменационного предмета указываются в </a:t>
            </a:r>
            <a:r>
              <a:rPr lang="ru-RU" sz="3600" dirty="0" smtClean="0">
                <a:solidFill>
                  <a:prstClr val="black"/>
                </a:solidFill>
                <a:latin typeface="Verdana"/>
              </a:rPr>
              <a:t>уведомлении, которое </a:t>
            </a:r>
            <a:r>
              <a:rPr lang="ru-RU" sz="3600" dirty="0">
                <a:solidFill>
                  <a:prstClr val="black"/>
                </a:solidFill>
                <a:latin typeface="Verdana"/>
              </a:rPr>
              <a:t>участник </a:t>
            </a:r>
            <a:r>
              <a:rPr lang="ru-RU" sz="3600" dirty="0" smtClean="0">
                <a:solidFill>
                  <a:prstClr val="black"/>
                </a:solidFill>
                <a:latin typeface="Verdana"/>
              </a:rPr>
              <a:t>ЕГЭ/ОГЭ </a:t>
            </a:r>
            <a:r>
              <a:rPr lang="ru-RU" sz="3600" dirty="0">
                <a:solidFill>
                  <a:prstClr val="black"/>
                </a:solidFill>
                <a:latin typeface="Verdana"/>
              </a:rPr>
              <a:t>получает в своём ОУ </a:t>
            </a:r>
            <a:endParaRPr lang="ru-RU" sz="3600" dirty="0" smtClean="0">
              <a:solidFill>
                <a:prstClr val="black"/>
              </a:solidFill>
              <a:latin typeface="Verdana"/>
            </a:endParaRPr>
          </a:p>
          <a:p>
            <a:pPr lvl="0" algn="just" eaLnBrk="0" fontAlgn="base" hangingPunct="0">
              <a:lnSpc>
                <a:spcPct val="90000"/>
              </a:lnSpc>
              <a:spcBef>
                <a:spcPts val="250"/>
              </a:spcBef>
              <a:spcAft>
                <a:spcPct val="0"/>
              </a:spcAft>
              <a:buClr>
                <a:srgbClr val="F07F09"/>
              </a:buClr>
              <a:buSzPct val="80000"/>
            </a:pPr>
            <a:r>
              <a:rPr lang="ru-RU" sz="3600" dirty="0">
                <a:solidFill>
                  <a:prstClr val="black"/>
                </a:solidFill>
                <a:latin typeface="Verdana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prstClr val="black"/>
                </a:solidFill>
                <a:latin typeface="Verdana"/>
                <a:cs typeface="Times New Roman" pitchFamily="18" charset="0"/>
              </a:rPr>
              <a:t> </a:t>
            </a:r>
            <a:r>
              <a:rPr lang="ru-RU" sz="36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  15  мая  2024г</a:t>
            </a:r>
            <a:r>
              <a:rPr lang="ru-RU" sz="3600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65113" lvl="0" indent="-265113" algn="just" eaLnBrk="0" fontAlgn="base" hangingPunct="0">
              <a:lnSpc>
                <a:spcPct val="90000"/>
              </a:lnSpc>
              <a:spcBef>
                <a:spcPts val="250"/>
              </a:spcBef>
              <a:spcAft>
                <a:spcPct val="0"/>
              </a:spcAft>
              <a:buClr>
                <a:srgbClr val="F07F09"/>
              </a:buClr>
              <a:buSzPct val="80000"/>
              <a:buFont typeface="Wingdings 2" pitchFamily="18" charset="2"/>
              <a:buChar char=""/>
            </a:pPr>
            <a:r>
              <a:rPr lang="ru-RU" sz="3600" dirty="0" smtClean="0">
                <a:solidFill>
                  <a:prstClr val="black"/>
                </a:solidFill>
                <a:latin typeface="Verdana"/>
              </a:rPr>
              <a:t>Уведомление </a:t>
            </a:r>
            <a:r>
              <a:rPr lang="ru-RU" sz="3600" u="sng" dirty="0" smtClean="0">
                <a:solidFill>
                  <a:prstClr val="black"/>
                </a:solidFill>
                <a:latin typeface="Verdana"/>
              </a:rPr>
              <a:t>не нужно </a:t>
            </a:r>
            <a:r>
              <a:rPr lang="ru-RU" sz="3600" dirty="0">
                <a:solidFill>
                  <a:prstClr val="black"/>
                </a:solidFill>
                <a:latin typeface="Verdana"/>
              </a:rPr>
              <a:t>иметь при себе на каждом экзамене. </a:t>
            </a:r>
          </a:p>
        </p:txBody>
      </p:sp>
    </p:spTree>
    <p:extLst>
      <p:ext uri="{BB962C8B-B14F-4D97-AF65-F5344CB8AC3E}">
        <p14:creationId xmlns:p14="http://schemas.microsoft.com/office/powerpoint/2010/main" val="10581489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0648"/>
            <a:ext cx="8640960" cy="58954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lnSpc>
                <a:spcPct val="90000"/>
              </a:lnSpc>
              <a:spcBef>
                <a:spcPts val="250"/>
              </a:spcBef>
              <a:spcAft>
                <a:spcPct val="0"/>
              </a:spcAft>
              <a:buClr>
                <a:srgbClr val="F07F09"/>
              </a:buClr>
              <a:buSzPct val="80000"/>
            </a:pPr>
            <a:r>
              <a:rPr lang="ru-RU" sz="3600" dirty="0" smtClean="0">
                <a:solidFill>
                  <a:prstClr val="black"/>
                </a:solidFill>
                <a:latin typeface="Verdana"/>
              </a:rPr>
              <a:t>Участники ЕГЭ/ОГЭ</a:t>
            </a:r>
          </a:p>
          <a:p>
            <a:pPr lvl="0" algn="ctr" eaLnBrk="0" fontAlgn="base" hangingPunct="0">
              <a:lnSpc>
                <a:spcPct val="90000"/>
              </a:lnSpc>
              <a:spcBef>
                <a:spcPts val="250"/>
              </a:spcBef>
              <a:spcAft>
                <a:spcPct val="0"/>
              </a:spcAft>
              <a:buClr>
                <a:srgbClr val="F07F09"/>
              </a:buClr>
              <a:buSzPct val="80000"/>
            </a:pPr>
            <a:r>
              <a:rPr lang="ru-RU" sz="3600" dirty="0" smtClean="0">
                <a:solidFill>
                  <a:prstClr val="black"/>
                </a:solidFill>
                <a:latin typeface="Verdana"/>
              </a:rPr>
              <a:t> </a:t>
            </a:r>
            <a:r>
              <a:rPr lang="ru-RU" sz="3600" u="sng" dirty="0">
                <a:solidFill>
                  <a:srgbClr val="FF0000"/>
                </a:solidFill>
                <a:latin typeface="Verdana"/>
              </a:rPr>
              <a:t>имеют право </a:t>
            </a:r>
            <a:r>
              <a:rPr lang="ru-RU" sz="3600" dirty="0">
                <a:solidFill>
                  <a:prstClr val="black"/>
                </a:solidFill>
                <a:latin typeface="Verdana"/>
              </a:rPr>
              <a:t>на:</a:t>
            </a:r>
          </a:p>
          <a:p>
            <a:pPr marL="265113" lvl="0" indent="-265113" eaLnBrk="0" fontAlgn="base" hangingPunct="0">
              <a:lnSpc>
                <a:spcPct val="90000"/>
              </a:lnSpc>
              <a:spcBef>
                <a:spcPts val="250"/>
              </a:spcBef>
              <a:spcAft>
                <a:spcPct val="0"/>
              </a:spcAft>
              <a:buClr>
                <a:srgbClr val="F07F09"/>
              </a:buClr>
              <a:buSzPct val="80000"/>
            </a:pPr>
            <a:r>
              <a:rPr lang="ru-RU" sz="2400" dirty="0">
                <a:solidFill>
                  <a:prstClr val="black"/>
                </a:solidFill>
                <a:latin typeface="Verdana"/>
              </a:rPr>
              <a:t>*</a:t>
            </a:r>
            <a:r>
              <a:rPr lang="ru-RU" sz="2400" dirty="0" smtClean="0">
                <a:solidFill>
                  <a:prstClr val="black"/>
                </a:solidFill>
                <a:latin typeface="Verdana"/>
              </a:rPr>
              <a:t>выход </a:t>
            </a:r>
            <a:r>
              <a:rPr lang="ru-RU" sz="2400" dirty="0">
                <a:solidFill>
                  <a:prstClr val="black"/>
                </a:solidFill>
                <a:latin typeface="Verdana"/>
              </a:rPr>
              <a:t>из аудитории по уважительной причине (в этом случае все экзаменационные материалы </a:t>
            </a:r>
            <a:r>
              <a:rPr lang="ru-RU" sz="2400" dirty="0" smtClean="0">
                <a:solidFill>
                  <a:prstClr val="black"/>
                </a:solidFill>
                <a:latin typeface="Verdana"/>
              </a:rPr>
              <a:t>оставляются на парте в </a:t>
            </a:r>
            <a:r>
              <a:rPr lang="ru-RU" sz="2400" dirty="0">
                <a:solidFill>
                  <a:prstClr val="black"/>
                </a:solidFill>
                <a:latin typeface="Verdana"/>
              </a:rPr>
              <a:t>аудитории); </a:t>
            </a:r>
          </a:p>
          <a:p>
            <a:pPr marL="265113" lvl="0" indent="-265113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F07F09"/>
              </a:buClr>
              <a:buSzPct val="80000"/>
            </a:pPr>
            <a:r>
              <a:rPr lang="ru-RU" sz="2400" dirty="0" smtClean="0">
                <a:solidFill>
                  <a:prstClr val="black"/>
                </a:solidFill>
                <a:latin typeface="Verdana"/>
              </a:rPr>
              <a:t>* </a:t>
            </a:r>
            <a:r>
              <a:rPr lang="ru-RU" sz="2400" dirty="0">
                <a:solidFill>
                  <a:prstClr val="black"/>
                </a:solidFill>
                <a:latin typeface="Verdana"/>
              </a:rPr>
              <a:t>на досрочную сдачу экзаменационных материалов</a:t>
            </a:r>
            <a:r>
              <a:rPr lang="ru-RU" sz="2400" dirty="0" smtClean="0">
                <a:solidFill>
                  <a:prstClr val="black"/>
                </a:solidFill>
                <a:latin typeface="Verdana"/>
              </a:rPr>
              <a:t>;</a:t>
            </a:r>
          </a:p>
          <a:p>
            <a:pPr marL="265113" lvl="0" indent="-265113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F07F09"/>
              </a:buClr>
              <a:buSzPct val="80000"/>
            </a:pPr>
            <a:r>
              <a:rPr lang="ru-RU" sz="2400" dirty="0" smtClean="0">
                <a:solidFill>
                  <a:prstClr val="black"/>
                </a:solidFill>
                <a:latin typeface="Verdana"/>
              </a:rPr>
              <a:t> *прервать </a:t>
            </a:r>
            <a:r>
              <a:rPr lang="ru-RU" sz="2400" dirty="0">
                <a:solidFill>
                  <a:prstClr val="black"/>
                </a:solidFill>
                <a:latin typeface="Verdana"/>
              </a:rPr>
              <a:t>экзамен по уважительной причине (состояние здоровья). В таком случае участник </a:t>
            </a:r>
            <a:r>
              <a:rPr lang="ru-RU" sz="2400" dirty="0" smtClean="0">
                <a:solidFill>
                  <a:prstClr val="black"/>
                </a:solidFill>
                <a:latin typeface="Verdana"/>
              </a:rPr>
              <a:t>экзамена </a:t>
            </a:r>
            <a:r>
              <a:rPr lang="ru-RU" sz="2400" dirty="0">
                <a:solidFill>
                  <a:prstClr val="black"/>
                </a:solidFill>
                <a:latin typeface="Verdana"/>
              </a:rPr>
              <a:t>обязан обратиться к дежурному медицинскому сотруднику, который зафиксирует в протоколе причину досрочной сдачи экзаменационных материалов. Организатор в </a:t>
            </a:r>
            <a:r>
              <a:rPr lang="ru-RU" sz="2400" dirty="0" smtClean="0">
                <a:solidFill>
                  <a:prstClr val="black"/>
                </a:solidFill>
                <a:latin typeface="Verdana"/>
              </a:rPr>
              <a:t>протоколе делает отметку: </a:t>
            </a:r>
            <a:r>
              <a:rPr lang="ru-RU" sz="2400" dirty="0">
                <a:solidFill>
                  <a:prstClr val="black"/>
                </a:solidFill>
                <a:latin typeface="Verdana"/>
              </a:rPr>
              <a:t>«Не закончил экзамен по уважительной причине</a:t>
            </a:r>
            <a:r>
              <a:rPr lang="ru-RU" sz="2400" dirty="0" smtClean="0">
                <a:solidFill>
                  <a:prstClr val="black"/>
                </a:solidFill>
                <a:latin typeface="Verdana"/>
              </a:rPr>
              <a:t>» </a:t>
            </a:r>
            <a:endParaRPr lang="ru-RU" sz="2400" dirty="0">
              <a:solidFill>
                <a:prstClr val="black"/>
              </a:solidFill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1664780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3645" y="332656"/>
            <a:ext cx="6074539" cy="53768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13" lvl="0" indent="-265113" eaLnBrk="0" fontAlgn="base" hangingPunct="0">
              <a:lnSpc>
                <a:spcPct val="90000"/>
              </a:lnSpc>
              <a:spcBef>
                <a:spcPts val="250"/>
              </a:spcBef>
              <a:spcAft>
                <a:spcPct val="0"/>
              </a:spcAft>
              <a:buClr>
                <a:srgbClr val="F07F09"/>
              </a:buClr>
              <a:buSzPct val="80000"/>
            </a:pPr>
            <a:r>
              <a:rPr lang="ru-RU" sz="2800" dirty="0">
                <a:solidFill>
                  <a:prstClr val="black"/>
                </a:solidFill>
                <a:latin typeface="Verdana"/>
              </a:rPr>
              <a:t>*</a:t>
            </a:r>
            <a:r>
              <a:rPr lang="ru-RU" sz="2800" dirty="0" smtClean="0">
                <a:solidFill>
                  <a:prstClr val="black"/>
                </a:solidFill>
                <a:latin typeface="Verdana"/>
              </a:rPr>
              <a:t>в </a:t>
            </a:r>
            <a:r>
              <a:rPr lang="ru-RU" sz="2800" dirty="0">
                <a:solidFill>
                  <a:prstClr val="black"/>
                </a:solidFill>
                <a:latin typeface="Verdana"/>
              </a:rPr>
              <a:t>этот же день участник </a:t>
            </a:r>
            <a:r>
              <a:rPr lang="ru-RU" sz="2800" dirty="0" smtClean="0">
                <a:solidFill>
                  <a:prstClr val="black"/>
                </a:solidFill>
                <a:latin typeface="Verdana"/>
              </a:rPr>
              <a:t>ЕГЭ/ОГЭ </a:t>
            </a:r>
            <a:r>
              <a:rPr lang="ru-RU" sz="2800" dirty="0">
                <a:solidFill>
                  <a:prstClr val="black"/>
                </a:solidFill>
                <a:latin typeface="Verdana"/>
              </a:rPr>
              <a:t>обязан обратиться в медицинское учреждение и предоставить в </a:t>
            </a:r>
            <a:r>
              <a:rPr lang="ru-RU" sz="2800" dirty="0" smtClean="0">
                <a:solidFill>
                  <a:prstClr val="black"/>
                </a:solidFill>
                <a:latin typeface="Verdana"/>
              </a:rPr>
              <a:t>ППЭ </a:t>
            </a:r>
            <a:r>
              <a:rPr lang="ru-RU" sz="2800" dirty="0">
                <a:solidFill>
                  <a:prstClr val="black"/>
                </a:solidFill>
                <a:latin typeface="Verdana"/>
              </a:rPr>
              <a:t>справку о полученной медицинской помощи;</a:t>
            </a:r>
          </a:p>
          <a:p>
            <a:pPr marL="265113" lvl="0" indent="-265113" eaLnBrk="0" fontAlgn="base" hangingPunct="0">
              <a:lnSpc>
                <a:spcPct val="90000"/>
              </a:lnSpc>
              <a:spcBef>
                <a:spcPts val="250"/>
              </a:spcBef>
              <a:spcAft>
                <a:spcPct val="0"/>
              </a:spcAft>
              <a:buClr>
                <a:srgbClr val="F07F09"/>
              </a:buClr>
              <a:buSzPct val="80000"/>
            </a:pPr>
            <a:r>
              <a:rPr lang="ru-RU" sz="2800" dirty="0" smtClean="0">
                <a:solidFill>
                  <a:prstClr val="black"/>
                </a:solidFill>
                <a:latin typeface="Verdana"/>
              </a:rPr>
              <a:t>*на </a:t>
            </a:r>
            <a:r>
              <a:rPr lang="ru-RU" sz="2800" dirty="0">
                <a:solidFill>
                  <a:prstClr val="black"/>
                </a:solidFill>
                <a:latin typeface="Verdana"/>
              </a:rPr>
              <a:t>основании предоставленного документа будет решаться вопрос о предоставлении возможности сдачи экзамена в дополнительные сроки. </a:t>
            </a:r>
          </a:p>
          <a:p>
            <a:pPr marL="265113" lvl="0" indent="-265113" algn="just" eaLnBrk="0" fontAlgn="base" hangingPunct="0">
              <a:lnSpc>
                <a:spcPct val="90000"/>
              </a:lnSpc>
              <a:spcBef>
                <a:spcPts val="250"/>
              </a:spcBef>
              <a:spcAft>
                <a:spcPct val="0"/>
              </a:spcAft>
              <a:buClr>
                <a:srgbClr val="F07F09"/>
              </a:buClr>
              <a:buSzPct val="80000"/>
              <a:buFont typeface="Wingdings 2" pitchFamily="18" charset="2"/>
              <a:buChar char=""/>
            </a:pPr>
            <a:endParaRPr lang="ru-RU" sz="4000" dirty="0">
              <a:solidFill>
                <a:prstClr val="black"/>
              </a:solidFill>
              <a:latin typeface="Verdana"/>
            </a:endParaRPr>
          </a:p>
        </p:txBody>
      </p:sp>
      <p:pic>
        <p:nvPicPr>
          <p:cNvPr id="3" name="Picture 7" descr="shutterstock_54346120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4048" y="0"/>
            <a:ext cx="4325277" cy="580526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580112" y="-1"/>
            <a:ext cx="28803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60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26615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23528" y="-99392"/>
            <a:ext cx="8497580" cy="936104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4067944" y="836712"/>
            <a:ext cx="4680520" cy="2139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F07F09"/>
              </a:buClr>
              <a:buSzPct val="80000"/>
            </a:pPr>
            <a:r>
              <a:rPr lang="ru-RU" sz="3200" b="1" u="sng" dirty="0">
                <a:solidFill>
                  <a:srgbClr val="C00000"/>
                </a:solidFill>
                <a:latin typeface="Times New Roman" pitchFamily="18" charset="0"/>
              </a:rPr>
              <a:t>Минимальная граница </a:t>
            </a:r>
            <a:r>
              <a:rPr lang="ru-RU" sz="3200" b="1" u="sng" dirty="0" smtClean="0">
                <a:solidFill>
                  <a:srgbClr val="C00000"/>
                </a:solidFill>
                <a:latin typeface="Times New Roman" pitchFamily="18" charset="0"/>
              </a:rPr>
              <a:t>баллов </a:t>
            </a:r>
          </a:p>
          <a:p>
            <a:pPr lvl="0" algn="ctr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F07F09"/>
              </a:buClr>
              <a:buSzPct val="80000"/>
            </a:pPr>
            <a:r>
              <a:rPr lang="ru-RU" sz="3200" b="1" u="sng" dirty="0" smtClean="0">
                <a:solidFill>
                  <a:srgbClr val="C00000"/>
                </a:solidFill>
                <a:latin typeface="Times New Roman" pitchFamily="18" charset="0"/>
              </a:rPr>
              <a:t>по предметам </a:t>
            </a:r>
          </a:p>
          <a:p>
            <a:pPr lvl="0" algn="ctr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F07F09"/>
              </a:buClr>
              <a:buSzPct val="80000"/>
            </a:pPr>
            <a:r>
              <a:rPr lang="ru-RU" sz="3200" b="1" u="sng" dirty="0" smtClean="0">
                <a:solidFill>
                  <a:srgbClr val="C00000"/>
                </a:solidFill>
                <a:latin typeface="Times New Roman" pitchFamily="18" charset="0"/>
              </a:rPr>
              <a:t>ЕГЭ и ОГЭ</a:t>
            </a:r>
            <a:endParaRPr lang="ru-RU" sz="3200" b="1" u="sng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847019"/>
            <a:ext cx="3580276" cy="5013176"/>
          </a:xfrm>
          <a:prstGeom prst="rect">
            <a:avLst/>
          </a:prstGeom>
        </p:spPr>
      </p:pic>
      <p:pic>
        <p:nvPicPr>
          <p:cNvPr id="2050" name="Picture 2" descr="Минимальные баллы ОГЭ и шкала пересчёта в отметки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068960"/>
            <a:ext cx="5112568" cy="2724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72630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07504" y="1124744"/>
            <a:ext cx="8928992" cy="4985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Минобрнауки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утвержден 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337AB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приказ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от 13 августа 2021 № 753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«О внесении изменений в приказ Министерства науки и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высшего образования Российской Федерации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 21 августа 2020 г. № 1076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«Об утверждении Порядка приема на обучение по образовательным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программам высшего образования – программам 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бакалавриата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программам 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специалитета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программам магистратуры»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 правилами приема студентов в вузы.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Утвержденный приказ вступил в силу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 1 марта 2022 года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 действует до 1 сентября 2027 года. 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29252" y="188640"/>
            <a:ext cx="71287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Поступление в вузы в </a:t>
            </a:r>
            <a:r>
              <a:rPr lang="ru-RU" sz="4000" b="1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sz="3200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году</a:t>
            </a:r>
            <a:endParaRPr lang="ru-RU" sz="3200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123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5798" y="1484784"/>
            <a:ext cx="8967864" cy="53091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13" lvl="0" indent="-265113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F07F09"/>
              </a:buClr>
              <a:buSzPct val="80000"/>
              <a:buFont typeface="Wingdings 2" pitchFamily="18" charset="2"/>
              <a:buChar char=""/>
            </a:pPr>
            <a:r>
              <a:rPr lang="ru-RU" sz="3600" b="1" i="1" u="sng" dirty="0">
                <a:solidFill>
                  <a:prstClr val="black"/>
                </a:solidFill>
                <a:latin typeface="Times New Roman" pitchFamily="18" charset="0"/>
              </a:rPr>
              <a:t>русский </a:t>
            </a:r>
            <a:r>
              <a:rPr lang="ru-RU" sz="3600" b="1" i="1" u="sng" dirty="0" smtClean="0">
                <a:solidFill>
                  <a:prstClr val="black"/>
                </a:solidFill>
                <a:latin typeface="Times New Roman" pitchFamily="18" charset="0"/>
              </a:rPr>
              <a:t> язык</a:t>
            </a:r>
            <a:r>
              <a:rPr lang="ru-RU" sz="3600" dirty="0" smtClean="0">
                <a:solidFill>
                  <a:prstClr val="black"/>
                </a:solidFill>
                <a:latin typeface="Times New Roman" pitchFamily="18" charset="0"/>
              </a:rPr>
              <a:t> –</a:t>
            </a:r>
          </a:p>
          <a:p>
            <a:pPr marL="265113" lvl="0" indent="-265113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F07F09"/>
              </a:buClr>
              <a:buSzPct val="80000"/>
            </a:pPr>
            <a:r>
              <a:rPr lang="ru-RU" sz="3600" dirty="0" smtClean="0">
                <a:solidFill>
                  <a:prstClr val="black"/>
                </a:solidFill>
                <a:latin typeface="Times New Roman" pitchFamily="18" charset="0"/>
              </a:rPr>
              <a:t>  </a:t>
            </a:r>
            <a:r>
              <a:rPr lang="ru-RU" sz="7200" b="1" u="sng" dirty="0" smtClean="0">
                <a:solidFill>
                  <a:srgbClr val="C00000"/>
                </a:solidFill>
                <a:latin typeface="Times New Roman" pitchFamily="18" charset="0"/>
              </a:rPr>
              <a:t>24</a:t>
            </a:r>
            <a:r>
              <a:rPr lang="ru-RU" sz="5400" b="1" u="sng" dirty="0" smtClean="0">
                <a:solidFill>
                  <a:srgbClr val="C00000"/>
                </a:solidFill>
                <a:latin typeface="Times New Roman" pitchFamily="18" charset="0"/>
              </a:rPr>
              <a:t>  </a:t>
            </a:r>
            <a:r>
              <a:rPr lang="ru-RU" sz="3600" u="sng" dirty="0" smtClean="0">
                <a:solidFill>
                  <a:srgbClr val="C00000"/>
                </a:solidFill>
                <a:latin typeface="Times New Roman" pitchFamily="18" charset="0"/>
              </a:rPr>
              <a:t>тестовых балла</a:t>
            </a:r>
          </a:p>
          <a:p>
            <a:pPr marL="265113" lvl="0" indent="-265113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F07F09"/>
              </a:buClr>
              <a:buSzPct val="80000"/>
            </a:pPr>
            <a:endParaRPr lang="ru-RU" sz="3600" dirty="0">
              <a:solidFill>
                <a:prstClr val="black"/>
              </a:solidFill>
              <a:latin typeface="Times New Roman" pitchFamily="18" charset="0"/>
            </a:endParaRPr>
          </a:p>
          <a:p>
            <a:pPr marL="265113" lvl="0" indent="-265113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F07F09"/>
              </a:buClr>
              <a:buSzPct val="80000"/>
              <a:buFont typeface="Wingdings 2" pitchFamily="18" charset="2"/>
              <a:buChar char=""/>
            </a:pPr>
            <a:r>
              <a:rPr lang="ru-RU" sz="3600" b="1" i="1" u="sng" dirty="0">
                <a:solidFill>
                  <a:prstClr val="black"/>
                </a:solidFill>
                <a:latin typeface="Times New Roman" pitchFamily="18" charset="0"/>
              </a:rPr>
              <a:t> математика</a:t>
            </a:r>
            <a:r>
              <a:rPr lang="ru-RU" sz="3600" dirty="0">
                <a:solidFill>
                  <a:prstClr val="black"/>
                </a:solidFill>
                <a:latin typeface="Times New Roman" pitchFamily="18" charset="0"/>
              </a:rPr>
              <a:t> – </a:t>
            </a:r>
            <a:endParaRPr lang="ru-RU" sz="3600" dirty="0" smtClean="0">
              <a:solidFill>
                <a:prstClr val="black"/>
              </a:solidFill>
              <a:latin typeface="Times New Roman" pitchFamily="18" charset="0"/>
            </a:endParaRPr>
          </a:p>
          <a:p>
            <a:pPr marL="265113" lvl="0" indent="-265113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F07F09"/>
              </a:buClr>
              <a:buSzPct val="80000"/>
            </a:pPr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ru-RU" sz="5400" b="1" u="sng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ru-RU" sz="7200" b="1" u="sng" dirty="0" smtClean="0">
                <a:solidFill>
                  <a:srgbClr val="C00000"/>
                </a:solidFill>
                <a:latin typeface="Times New Roman" pitchFamily="18" charset="0"/>
              </a:rPr>
              <a:t>27</a:t>
            </a:r>
            <a:r>
              <a:rPr lang="ru-RU" sz="5400" b="1" u="sng" dirty="0" smtClean="0">
                <a:solidFill>
                  <a:srgbClr val="C00000"/>
                </a:solidFill>
                <a:latin typeface="Times New Roman" pitchFamily="18" charset="0"/>
              </a:rPr>
              <a:t>  </a:t>
            </a:r>
            <a:r>
              <a:rPr lang="ru-RU" sz="3600" u="sng" dirty="0" smtClean="0">
                <a:solidFill>
                  <a:srgbClr val="C00000"/>
                </a:solidFill>
                <a:latin typeface="Times New Roman" pitchFamily="18" charset="0"/>
              </a:rPr>
              <a:t>тестовых баллов  </a:t>
            </a: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</a:rPr>
              <a:t>                 </a:t>
            </a:r>
            <a:r>
              <a:rPr lang="ru-RU" sz="3600" u="sng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ru-RU" sz="7200" b="1" u="sng" dirty="0" smtClean="0">
                <a:solidFill>
                  <a:srgbClr val="C00000"/>
                </a:solidFill>
                <a:latin typeface="Times New Roman" pitchFamily="18" charset="0"/>
              </a:rPr>
              <a:t>3</a:t>
            </a:r>
          </a:p>
          <a:p>
            <a:pPr marL="265113" lvl="0" indent="-265113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F07F09"/>
              </a:buClr>
              <a:buSzPct val="80000"/>
            </a:pP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</a:rPr>
              <a:t>      </a:t>
            </a:r>
            <a:r>
              <a:rPr lang="ru-RU" sz="2800" u="sng" dirty="0" smtClean="0">
                <a:solidFill>
                  <a:srgbClr val="C00000"/>
                </a:solidFill>
                <a:latin typeface="Times New Roman" pitchFamily="18" charset="0"/>
              </a:rPr>
              <a:t> (профильный уровень)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</a:rPr>
              <a:t>                    </a:t>
            </a:r>
            <a:r>
              <a:rPr lang="ru-RU" sz="2800" u="sng" dirty="0" smtClean="0">
                <a:solidFill>
                  <a:srgbClr val="C00000"/>
                </a:solidFill>
                <a:latin typeface="Times New Roman" pitchFamily="18" charset="0"/>
              </a:rPr>
              <a:t> (базовый уровень)</a:t>
            </a:r>
          </a:p>
          <a:p>
            <a:pPr marL="265113" lvl="0" indent="-265113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F07F09"/>
              </a:buClr>
              <a:buSzPct val="80000"/>
            </a:pPr>
            <a:endParaRPr lang="ru-RU" sz="3600" u="sng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77782" y="-48411"/>
            <a:ext cx="8497580" cy="936104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176136" y="620688"/>
            <a:ext cx="84975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13" lvl="0" indent="-265113" algn="ctr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F07F09"/>
              </a:buClr>
              <a:buSzPct val="80000"/>
              <a:buFont typeface="Wingdings 2" pitchFamily="18" charset="2"/>
              <a:buChar char=""/>
            </a:pPr>
            <a:r>
              <a:rPr lang="ru-RU" sz="3200" b="1" u="sng" dirty="0">
                <a:solidFill>
                  <a:srgbClr val="C00000"/>
                </a:solidFill>
                <a:latin typeface="Times New Roman" pitchFamily="18" charset="0"/>
              </a:rPr>
              <a:t>Минимальная граница </a:t>
            </a:r>
            <a:r>
              <a:rPr lang="ru-RU" sz="3200" b="1" u="sng" dirty="0" smtClean="0">
                <a:solidFill>
                  <a:srgbClr val="C00000"/>
                </a:solidFill>
                <a:latin typeface="Times New Roman" pitchFamily="18" charset="0"/>
              </a:rPr>
              <a:t> (</a:t>
            </a:r>
            <a:r>
              <a:rPr lang="ru-RU" sz="3200" b="1" i="1" u="sng" dirty="0" smtClean="0">
                <a:solidFill>
                  <a:srgbClr val="C00000"/>
                </a:solidFill>
                <a:latin typeface="Times New Roman" pitchFamily="18" charset="0"/>
              </a:rPr>
              <a:t>для аттестата</a:t>
            </a:r>
            <a:r>
              <a:rPr lang="ru-RU" sz="3200" b="1" u="sng" dirty="0" smtClean="0">
                <a:solidFill>
                  <a:srgbClr val="C00000"/>
                </a:solidFill>
                <a:latin typeface="Times New Roman" pitchFamily="18" charset="0"/>
              </a:rPr>
              <a:t>)</a:t>
            </a:r>
            <a:endParaRPr lang="ru-RU" sz="3200" b="1" u="sng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50399" b="7310"/>
          <a:stretch/>
        </p:blipFill>
        <p:spPr bwMode="auto">
          <a:xfrm>
            <a:off x="6400240" y="1268760"/>
            <a:ext cx="2273476" cy="3108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312846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628800"/>
            <a:ext cx="867747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kumimoji="0" lang="en-US" sz="2800" b="1" i="0" u="none" strike="noStrike" kern="0" normalizeH="0" baseline="0" noProof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alibri"/>
              </a:rPr>
              <a:t> </a:t>
            </a:r>
            <a:r>
              <a:rPr kumimoji="0" lang="ru-RU" sz="6000" b="1" i="0" u="none" strike="noStrike" kern="0" normalizeH="0" baseline="0" noProof="0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Monotype Corsiva" pitchFamily="66" charset="0"/>
              </a:rPr>
              <a:t>ЕГЭ</a:t>
            </a:r>
            <a:r>
              <a:rPr kumimoji="0" lang="ru-RU" sz="3200" b="1" i="0" u="none" strike="noStrike" kern="0" normalizeH="0" baseline="0" noProof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alibri"/>
              </a:rPr>
              <a:t> </a:t>
            </a:r>
            <a:r>
              <a:rPr kumimoji="0" lang="ru-RU" sz="3200" b="1" i="0" u="none" strike="noStrike" kern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alibri"/>
              </a:rPr>
              <a:t> и </a:t>
            </a:r>
            <a:r>
              <a:rPr lang="ru-RU" sz="6000" b="1" kern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ОГЭ</a:t>
            </a:r>
            <a:r>
              <a:rPr lang="ru-RU" sz="3200" b="1" kern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 </a:t>
            </a:r>
            <a:r>
              <a:rPr kumimoji="0" lang="ru-RU" sz="3200" b="1" i="1" u="none" strike="noStrike" kern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alibri"/>
              </a:rPr>
              <a:t>- </a:t>
            </a:r>
            <a:r>
              <a:rPr kumimoji="0" lang="ru-RU" sz="2800" b="1" i="1" u="none" strike="noStrike" kern="0" normalizeH="0" baseline="0" noProof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alibri"/>
              </a:rPr>
              <a:t>основная форма </a:t>
            </a:r>
            <a:r>
              <a:rPr lang="ru-RU" sz="2800" b="1" i="1" kern="0" dirty="0">
                <a:ln w="1905"/>
                <a:gradFill>
                  <a:gsLst>
                    <a:gs pos="0">
                      <a:srgbClr val="2D2D8A">
                        <a:shade val="20000"/>
                        <a:satMod val="200000"/>
                      </a:srgbClr>
                    </a:gs>
                    <a:gs pos="78000">
                      <a:srgbClr val="2D2D8A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8A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государственной </a:t>
            </a:r>
            <a:r>
              <a:rPr kumimoji="0" lang="ru-RU" sz="2800" b="1" i="1" u="none" strike="noStrike" kern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alibri"/>
              </a:rPr>
              <a:t>итоговой  аттестации </a:t>
            </a:r>
            <a:r>
              <a:rPr kumimoji="0" lang="ru-RU" sz="2800" b="1" i="1" u="none" strike="noStrike" kern="0" normalizeH="0" baseline="0" noProof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alibri"/>
              </a:rPr>
              <a:t>в школе. 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800" b="1" i="1" u="none" strike="noStrike" kern="0" normalizeH="0" baseline="0" noProof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alibri"/>
              </a:rPr>
              <a:t>Обязательными для всех выпускников являются экзамены </a:t>
            </a:r>
            <a:r>
              <a:rPr kumimoji="0" lang="ru-RU" sz="2800" b="1" i="1" u="sng" strike="noStrike" kern="0" normalizeH="0" baseline="0" noProof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alibri"/>
              </a:rPr>
              <a:t>по </a:t>
            </a:r>
            <a:r>
              <a:rPr kumimoji="0" lang="ru-RU" sz="2800" b="1" i="1" u="sng" strike="noStrike" kern="0" normalizeH="0" baseline="0" noProof="0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alibri"/>
              </a:rPr>
              <a:t>русскому языку и математике. 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400" b="1" i="1" u="none" strike="noStrike" kern="0" normalizeH="0" baseline="0" noProof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Calibri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b="1" i="1" u="none" strike="noStrike" kern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alibri"/>
              </a:rPr>
              <a:t>Если </a:t>
            </a:r>
            <a:r>
              <a:rPr kumimoji="0" lang="ru-RU" sz="2400" b="1" i="1" u="none" strike="noStrike" kern="0" normalizeH="0" baseline="0" noProof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alibri"/>
              </a:rPr>
              <a:t>выпускник </a:t>
            </a:r>
            <a:r>
              <a:rPr kumimoji="0" lang="ru-RU" sz="2400" b="1" i="1" u="none" strike="noStrike" kern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alibri"/>
              </a:rPr>
              <a:t>11 класса</a:t>
            </a:r>
            <a:r>
              <a:rPr kumimoji="0" lang="ru-RU" sz="2400" b="1" i="1" u="none" strike="noStrike" kern="0" normalizeH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alibri"/>
              </a:rPr>
              <a:t> </a:t>
            </a:r>
            <a:r>
              <a:rPr kumimoji="0" lang="ru-RU" sz="2400" b="1" i="1" u="none" strike="noStrike" kern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alibri"/>
              </a:rPr>
              <a:t>намерен </a:t>
            </a:r>
            <a:r>
              <a:rPr kumimoji="0" lang="ru-RU" sz="2400" b="1" i="1" u="none" strike="noStrike" kern="0" normalizeH="0" baseline="0" noProof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alibri"/>
              </a:rPr>
              <a:t>продолжить образование в высшем учебном заведении, то он должен сдать </a:t>
            </a:r>
            <a:r>
              <a:rPr kumimoji="0" lang="ru-RU" sz="2400" b="1" i="1" u="sng" strike="noStrike" kern="0" normalizeH="0" baseline="0" noProof="0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alibri"/>
              </a:rPr>
              <a:t>предметы по выбору в форме ЕГЭ. </a:t>
            </a:r>
            <a:endParaRPr kumimoji="0" lang="ru-RU" sz="2400" b="1" i="1" u="sng" strike="noStrike" kern="0" normalizeH="0" baseline="0" noProof="0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Calibri"/>
            </a:endParaRPr>
          </a:p>
          <a:p>
            <a:pPr marL="342900" marR="0" lvl="0" indent="-342900" algn="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2400" b="1" i="1" kern="0" dirty="0" smtClean="0">
                <a:ln w="1905"/>
                <a:solidFill>
                  <a:schemeClr val="accent6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Выпускники 9 класса обязательно сдают </a:t>
            </a:r>
            <a:r>
              <a:rPr lang="ru-RU" sz="2400" b="1" i="1" u="sng" kern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еще 2 экзамена                             по выбору</a:t>
            </a:r>
            <a:endParaRPr kumimoji="0" lang="ru-RU" sz="2400" b="1" i="0" u="none" strike="noStrike" kern="0" normalizeH="0" baseline="0" noProof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</a:endParaRPr>
          </a:p>
        </p:txBody>
      </p:sp>
      <p:pic>
        <p:nvPicPr>
          <p:cNvPr id="3" name="Picture 2" descr="C:\Users\kadach_tg\Desktop\ЕГЭ-выбор будущего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56989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Минимальные баллы ОГЭ и шкала пересчёта в отметки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42693" y="2660460"/>
            <a:ext cx="6192114" cy="2724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88" t="17793" r="20075" b="21509"/>
          <a:stretch/>
        </p:blipFill>
        <p:spPr>
          <a:xfrm>
            <a:off x="5868145" y="116632"/>
            <a:ext cx="3145964" cy="20019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827584" y="548680"/>
            <a:ext cx="43204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Шкала  перевода баллов  в  оценки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4771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298825" y="3213310"/>
            <a:ext cx="1079500" cy="2878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08175" y="3477893"/>
            <a:ext cx="1079500" cy="1439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730661" y="2732826"/>
            <a:ext cx="220663" cy="2878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08560" y="3082074"/>
            <a:ext cx="669925" cy="2878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835169" y="2876823"/>
            <a:ext cx="684213" cy="719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187485" y="2660715"/>
            <a:ext cx="288925" cy="613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105025" y="2542325"/>
            <a:ext cx="306388" cy="1439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3801" name="Подзаголовок 4"/>
          <p:cNvSpPr txBox="1">
            <a:spLocks/>
          </p:cNvSpPr>
          <p:nvPr/>
        </p:nvSpPr>
        <p:spPr bwMode="auto">
          <a:xfrm>
            <a:off x="1438010" y="-185174"/>
            <a:ext cx="7126288" cy="960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</a:pPr>
            <a:endParaRPr lang="ru-RU" sz="2000" b="1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15518" y="-46727"/>
            <a:ext cx="8194397" cy="70788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 smtClean="0">
                <a:solidFill>
                  <a:srgbClr val="2E3192"/>
                </a:solidFill>
                <a:latin typeface="Cambria" pitchFamily="18" charset="0"/>
              </a:rPr>
              <a:t>Устное   собеседование –  </a:t>
            </a:r>
            <a:r>
              <a:rPr lang="ru-RU" sz="4000" b="1" u="sng" dirty="0" smtClean="0">
                <a:solidFill>
                  <a:srgbClr val="C00000"/>
                </a:solidFill>
                <a:latin typeface="Cambria" pitchFamily="18" charset="0"/>
              </a:rPr>
              <a:t>допуск  к  ОГЭ </a:t>
            </a:r>
            <a:endParaRPr lang="ru-RU" sz="2400" b="1" u="sng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95537" y="918729"/>
            <a:ext cx="2376264" cy="928850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spcAft>
                <a:spcPts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+mj-lt"/>
                <a:ea typeface="Calibri"/>
                <a:cs typeface="Times New Roman"/>
              </a:rPr>
              <a:t>Расписание</a:t>
            </a:r>
            <a:endParaRPr lang="ru-RU" b="1" dirty="0">
              <a:solidFill>
                <a:srgbClr val="FF0000"/>
              </a:solidFill>
              <a:latin typeface="+mj-lt"/>
              <a:ea typeface="Calibri"/>
              <a:cs typeface="Times New Roman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95537" y="2083037"/>
            <a:ext cx="8434362" cy="649789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>
              <a:spcAft>
                <a:spcPts val="0"/>
              </a:spcAft>
            </a:pPr>
            <a:r>
              <a:rPr lang="ru-RU" sz="1600" b="1" dirty="0" smtClean="0">
                <a:solidFill>
                  <a:srgbClr val="333399"/>
                </a:solidFill>
                <a:latin typeface="+mj-lt"/>
                <a:ea typeface="Calibri"/>
                <a:cs typeface="Times New Roman"/>
              </a:rPr>
              <a:t>Места проведения</a:t>
            </a:r>
            <a:r>
              <a:rPr lang="ru-RU" sz="1600" dirty="0" smtClean="0">
                <a:solidFill>
                  <a:srgbClr val="333399"/>
                </a:solidFill>
                <a:latin typeface="+mj-lt"/>
                <a:ea typeface="Calibri"/>
                <a:cs typeface="Times New Roman"/>
              </a:rPr>
              <a:t>: </a:t>
            </a:r>
          </a:p>
          <a:p>
            <a:pPr lvl="0">
              <a:spcAft>
                <a:spcPts val="0"/>
              </a:spcAft>
            </a:pPr>
            <a:r>
              <a:rPr lang="ru-RU" sz="1600" dirty="0" smtClean="0">
                <a:solidFill>
                  <a:srgbClr val="333399"/>
                </a:solidFill>
                <a:latin typeface="+mj-lt"/>
                <a:ea typeface="Calibri"/>
                <a:cs typeface="Times New Roman"/>
              </a:rPr>
              <a:t>для выпускников текущего года – </a:t>
            </a:r>
            <a:r>
              <a:rPr lang="ru-RU" sz="1600" u="sng" dirty="0" smtClean="0">
                <a:solidFill>
                  <a:srgbClr val="333399"/>
                </a:solidFill>
                <a:latin typeface="+mj-lt"/>
                <a:ea typeface="Calibri"/>
                <a:cs typeface="Times New Roman"/>
              </a:rPr>
              <a:t>в своих школах</a:t>
            </a:r>
            <a:r>
              <a:rPr lang="ru-RU" sz="1600" dirty="0" smtClean="0">
                <a:solidFill>
                  <a:srgbClr val="333399"/>
                </a:solidFill>
                <a:latin typeface="+mj-lt"/>
                <a:ea typeface="Calibri"/>
                <a:cs typeface="Times New Roman"/>
              </a:rPr>
              <a:t>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982307" y="863203"/>
            <a:ext cx="2109971" cy="319753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>
              <a:spcAft>
                <a:spcPts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+mj-lt"/>
                <a:ea typeface="Calibri"/>
                <a:cs typeface="Times New Roman"/>
              </a:rPr>
              <a:t>14.02.2024 </a:t>
            </a:r>
            <a:endParaRPr lang="ru-RU" b="1" dirty="0">
              <a:solidFill>
                <a:srgbClr val="FF0000"/>
              </a:solidFill>
              <a:latin typeface="+mj-lt"/>
              <a:ea typeface="Calibri"/>
              <a:cs typeface="Times New Roman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982309" y="1233440"/>
            <a:ext cx="2109971" cy="299422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>
              <a:spcAft>
                <a:spcPts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+mj-lt"/>
                <a:ea typeface="Calibri"/>
                <a:cs typeface="Times New Roman"/>
              </a:rPr>
              <a:t>13.03.2024</a:t>
            </a:r>
            <a:endParaRPr lang="ru-RU" b="1" dirty="0">
              <a:solidFill>
                <a:srgbClr val="FF0000"/>
              </a:solidFill>
              <a:latin typeface="+mj-lt"/>
              <a:ea typeface="Calibri"/>
              <a:cs typeface="Times New Roman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982308" y="1591186"/>
            <a:ext cx="2109971" cy="256393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>
              <a:spcAft>
                <a:spcPts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+mj-lt"/>
                <a:ea typeface="Calibri"/>
                <a:cs typeface="Times New Roman"/>
              </a:rPr>
              <a:t>15.04.2024</a:t>
            </a:r>
            <a:endParaRPr lang="ru-RU" b="1" dirty="0">
              <a:solidFill>
                <a:srgbClr val="FF0000"/>
              </a:solidFill>
              <a:latin typeface="+mj-lt"/>
              <a:ea typeface="Calibri"/>
              <a:cs typeface="Times New Roman"/>
            </a:endParaRPr>
          </a:p>
        </p:txBody>
      </p:sp>
      <p:sp>
        <p:nvSpPr>
          <p:cNvPr id="29" name="Стрелка вниз 28"/>
          <p:cNvSpPr/>
          <p:nvPr/>
        </p:nvSpPr>
        <p:spPr>
          <a:xfrm rot="16200000">
            <a:off x="3250101" y="554153"/>
            <a:ext cx="928851" cy="1657997"/>
          </a:xfrm>
          <a:prstGeom prst="downArrow">
            <a:avLst/>
          </a:prstGeom>
          <a:gradFill>
            <a:gsLst>
              <a:gs pos="0">
                <a:sysClr val="window" lastClr="FFFFFF"/>
              </a:gs>
              <a:gs pos="100000">
                <a:srgbClr val="C00000">
                  <a:lumMod val="72000"/>
                  <a:lumOff val="28000"/>
                </a:srgbClr>
              </a:gs>
              <a:gs pos="100000">
                <a:srgbClr val="C00000"/>
              </a:gs>
              <a:gs pos="100000">
                <a:srgbClr val="4F81BD">
                  <a:tint val="23500"/>
                  <a:satMod val="160000"/>
                </a:srgbClr>
              </a:gs>
            </a:gsLst>
            <a:lin ang="5400000" scaled="0"/>
          </a:gra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pic>
        <p:nvPicPr>
          <p:cNvPr id="23" name="Рисунок 22"/>
          <p:cNvPicPr/>
          <p:nvPr/>
        </p:nvPicPr>
        <p:blipFill rotWithShape="1">
          <a:blip r:embed="rId3"/>
          <a:srcRect b="12201"/>
          <a:stretch/>
        </p:blipFill>
        <p:spPr>
          <a:xfrm>
            <a:off x="5564087" y="3939267"/>
            <a:ext cx="3242027" cy="2187546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395537" y="3011152"/>
            <a:ext cx="8434362" cy="649789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>
              <a:spcAft>
                <a:spcPts val="0"/>
              </a:spcAft>
            </a:pPr>
            <a:r>
              <a:rPr lang="ru-RU" sz="1600" b="1" dirty="0" smtClean="0">
                <a:solidFill>
                  <a:srgbClr val="333399"/>
                </a:solidFill>
                <a:latin typeface="+mj-lt"/>
                <a:ea typeface="Calibri"/>
                <a:cs typeface="Times New Roman"/>
              </a:rPr>
              <a:t>Время проведения</a:t>
            </a:r>
            <a:r>
              <a:rPr lang="ru-RU" sz="1600" dirty="0" smtClean="0">
                <a:solidFill>
                  <a:srgbClr val="333399"/>
                </a:solidFill>
                <a:latin typeface="+mj-lt"/>
                <a:ea typeface="Calibri"/>
                <a:cs typeface="Times New Roman"/>
              </a:rPr>
              <a:t>: </a:t>
            </a:r>
          </a:p>
          <a:p>
            <a:pPr lvl="0">
              <a:spcAft>
                <a:spcPts val="0"/>
              </a:spcAft>
            </a:pPr>
            <a:r>
              <a:rPr lang="ru-RU" sz="1600" dirty="0" smtClean="0">
                <a:solidFill>
                  <a:srgbClr val="333399"/>
                </a:solidFill>
                <a:latin typeface="+mj-lt"/>
                <a:ea typeface="Calibri"/>
                <a:cs typeface="Times New Roman"/>
              </a:rPr>
              <a:t>На каждого выпускника отводится </a:t>
            </a:r>
            <a:r>
              <a:rPr lang="ru-RU" sz="1600" b="1" u="sng" dirty="0" smtClean="0">
                <a:solidFill>
                  <a:srgbClr val="333399"/>
                </a:solidFill>
                <a:latin typeface="+mj-lt"/>
                <a:ea typeface="Calibri"/>
                <a:cs typeface="Times New Roman"/>
              </a:rPr>
              <a:t>15 минут </a:t>
            </a:r>
            <a:r>
              <a:rPr lang="ru-RU" sz="1600" dirty="0" smtClean="0">
                <a:solidFill>
                  <a:srgbClr val="333399"/>
                </a:solidFill>
                <a:latin typeface="+mj-lt"/>
                <a:ea typeface="Calibri"/>
                <a:cs typeface="Times New Roman"/>
              </a:rPr>
              <a:t>(на выпускников с ОВЗ – </a:t>
            </a:r>
            <a:r>
              <a:rPr lang="ru-RU" sz="1600" b="1" u="sng" dirty="0" smtClean="0">
                <a:solidFill>
                  <a:srgbClr val="333399"/>
                </a:solidFill>
                <a:latin typeface="+mj-lt"/>
                <a:ea typeface="Calibri"/>
                <a:cs typeface="Times New Roman"/>
              </a:rPr>
              <a:t>30 минут</a:t>
            </a:r>
            <a:r>
              <a:rPr lang="ru-RU" sz="1600" dirty="0" smtClean="0">
                <a:solidFill>
                  <a:srgbClr val="333399"/>
                </a:solidFill>
                <a:latin typeface="+mj-lt"/>
                <a:ea typeface="Calibri"/>
                <a:cs typeface="Times New Roman"/>
              </a:rPr>
              <a:t>)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95537" y="4025725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+mj-lt"/>
              </a:rPr>
              <a:t>Общее количество баллов за выполнение всей работы – 20.</a:t>
            </a:r>
            <a:r>
              <a:rPr lang="ru-RU" dirty="0">
                <a:latin typeface="+mj-lt"/>
              </a:rPr>
              <a:t/>
            </a:r>
            <a:br>
              <a:rPr lang="ru-RU" dirty="0">
                <a:latin typeface="+mj-lt"/>
              </a:rPr>
            </a:br>
            <a:r>
              <a:rPr lang="ru-RU" dirty="0">
                <a:latin typeface="+mj-lt"/>
              </a:rPr>
              <a:t/>
            </a:r>
            <a:br>
              <a:rPr lang="ru-RU" dirty="0">
                <a:latin typeface="+mj-lt"/>
              </a:rPr>
            </a:br>
            <a:r>
              <a:rPr lang="ru-RU" b="1" dirty="0">
                <a:solidFill>
                  <a:srgbClr val="000000"/>
                </a:solidFill>
                <a:latin typeface="+mj-lt"/>
              </a:rPr>
              <a:t>Участник итогового собеседования получает зачёт в случае, если за выполнение всей работы он набрал 10 или более баллов.</a:t>
            </a:r>
            <a:endParaRPr lang="ru-RU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39034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600115" y="908720"/>
            <a:ext cx="8361485" cy="59412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ru-RU" sz="3300" b="1" dirty="0">
                <a:solidFill>
                  <a:srgbClr val="003399"/>
                </a:solidFill>
              </a:rPr>
              <a:t>Итоговое собеседование по русскому языку</a:t>
            </a: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149958" y="2218885"/>
            <a:ext cx="8826500" cy="378186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altLang="ru-RU" sz="2100" b="1" dirty="0">
                <a:latin typeface="Times New Roman" pitchFamily="18" charset="0"/>
                <a:cs typeface="Times New Roman" pitchFamily="18" charset="0"/>
              </a:rPr>
              <a:t>Пункты 16-24 Порядка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altLang="ru-RU" sz="2100" b="1" dirty="0">
                <a:latin typeface="Times New Roman" pitchFamily="18" charset="0"/>
                <a:cs typeface="Times New Roman" pitchFamily="18" charset="0"/>
              </a:rPr>
              <a:t> Сроки: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altLang="ru-RU" sz="1800" dirty="0">
                <a:latin typeface="Times New Roman" pitchFamily="18" charset="0"/>
                <a:cs typeface="Times New Roman" pitchFamily="18" charset="0"/>
              </a:rPr>
              <a:t>Вторая среда февраля 2024 года (</a:t>
            </a:r>
            <a:r>
              <a:rPr lang="ru-RU" altLang="ru-RU" sz="1800" b="1" dirty="0">
                <a:latin typeface="Times New Roman" pitchFamily="18" charset="0"/>
                <a:cs typeface="Times New Roman" pitchFamily="18" charset="0"/>
              </a:rPr>
              <a:t>14.02.2024</a:t>
            </a:r>
            <a:r>
              <a:rPr lang="ru-RU" altLang="ru-RU" sz="1800" dirty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altLang="ru-RU" sz="1800" dirty="0">
                <a:latin typeface="Times New Roman" pitchFamily="18" charset="0"/>
                <a:cs typeface="Times New Roman" pitchFamily="18" charset="0"/>
              </a:rPr>
              <a:t>Резерв – вторая рабочая среда марта (13.03.24), </a:t>
            </a:r>
            <a:r>
              <a:rPr lang="ru-RU" altLang="ru-RU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третий понедельник апреля (15.04.2024)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altLang="ru-RU" sz="2100" b="1" dirty="0">
                <a:latin typeface="Times New Roman" pitchFamily="18" charset="0"/>
                <a:cs typeface="Times New Roman" pitchFamily="18" charset="0"/>
              </a:rPr>
              <a:t>Продолжительность: 15 мин </a:t>
            </a:r>
            <a:r>
              <a:rPr lang="ru-RU" altLang="ru-RU" sz="2100" dirty="0">
                <a:latin typeface="Times New Roman" pitchFamily="18" charset="0"/>
                <a:cs typeface="Times New Roman" pitchFamily="18" charset="0"/>
              </a:rPr>
              <a:t>– для каждого участника</a:t>
            </a:r>
            <a:endParaRPr lang="ru-RU" altLang="ru-RU" sz="2100" b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altLang="ru-RU" sz="2100" b="1" dirty="0">
                <a:latin typeface="Times New Roman" pitchFamily="18" charset="0"/>
                <a:cs typeface="Times New Roman" pitchFamily="18" charset="0"/>
              </a:rPr>
              <a:t>Повторный допуск: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defRPr/>
            </a:pPr>
            <a:r>
              <a:rPr lang="ru-RU" altLang="ru-RU" sz="2100" dirty="0">
                <a:latin typeface="Times New Roman" pitchFamily="18" charset="0"/>
                <a:cs typeface="Times New Roman" pitchFamily="18" charset="0"/>
              </a:rPr>
              <a:t>получившие «незачет» и удаленные за нарушения;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defRPr/>
            </a:pPr>
            <a:r>
              <a:rPr lang="ru-RU" altLang="ru-RU" sz="2100" dirty="0">
                <a:latin typeface="Times New Roman" pitchFamily="18" charset="0"/>
                <a:cs typeface="Times New Roman" pitchFamily="18" charset="0"/>
              </a:rPr>
              <a:t>не явившиеся по уважительным причинам (болезнь или иные обстоятельства), подтвержденным документально;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defRPr/>
            </a:pPr>
            <a:r>
              <a:rPr lang="ru-RU" altLang="ru-RU" sz="2100" dirty="0">
                <a:latin typeface="Times New Roman" pitchFamily="18" charset="0"/>
                <a:cs typeface="Times New Roman" pitchFamily="18" charset="0"/>
              </a:rPr>
              <a:t>не завершившие итоговое собеседование по уважительным причинам, подтвержденным документально.</a:t>
            </a:r>
          </a:p>
          <a:p>
            <a:pPr algn="just">
              <a:defRPr/>
            </a:pPr>
            <a:endParaRPr lang="ru-RU" altLang="ru-RU" sz="21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694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487079" y="1208821"/>
            <a:ext cx="8361485" cy="59412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ru-RU" sz="3300" b="1" dirty="0">
                <a:solidFill>
                  <a:srgbClr val="003399"/>
                </a:solidFill>
              </a:rPr>
              <a:t>Итоговое собеседование по русскому языку</a:t>
            </a: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382466" y="2350773"/>
            <a:ext cx="8124526" cy="364997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ru-RU" altLang="ru-RU" sz="2100" dirty="0">
                <a:latin typeface="Times New Roman" pitchFamily="18" charset="0"/>
                <a:cs typeface="Times New Roman" pitchFamily="18" charset="0"/>
              </a:rPr>
              <a:t>(Демоверсия, критерии оценивания на сайте </a:t>
            </a:r>
            <a:r>
              <a:rPr lang="en-US" sz="2100" b="1" dirty="0">
                <a:solidFill>
                  <a:srgbClr val="003399"/>
                </a:solidFill>
              </a:rPr>
              <a:t>www.fipi.ru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altLang="ru-RU" sz="2100" dirty="0">
                <a:latin typeface="Times New Roman" pitchFamily="18" charset="0"/>
                <a:cs typeface="Times New Roman" pitchFamily="18" charset="0"/>
              </a:rPr>
              <a:t>Состоит из 2 частей, включающих 4 задания: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altLang="ru-RU" sz="2100" u="sng" dirty="0">
                <a:latin typeface="Times New Roman" pitchFamily="18" charset="0"/>
                <a:cs typeface="Times New Roman" pitchFamily="18" charset="0"/>
              </a:rPr>
              <a:t>1 часть (1 и 2 задания):</a:t>
            </a:r>
            <a:r>
              <a:rPr lang="ru-RU" altLang="ru-RU" sz="21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altLang="ru-RU" sz="2100" dirty="0">
                <a:latin typeface="Times New Roman" pitchFamily="18" charset="0"/>
                <a:cs typeface="Times New Roman" pitchFamily="18" charset="0"/>
              </a:rPr>
              <a:t>1 задание – чтение текста (на подготовку – 2 мин.);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altLang="ru-RU" sz="2100" dirty="0">
                <a:latin typeface="Times New Roman" pitchFamily="18" charset="0"/>
                <a:cs typeface="Times New Roman" pitchFamily="18" charset="0"/>
              </a:rPr>
              <a:t>2 задание – пересказ прочитанного текста (на подготовку – 2 мин.);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altLang="ru-RU" sz="2100" u="sng" dirty="0">
                <a:latin typeface="Times New Roman" pitchFamily="18" charset="0"/>
                <a:cs typeface="Times New Roman" pitchFamily="18" charset="0"/>
              </a:rPr>
              <a:t>2 часть (3 и 4 задания):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altLang="ru-RU" sz="2100" dirty="0">
                <a:latin typeface="Times New Roman" pitchFamily="18" charset="0"/>
                <a:cs typeface="Times New Roman" pitchFamily="18" charset="0"/>
              </a:rPr>
              <a:t>3 задание – монологическое высказывание на выбор: описание фотографии,  повествование на основе жизненного опыта, рассуждение по одной </a:t>
            </a:r>
            <a:r>
              <a:rPr lang="ru-RU" altLang="ru-RU" sz="2100">
                <a:latin typeface="Times New Roman" pitchFamily="18" charset="0"/>
                <a:cs typeface="Times New Roman" pitchFamily="18" charset="0"/>
              </a:rPr>
              <a:t>из сформулированных </a:t>
            </a:r>
            <a:r>
              <a:rPr lang="ru-RU" altLang="ru-RU" sz="2100" dirty="0">
                <a:latin typeface="Times New Roman" pitchFamily="18" charset="0"/>
                <a:cs typeface="Times New Roman" pitchFamily="18" charset="0"/>
              </a:rPr>
              <a:t>проблем (на подготовку – 1 мин.);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altLang="ru-RU" sz="2100" dirty="0">
                <a:latin typeface="Times New Roman" pitchFamily="18" charset="0"/>
                <a:cs typeface="Times New Roman" pitchFamily="18" charset="0"/>
              </a:rPr>
              <a:t>4 задание – диалог (беседа по теме предыдущего задания).</a:t>
            </a:r>
          </a:p>
        </p:txBody>
      </p:sp>
    </p:spTree>
    <p:extLst>
      <p:ext uri="{BB962C8B-B14F-4D97-AF65-F5344CB8AC3E}">
        <p14:creationId xmlns:p14="http://schemas.microsoft.com/office/powerpoint/2010/main" val="1994072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298825" y="3213310"/>
            <a:ext cx="1079500" cy="2878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08175" y="3477893"/>
            <a:ext cx="1079500" cy="1439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730661" y="2732826"/>
            <a:ext cx="220663" cy="2878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08560" y="3082074"/>
            <a:ext cx="669925" cy="2878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835169" y="2876823"/>
            <a:ext cx="684213" cy="719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187485" y="2660715"/>
            <a:ext cx="288925" cy="613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105025" y="2542325"/>
            <a:ext cx="306388" cy="1439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3801" name="Подзаголовок 4"/>
          <p:cNvSpPr txBox="1">
            <a:spLocks/>
          </p:cNvSpPr>
          <p:nvPr/>
        </p:nvSpPr>
        <p:spPr bwMode="auto">
          <a:xfrm>
            <a:off x="1438010" y="-185174"/>
            <a:ext cx="7126288" cy="960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</a:pPr>
            <a:endParaRPr lang="ru-RU" sz="2000" b="1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15518" y="-46727"/>
            <a:ext cx="8194397" cy="70788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 smtClean="0">
                <a:solidFill>
                  <a:srgbClr val="2E3192"/>
                </a:solidFill>
                <a:latin typeface="Cambria" pitchFamily="18" charset="0"/>
              </a:rPr>
              <a:t>Итоговое    сочинение –  </a:t>
            </a:r>
            <a:r>
              <a:rPr lang="ru-RU" sz="4000" b="1" u="sng" dirty="0" smtClean="0">
                <a:solidFill>
                  <a:srgbClr val="C00000"/>
                </a:solidFill>
                <a:latin typeface="Cambria" pitchFamily="18" charset="0"/>
              </a:rPr>
              <a:t>допуск  к  ЕГЭ </a:t>
            </a:r>
            <a:endParaRPr lang="ru-RU" sz="2400" b="1" u="sng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95537" y="918729"/>
            <a:ext cx="2376264" cy="928850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spcAft>
                <a:spcPts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+mj-lt"/>
                <a:ea typeface="Calibri"/>
                <a:cs typeface="Times New Roman"/>
              </a:rPr>
              <a:t>Расписание</a:t>
            </a:r>
            <a:endParaRPr lang="ru-RU" b="1" dirty="0">
              <a:solidFill>
                <a:srgbClr val="FF0000"/>
              </a:solidFill>
              <a:latin typeface="+mj-lt"/>
              <a:ea typeface="Calibri"/>
              <a:cs typeface="Times New Roman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95536" y="2066544"/>
            <a:ext cx="8434363" cy="617661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>
              <a:spcAft>
                <a:spcPts val="0"/>
              </a:spcAft>
            </a:pPr>
            <a:r>
              <a:rPr lang="ru-RU" sz="1600" u="sng" dirty="0" smtClean="0">
                <a:solidFill>
                  <a:schemeClr val="tx1"/>
                </a:solidFill>
                <a:latin typeface="+mj-lt"/>
                <a:ea typeface="Calibri"/>
                <a:cs typeface="Times New Roman"/>
              </a:rPr>
              <a:t>Время</a:t>
            </a:r>
            <a:r>
              <a:rPr lang="ru-RU" sz="1600" dirty="0">
                <a:solidFill>
                  <a:schemeClr val="tx1"/>
                </a:solidFill>
                <a:latin typeface="+mj-lt"/>
                <a:ea typeface="Calibri"/>
                <a:cs typeface="Times New Roman"/>
              </a:rPr>
              <a:t>: начало в </a:t>
            </a:r>
            <a:r>
              <a:rPr lang="ru-RU" sz="1600" b="1" dirty="0">
                <a:solidFill>
                  <a:schemeClr val="tx1"/>
                </a:solidFill>
                <a:latin typeface="+mj-lt"/>
                <a:ea typeface="Calibri"/>
                <a:cs typeface="Times New Roman"/>
              </a:rPr>
              <a:t>10.00</a:t>
            </a:r>
            <a:r>
              <a:rPr lang="ru-RU" sz="1600" dirty="0">
                <a:solidFill>
                  <a:schemeClr val="tx1"/>
                </a:solidFill>
                <a:latin typeface="+mj-lt"/>
                <a:ea typeface="Calibri"/>
                <a:cs typeface="Times New Roman"/>
              </a:rPr>
              <a:t> </a:t>
            </a:r>
            <a:r>
              <a:rPr lang="ru-RU" sz="1600">
                <a:solidFill>
                  <a:schemeClr val="tx1"/>
                </a:solidFill>
                <a:latin typeface="+mj-lt"/>
                <a:ea typeface="Calibri"/>
                <a:cs typeface="Times New Roman"/>
              </a:rPr>
              <a:t>по </a:t>
            </a:r>
            <a:r>
              <a:rPr lang="ru-RU" sz="1600" smtClean="0">
                <a:solidFill>
                  <a:schemeClr val="tx1"/>
                </a:solidFill>
                <a:latin typeface="+mj-lt"/>
                <a:ea typeface="Calibri"/>
                <a:cs typeface="Times New Roman"/>
              </a:rPr>
              <a:t>местному </a:t>
            </a:r>
            <a:r>
              <a:rPr lang="ru-RU" sz="1600" dirty="0" smtClean="0">
                <a:solidFill>
                  <a:schemeClr val="tx1"/>
                </a:solidFill>
                <a:latin typeface="+mj-lt"/>
                <a:ea typeface="Calibri"/>
                <a:cs typeface="Times New Roman"/>
              </a:rPr>
              <a:t>времени</a:t>
            </a:r>
            <a:r>
              <a:rPr lang="ru-RU" sz="1600" dirty="0">
                <a:solidFill>
                  <a:schemeClr val="tx1"/>
                </a:solidFill>
                <a:latin typeface="+mj-lt"/>
                <a:ea typeface="Calibri"/>
                <a:cs typeface="Times New Roman"/>
              </a:rPr>
              <a:t>. </a:t>
            </a:r>
            <a:r>
              <a:rPr lang="ru-RU" sz="1600" u="sng" dirty="0">
                <a:solidFill>
                  <a:schemeClr val="tx1"/>
                </a:solidFill>
                <a:latin typeface="+mj-lt"/>
                <a:ea typeface="Calibri"/>
                <a:cs typeface="Times New Roman"/>
              </a:rPr>
              <a:t>Сочинение/Изложение</a:t>
            </a:r>
            <a:r>
              <a:rPr lang="ru-RU" sz="1600" dirty="0">
                <a:solidFill>
                  <a:schemeClr val="tx1"/>
                </a:solidFill>
                <a:latin typeface="+mj-lt"/>
                <a:ea typeface="Calibri"/>
                <a:cs typeface="Times New Roman"/>
              </a:rPr>
              <a:t> – </a:t>
            </a:r>
            <a:r>
              <a:rPr lang="ru-RU" sz="1600" b="1" dirty="0">
                <a:solidFill>
                  <a:schemeClr val="tx1"/>
                </a:solidFill>
                <a:latin typeface="+mj-lt"/>
                <a:ea typeface="Calibri"/>
                <a:cs typeface="Times New Roman"/>
              </a:rPr>
              <a:t>3 часа 55 </a:t>
            </a:r>
            <a:r>
              <a:rPr lang="ru-RU" sz="1600" b="1" dirty="0" smtClean="0">
                <a:solidFill>
                  <a:schemeClr val="tx1"/>
                </a:solidFill>
                <a:latin typeface="+mj-lt"/>
                <a:ea typeface="Calibri"/>
                <a:cs typeface="Times New Roman"/>
              </a:rPr>
              <a:t>минут</a:t>
            </a:r>
            <a:endParaRPr lang="ru-RU" sz="1600" dirty="0">
              <a:solidFill>
                <a:schemeClr val="tx1"/>
              </a:solidFill>
              <a:latin typeface="+mj-lt"/>
              <a:ea typeface="Calibri"/>
              <a:cs typeface="Times New Roman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95537" y="2807562"/>
            <a:ext cx="8434362" cy="649789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>
              <a:spcAft>
                <a:spcPts val="0"/>
              </a:spcAft>
            </a:pPr>
            <a:r>
              <a:rPr lang="ru-RU" sz="1600" b="1" dirty="0" smtClean="0">
                <a:solidFill>
                  <a:srgbClr val="333399"/>
                </a:solidFill>
                <a:latin typeface="+mj-lt"/>
                <a:ea typeface="Calibri"/>
                <a:cs typeface="Times New Roman"/>
              </a:rPr>
              <a:t>Места проведения</a:t>
            </a:r>
            <a:r>
              <a:rPr lang="ru-RU" sz="1600" dirty="0" smtClean="0">
                <a:solidFill>
                  <a:srgbClr val="333399"/>
                </a:solidFill>
                <a:latin typeface="+mj-lt"/>
                <a:ea typeface="Calibri"/>
                <a:cs typeface="Times New Roman"/>
              </a:rPr>
              <a:t>: </a:t>
            </a:r>
          </a:p>
          <a:p>
            <a:pPr lvl="0">
              <a:spcAft>
                <a:spcPts val="0"/>
              </a:spcAft>
            </a:pPr>
            <a:r>
              <a:rPr lang="ru-RU" sz="1600" dirty="0" smtClean="0">
                <a:solidFill>
                  <a:srgbClr val="333399"/>
                </a:solidFill>
                <a:latin typeface="+mj-lt"/>
                <a:ea typeface="Calibri"/>
                <a:cs typeface="Times New Roman"/>
              </a:rPr>
              <a:t>для выпускников текущего года – </a:t>
            </a:r>
            <a:r>
              <a:rPr lang="ru-RU" sz="1600" u="sng" dirty="0" smtClean="0">
                <a:solidFill>
                  <a:srgbClr val="333399"/>
                </a:solidFill>
                <a:latin typeface="+mj-lt"/>
                <a:ea typeface="Calibri"/>
                <a:cs typeface="Times New Roman"/>
              </a:rPr>
              <a:t>в своих школах</a:t>
            </a:r>
            <a:r>
              <a:rPr lang="ru-RU" sz="1600" dirty="0" smtClean="0">
                <a:solidFill>
                  <a:srgbClr val="333399"/>
                </a:solidFill>
                <a:latin typeface="+mj-lt"/>
                <a:ea typeface="Calibri"/>
                <a:cs typeface="Times New Roman"/>
              </a:rPr>
              <a:t>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982307" y="863203"/>
            <a:ext cx="2109971" cy="319753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>
              <a:spcAft>
                <a:spcPts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+mj-lt"/>
                <a:ea typeface="Calibri"/>
                <a:cs typeface="Times New Roman"/>
              </a:rPr>
              <a:t>06.12.2022 </a:t>
            </a:r>
            <a:endParaRPr lang="ru-RU" b="1" dirty="0">
              <a:solidFill>
                <a:srgbClr val="FF0000"/>
              </a:solidFill>
              <a:latin typeface="+mj-lt"/>
              <a:ea typeface="Calibri"/>
              <a:cs typeface="Times New Roman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982309" y="1233440"/>
            <a:ext cx="2109971" cy="299422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>
              <a:spcAft>
                <a:spcPts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+mj-lt"/>
                <a:ea typeface="Calibri"/>
                <a:cs typeface="Times New Roman"/>
              </a:rPr>
              <a:t>07.02.2024</a:t>
            </a:r>
            <a:endParaRPr lang="ru-RU" b="1" dirty="0">
              <a:solidFill>
                <a:srgbClr val="FF0000"/>
              </a:solidFill>
              <a:latin typeface="+mj-lt"/>
              <a:ea typeface="Calibri"/>
              <a:cs typeface="Times New Roman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982308" y="1591186"/>
            <a:ext cx="2109971" cy="256393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>
              <a:spcAft>
                <a:spcPts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+mj-lt"/>
                <a:ea typeface="Calibri"/>
                <a:cs typeface="Times New Roman"/>
              </a:rPr>
              <a:t>10.04.2024</a:t>
            </a:r>
            <a:endParaRPr lang="ru-RU" b="1" dirty="0">
              <a:solidFill>
                <a:srgbClr val="FF0000"/>
              </a:solidFill>
              <a:latin typeface="+mj-lt"/>
              <a:ea typeface="Calibri"/>
              <a:cs typeface="Times New Roman"/>
            </a:endParaRPr>
          </a:p>
        </p:txBody>
      </p:sp>
      <p:sp>
        <p:nvSpPr>
          <p:cNvPr id="29" name="Стрелка вниз 28"/>
          <p:cNvSpPr/>
          <p:nvPr/>
        </p:nvSpPr>
        <p:spPr>
          <a:xfrm rot="16200000">
            <a:off x="3250101" y="554153"/>
            <a:ext cx="928851" cy="1657997"/>
          </a:xfrm>
          <a:prstGeom prst="downArrow">
            <a:avLst/>
          </a:prstGeom>
          <a:gradFill>
            <a:gsLst>
              <a:gs pos="0">
                <a:sysClr val="window" lastClr="FFFFFF"/>
              </a:gs>
              <a:gs pos="100000">
                <a:srgbClr val="C00000">
                  <a:lumMod val="72000"/>
                  <a:lumOff val="28000"/>
                </a:srgbClr>
              </a:gs>
              <a:gs pos="100000">
                <a:srgbClr val="C00000"/>
              </a:gs>
              <a:gs pos="100000">
                <a:srgbClr val="4F81BD">
                  <a:tint val="23500"/>
                  <a:satMod val="160000"/>
                </a:srgbClr>
              </a:gs>
            </a:gsLst>
            <a:lin ang="5400000" scaled="0"/>
          </a:gra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03307" y="3731863"/>
            <a:ext cx="4597847" cy="2001393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>
              <a:lnSpc>
                <a:spcPct val="150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333399"/>
                </a:solidFill>
                <a:latin typeface="+mj-lt"/>
                <a:ea typeface="Calibri"/>
                <a:cs typeface="Times New Roman"/>
              </a:rPr>
              <a:t>Размещение тем за 20 минут – </a:t>
            </a:r>
            <a:r>
              <a:rPr lang="en-US" sz="1600" b="1" dirty="0" err="1" smtClean="0">
                <a:solidFill>
                  <a:srgbClr val="333399"/>
                </a:solidFill>
                <a:latin typeface="+mj-lt"/>
                <a:ea typeface="Calibri"/>
                <a:cs typeface="Times New Roman"/>
              </a:rPr>
              <a:t>ege</a:t>
            </a:r>
            <a:r>
              <a:rPr lang="ru-RU" sz="1600" b="1" dirty="0" smtClean="0">
                <a:solidFill>
                  <a:srgbClr val="333399"/>
                </a:solidFill>
                <a:latin typeface="+mj-lt"/>
                <a:ea typeface="Calibri"/>
                <a:cs typeface="Times New Roman"/>
              </a:rPr>
              <a:t>.</a:t>
            </a:r>
            <a:r>
              <a:rPr lang="en-US" sz="1600" b="1" dirty="0" err="1" smtClean="0">
                <a:solidFill>
                  <a:srgbClr val="333399"/>
                </a:solidFill>
                <a:latin typeface="+mj-lt"/>
                <a:ea typeface="Calibri"/>
                <a:cs typeface="Times New Roman"/>
              </a:rPr>
              <a:t>edu</a:t>
            </a:r>
            <a:r>
              <a:rPr lang="ru-RU" sz="1600" b="1" dirty="0" smtClean="0">
                <a:solidFill>
                  <a:srgbClr val="333399"/>
                </a:solidFill>
                <a:latin typeface="+mj-lt"/>
                <a:ea typeface="Calibri"/>
                <a:cs typeface="Times New Roman"/>
              </a:rPr>
              <a:t>.</a:t>
            </a:r>
            <a:r>
              <a:rPr lang="en-US" sz="1600" b="1" dirty="0" err="1" smtClean="0">
                <a:solidFill>
                  <a:srgbClr val="333399"/>
                </a:solidFill>
                <a:latin typeface="+mj-lt"/>
                <a:ea typeface="Calibri"/>
                <a:cs typeface="Times New Roman"/>
              </a:rPr>
              <a:t>ru</a:t>
            </a:r>
            <a:r>
              <a:rPr lang="ru-RU" sz="1600" b="1" dirty="0" smtClean="0">
                <a:solidFill>
                  <a:srgbClr val="333399"/>
                </a:solidFill>
                <a:latin typeface="+mj-lt"/>
                <a:ea typeface="Calibri"/>
                <a:cs typeface="Times New Roman"/>
              </a:rPr>
              <a:t>, </a:t>
            </a:r>
            <a:r>
              <a:rPr lang="en-US" sz="1600" b="1" dirty="0" smtClean="0">
                <a:solidFill>
                  <a:srgbClr val="333399"/>
                </a:solidFill>
                <a:latin typeface="+mj-lt"/>
                <a:ea typeface="Calibri"/>
                <a:cs typeface="Times New Roman"/>
              </a:rPr>
              <a:t>fipi.ru</a:t>
            </a:r>
            <a:r>
              <a:rPr lang="ru-RU" sz="1600" b="1" dirty="0">
                <a:solidFill>
                  <a:srgbClr val="333399"/>
                </a:solidFill>
                <a:latin typeface="+mj-lt"/>
                <a:ea typeface="Calibri"/>
                <a:cs typeface="Times New Roman"/>
              </a:rPr>
              <a:t> </a:t>
            </a:r>
            <a:r>
              <a:rPr lang="ru-RU" sz="1600" b="1" dirty="0" smtClean="0">
                <a:solidFill>
                  <a:srgbClr val="333399"/>
                </a:solidFill>
                <a:latin typeface="+mj-lt"/>
                <a:ea typeface="Calibri"/>
                <a:cs typeface="Times New Roman"/>
              </a:rPr>
              <a:t>и за 15 минут - </a:t>
            </a:r>
            <a:r>
              <a:rPr lang="en-US" sz="1600" b="1" dirty="0">
                <a:solidFill>
                  <a:srgbClr val="333399"/>
                </a:solidFill>
                <a:latin typeface="+mj-lt"/>
                <a:ea typeface="Calibri"/>
                <a:cs typeface="Times New Roman"/>
              </a:rPr>
              <a:t>http://</a:t>
            </a:r>
            <a:r>
              <a:rPr lang="en-US" sz="1600" b="1" dirty="0" smtClean="0">
                <a:solidFill>
                  <a:srgbClr val="333399"/>
                </a:solidFill>
                <a:latin typeface="+mj-lt"/>
                <a:ea typeface="Calibri"/>
                <a:cs typeface="Times New Roman"/>
              </a:rPr>
              <a:t>www.rcoi61.ru</a:t>
            </a:r>
            <a:endParaRPr lang="ru-RU" sz="1600" b="1" dirty="0" smtClean="0">
              <a:solidFill>
                <a:srgbClr val="333399"/>
              </a:solidFill>
              <a:latin typeface="+mj-lt"/>
              <a:ea typeface="Calibri"/>
              <a:cs typeface="Times New Roman"/>
            </a:endParaRPr>
          </a:p>
          <a:p>
            <a:pPr lvl="0">
              <a:lnSpc>
                <a:spcPct val="150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333399"/>
                </a:solidFill>
                <a:latin typeface="+mj-lt"/>
                <a:ea typeface="Calibri"/>
                <a:cs typeface="Times New Roman"/>
              </a:rPr>
              <a:t>Бланковая технология с обязательным сканированием</a:t>
            </a:r>
          </a:p>
          <a:p>
            <a:pPr lvl="0">
              <a:lnSpc>
                <a:spcPct val="150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333399"/>
                </a:solidFill>
                <a:latin typeface="+mj-lt"/>
                <a:ea typeface="Calibri"/>
                <a:cs typeface="Times New Roman"/>
              </a:rPr>
              <a:t>Проверка копий работ</a:t>
            </a:r>
            <a:endParaRPr lang="ru-RU" sz="1600" b="1" dirty="0">
              <a:solidFill>
                <a:srgbClr val="333399"/>
              </a:solidFill>
              <a:latin typeface="+mj-lt"/>
              <a:ea typeface="Calibri"/>
              <a:cs typeface="Times New Roman"/>
            </a:endParaRPr>
          </a:p>
        </p:txBody>
      </p:sp>
      <p:pic>
        <p:nvPicPr>
          <p:cNvPr id="22" name="Рисунок 21"/>
          <p:cNvPicPr/>
          <p:nvPr/>
        </p:nvPicPr>
        <p:blipFill rotWithShape="1">
          <a:blip r:embed="rId3"/>
          <a:srcRect b="12201"/>
          <a:stretch/>
        </p:blipFill>
        <p:spPr>
          <a:xfrm>
            <a:off x="5587872" y="3789040"/>
            <a:ext cx="3242027" cy="2187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636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612845"/>
            <a:ext cx="734481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212529"/>
                </a:solidFill>
                <a:latin typeface="Geometria"/>
              </a:rPr>
              <a:t>Сроки проведения итогового сочинения (изложения) в 2023-2024 учебном году</a:t>
            </a:r>
            <a:endParaRPr lang="ru-RU" sz="2400" dirty="0">
              <a:solidFill>
                <a:srgbClr val="212529"/>
              </a:solidFill>
              <a:latin typeface="Geometria"/>
            </a:endParaRPr>
          </a:p>
          <a:p>
            <a:pPr algn="ctr"/>
            <a:r>
              <a:rPr lang="ru-RU" sz="2400" dirty="0">
                <a:solidFill>
                  <a:srgbClr val="212529"/>
                </a:solidFill>
                <a:latin typeface="Geometria"/>
              </a:rPr>
              <a:t> </a:t>
            </a:r>
          </a:p>
          <a:p>
            <a:r>
              <a:rPr lang="ru-RU" sz="2400" b="1" dirty="0">
                <a:solidFill>
                  <a:srgbClr val="212529"/>
                </a:solidFill>
                <a:latin typeface="Geometria"/>
              </a:rPr>
              <a:t>Итоговое сочинение (изложение) в 2023-2024 учебном году </a:t>
            </a:r>
            <a:r>
              <a:rPr lang="ru-RU" sz="2400" dirty="0">
                <a:solidFill>
                  <a:srgbClr val="212529"/>
                </a:solidFill>
                <a:latin typeface="Geometria"/>
              </a:rPr>
              <a:t>будет проходить в соответствии с Порядком проведения ГИА:</a:t>
            </a:r>
          </a:p>
          <a:p>
            <a:r>
              <a:rPr lang="ru-RU" sz="2400" dirty="0">
                <a:solidFill>
                  <a:srgbClr val="212529"/>
                </a:solidFill>
                <a:latin typeface="Geometria"/>
              </a:rPr>
              <a:t>- в первую среду декабря (</a:t>
            </a:r>
            <a:r>
              <a:rPr lang="ru-RU" sz="2400" b="1" dirty="0">
                <a:solidFill>
                  <a:srgbClr val="212529"/>
                </a:solidFill>
                <a:latin typeface="Geometria"/>
              </a:rPr>
              <a:t>6 декабря 2023 года</a:t>
            </a:r>
            <a:r>
              <a:rPr lang="ru-RU" sz="2400" dirty="0">
                <a:solidFill>
                  <a:srgbClr val="212529"/>
                </a:solidFill>
                <a:latin typeface="Geometria"/>
              </a:rPr>
              <a:t>);</a:t>
            </a:r>
          </a:p>
          <a:p>
            <a:r>
              <a:rPr lang="ru-RU" sz="2400" dirty="0">
                <a:solidFill>
                  <a:srgbClr val="212529"/>
                </a:solidFill>
                <a:latin typeface="Geometria"/>
              </a:rPr>
              <a:t>- в дополнительные сроки: в первую среду февраля (</a:t>
            </a:r>
            <a:r>
              <a:rPr lang="ru-RU" sz="2400" b="1" dirty="0">
                <a:solidFill>
                  <a:srgbClr val="212529"/>
                </a:solidFill>
                <a:latin typeface="Geometria"/>
              </a:rPr>
              <a:t>7 февраля 2024 года</a:t>
            </a:r>
            <a:r>
              <a:rPr lang="ru-RU" sz="2400" dirty="0">
                <a:solidFill>
                  <a:srgbClr val="212529"/>
                </a:solidFill>
                <a:latin typeface="Geometria"/>
              </a:rPr>
              <a:t>) и вторую среду апреля (</a:t>
            </a:r>
            <a:r>
              <a:rPr lang="ru-RU" sz="2400" b="1" dirty="0">
                <a:solidFill>
                  <a:srgbClr val="212529"/>
                </a:solidFill>
                <a:latin typeface="Geometria"/>
              </a:rPr>
              <a:t>10 апреля 2024 года</a:t>
            </a:r>
            <a:r>
              <a:rPr lang="ru-RU" sz="2400" dirty="0">
                <a:solidFill>
                  <a:srgbClr val="212529"/>
                </a:solidFill>
                <a:latin typeface="Geometria"/>
              </a:rPr>
              <a:t>).</a:t>
            </a:r>
          </a:p>
          <a:p>
            <a:r>
              <a:rPr lang="ru-RU" sz="2400" dirty="0">
                <a:solidFill>
                  <a:srgbClr val="212529"/>
                </a:solidFill>
                <a:latin typeface="Geometria"/>
              </a:rPr>
              <a:t>Написать сочинение в дополнительные сроки смогут выпускники, получившие за сочинение «незачет», либо пропустившие его написание в основной срок по уважительной причине, подтвержденной документально.</a:t>
            </a:r>
            <a:endParaRPr lang="ru-RU" sz="2400" b="0" i="0" dirty="0">
              <a:solidFill>
                <a:srgbClr val="212529"/>
              </a:solidFill>
              <a:effectLst/>
              <a:latin typeface="Geometria"/>
            </a:endParaRPr>
          </a:p>
        </p:txBody>
      </p:sp>
    </p:spTree>
    <p:extLst>
      <p:ext uri="{BB962C8B-B14F-4D97-AF65-F5344CB8AC3E}">
        <p14:creationId xmlns:p14="http://schemas.microsoft.com/office/powerpoint/2010/main" val="1654914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908720"/>
            <a:ext cx="763284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12529"/>
                </a:solidFill>
                <a:latin typeface="Geometria"/>
              </a:rPr>
              <a:t>Сроки подачи заявления</a:t>
            </a:r>
            <a:endParaRPr lang="ru-RU" dirty="0">
              <a:solidFill>
                <a:srgbClr val="212529"/>
              </a:solidFill>
              <a:latin typeface="Geometria"/>
            </a:endParaRPr>
          </a:p>
          <a:p>
            <a:r>
              <a:rPr lang="ru-RU" b="1" dirty="0">
                <a:solidFill>
                  <a:srgbClr val="212529"/>
                </a:solidFill>
                <a:latin typeface="Geometria"/>
              </a:rPr>
              <a:t>для участия в итоговом сочинении (изложении)</a:t>
            </a:r>
            <a:endParaRPr lang="ru-RU" dirty="0">
              <a:solidFill>
                <a:srgbClr val="212529"/>
              </a:solidFill>
              <a:latin typeface="Geometria"/>
            </a:endParaRPr>
          </a:p>
          <a:p>
            <a:r>
              <a:rPr lang="ru-RU" b="1" dirty="0">
                <a:solidFill>
                  <a:srgbClr val="212529"/>
                </a:solidFill>
                <a:latin typeface="Geometria"/>
              </a:rPr>
              <a:t>в 2023-2024 учебном году</a:t>
            </a:r>
            <a:endParaRPr lang="ru-RU" dirty="0">
              <a:solidFill>
                <a:srgbClr val="212529"/>
              </a:solidFill>
              <a:latin typeface="Geometria"/>
            </a:endParaRPr>
          </a:p>
          <a:p>
            <a:r>
              <a:rPr lang="ru-RU" dirty="0">
                <a:solidFill>
                  <a:srgbClr val="212529"/>
                </a:solidFill>
                <a:latin typeface="Geometria"/>
              </a:rPr>
              <a:t>Для участия в итоговом сочинении (изложении) участники подают заявление </a:t>
            </a:r>
            <a:r>
              <a:rPr lang="ru-RU" b="1" dirty="0">
                <a:solidFill>
                  <a:srgbClr val="212529"/>
                </a:solidFill>
                <a:latin typeface="Geometria"/>
              </a:rPr>
              <a:t>не позднее чем за две недели </a:t>
            </a:r>
            <a:r>
              <a:rPr lang="ru-RU" dirty="0">
                <a:solidFill>
                  <a:srgbClr val="212529"/>
                </a:solidFill>
                <a:latin typeface="Geometria"/>
              </a:rPr>
              <a:t>до начала проведения итогового сочинения (изложения):</a:t>
            </a:r>
          </a:p>
          <a:p>
            <a:r>
              <a:rPr lang="ru-RU" dirty="0">
                <a:solidFill>
                  <a:srgbClr val="212529"/>
                </a:solidFill>
                <a:latin typeface="Geometria"/>
              </a:rPr>
              <a:t>для участия 06.12.2023 – до 22.11.2023;</a:t>
            </a:r>
          </a:p>
          <a:p>
            <a:r>
              <a:rPr lang="ru-RU" dirty="0">
                <a:solidFill>
                  <a:srgbClr val="212529"/>
                </a:solidFill>
                <a:latin typeface="Geometria"/>
              </a:rPr>
              <a:t>для участия 07.02.2024 – до 24.01.2024;</a:t>
            </a:r>
          </a:p>
          <a:p>
            <a:r>
              <a:rPr lang="ru-RU" dirty="0">
                <a:solidFill>
                  <a:srgbClr val="212529"/>
                </a:solidFill>
                <a:latin typeface="Geometria"/>
              </a:rPr>
              <a:t>для участия 10.04.2024 – до 27.03.2024.</a:t>
            </a:r>
          </a:p>
          <a:p>
            <a:r>
              <a:rPr lang="ru-RU" b="1" dirty="0">
                <a:solidFill>
                  <a:srgbClr val="212529"/>
                </a:solidFill>
                <a:latin typeface="Geometria"/>
              </a:rPr>
              <a:t>Регистрация для участия в итоговом сочинении (изложении)</a:t>
            </a:r>
            <a:endParaRPr lang="ru-RU" dirty="0">
              <a:solidFill>
                <a:srgbClr val="212529"/>
              </a:solidFill>
              <a:latin typeface="Geometria"/>
            </a:endParaRPr>
          </a:p>
          <a:p>
            <a:r>
              <a:rPr lang="ru-RU" dirty="0">
                <a:solidFill>
                  <a:srgbClr val="212529"/>
                </a:solidFill>
                <a:latin typeface="Geometria"/>
              </a:rPr>
              <a:t>Регистрация для участия в итоговом сочинении (изложении) на основании заявления проводится:</a:t>
            </a:r>
          </a:p>
          <a:p>
            <a:r>
              <a:rPr lang="ru-RU" dirty="0">
                <a:solidFill>
                  <a:srgbClr val="212529"/>
                </a:solidFill>
                <a:latin typeface="Geometria"/>
              </a:rPr>
              <a:t>- для выпускников 11 классов – в общеобразовательных организациях, в которых обучающиеся осваивают образовательные программы среднего общего образования;</a:t>
            </a:r>
          </a:p>
          <a:p>
            <a:r>
              <a:rPr lang="ru-RU" dirty="0">
                <a:solidFill>
                  <a:srgbClr val="212529"/>
                </a:solidFill>
                <a:latin typeface="Geometria"/>
              </a:rPr>
              <a:t>- для экстернов – в образовательных организациях по выбору экстерна;</a:t>
            </a:r>
            <a:endParaRPr lang="ru-RU" b="0" i="0" dirty="0">
              <a:solidFill>
                <a:srgbClr val="212529"/>
              </a:solidFill>
              <a:effectLst/>
              <a:latin typeface="Geometria"/>
            </a:endParaRPr>
          </a:p>
        </p:txBody>
      </p:sp>
    </p:spTree>
    <p:extLst>
      <p:ext uri="{BB962C8B-B14F-4D97-AF65-F5344CB8AC3E}">
        <p14:creationId xmlns:p14="http://schemas.microsoft.com/office/powerpoint/2010/main" val="1441900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187485" y="2660713"/>
            <a:ext cx="288925" cy="613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95413" y="238835"/>
            <a:ext cx="8353052" cy="46166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srgbClr val="2E3192"/>
                </a:solidFill>
                <a:latin typeface="Cambria" pitchFamily="18" charset="0"/>
              </a:rPr>
              <a:t>Математика</a:t>
            </a: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502915" y="4797152"/>
            <a:ext cx="8641085" cy="10561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В расписании определены </a:t>
            </a:r>
            <a:r>
              <a:rPr lang="ru-RU" sz="1800" b="1" i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отдельные дни </a:t>
            </a:r>
            <a:r>
              <a:rPr lang="ru-RU" sz="18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для проведения экзамена на базовом и профильном уровнях</a:t>
            </a:r>
          </a:p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Выпускники </a:t>
            </a:r>
            <a:r>
              <a:rPr lang="ru-RU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могут </a:t>
            </a:r>
            <a:r>
              <a:rPr lang="ru-RU" sz="18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сдавать: </a:t>
            </a:r>
            <a:r>
              <a:rPr lang="ru-RU" sz="1800" b="1" u="sng" dirty="0" smtClean="0">
                <a:solidFill>
                  <a:srgbClr val="C00000"/>
                </a:solidFill>
                <a:latin typeface="Cambria" panose="02040503050406030204" pitchFamily="18" charset="0"/>
              </a:rPr>
              <a:t>ТОЛЬКО</a:t>
            </a:r>
            <a:r>
              <a:rPr lang="ru-RU" sz="18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  </a:t>
            </a:r>
            <a:r>
              <a:rPr lang="ru-RU" sz="2400" b="1" u="sng" dirty="0" smtClean="0">
                <a:solidFill>
                  <a:srgbClr val="C00000"/>
                </a:solidFill>
                <a:latin typeface="Cambria" panose="02040503050406030204" pitchFamily="18" charset="0"/>
              </a:rPr>
              <a:t>один</a:t>
            </a:r>
            <a:r>
              <a:rPr lang="ru-RU" sz="18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  из  уровней</a:t>
            </a:r>
            <a:endParaRPr lang="ru-RU" sz="1800" b="1" dirty="0">
              <a:solidFill>
                <a:srgbClr val="C00000"/>
              </a:solidFill>
              <a:latin typeface="Cambria" panose="02040503050406030204" pitchFamily="18" charset="0"/>
            </a:endParaRPr>
          </a:p>
          <a:p>
            <a:endParaRPr lang="ru-RU" sz="14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2204864"/>
            <a:ext cx="3312367" cy="2640292"/>
          </a:xfrm>
          <a:prstGeom prst="rect">
            <a:avLst/>
          </a:prstGeom>
          <a:solidFill>
            <a:srgbClr val="B9CDE5">
              <a:alpha val="31000"/>
            </a:srgbClr>
          </a:solidFill>
          <a:ln w="25400" cap="flat" cmpd="sng" algn="ctr">
            <a:noFill/>
            <a:prstDash val="sysDash"/>
          </a:ln>
          <a:effectLst/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ru-RU" sz="2000" b="1" dirty="0" smtClean="0">
                <a:solidFill>
                  <a:srgbClr val="2E3192"/>
                </a:solidFill>
                <a:latin typeface="Cambria" panose="02040503050406030204" pitchFamily="18" charset="0"/>
              </a:rPr>
              <a:t>Базовый уровень</a:t>
            </a:r>
            <a:endParaRPr lang="ru-RU" sz="1400" b="1" dirty="0" smtClean="0">
              <a:solidFill>
                <a:srgbClr val="2E3192"/>
              </a:solidFill>
              <a:latin typeface="Cambria" panose="02040503050406030204" pitchFamily="18" charset="0"/>
            </a:endParaRPr>
          </a:p>
          <a:p>
            <a:pPr algn="ctr">
              <a:spcBef>
                <a:spcPct val="0"/>
              </a:spcBef>
            </a:pPr>
            <a:r>
              <a:rPr lang="ru-RU" sz="1400" dirty="0" smtClean="0">
                <a:solidFill>
                  <a:srgbClr val="2E3192"/>
                </a:solidFill>
                <a:latin typeface="Cambria" panose="02040503050406030204" pitchFamily="18" charset="0"/>
              </a:rPr>
              <a:t> </a:t>
            </a:r>
            <a:endParaRPr lang="ru-RU" sz="1400" dirty="0">
              <a:solidFill>
                <a:srgbClr val="2E3192"/>
              </a:solidFill>
              <a:latin typeface="Cambria" panose="02040503050406030204" pitchFamily="18" charset="0"/>
            </a:endParaRPr>
          </a:p>
          <a:p>
            <a:pPr algn="ctr">
              <a:spcBef>
                <a:spcPct val="0"/>
              </a:spcBef>
            </a:pPr>
            <a:r>
              <a:rPr lang="ru-RU" sz="1600" b="1" dirty="0" smtClean="0">
                <a:solidFill>
                  <a:srgbClr val="2E3192"/>
                </a:solidFill>
                <a:latin typeface="Cambria" panose="02040503050406030204" pitchFamily="18" charset="0"/>
              </a:rPr>
              <a:t>аттестат</a:t>
            </a:r>
          </a:p>
          <a:p>
            <a:pPr algn="ctr">
              <a:spcBef>
                <a:spcPct val="0"/>
              </a:spcBef>
            </a:pPr>
            <a:r>
              <a:rPr lang="ru-RU" sz="1600" b="1" dirty="0" smtClean="0">
                <a:solidFill>
                  <a:srgbClr val="2E3192"/>
                </a:solidFill>
                <a:latin typeface="Cambria" panose="02040503050406030204" pitchFamily="18" charset="0"/>
              </a:rPr>
              <a:t>поступление </a:t>
            </a:r>
            <a:r>
              <a:rPr lang="ru-RU" sz="1600" b="1" dirty="0">
                <a:solidFill>
                  <a:srgbClr val="2E3192"/>
                </a:solidFill>
                <a:latin typeface="Cambria" panose="02040503050406030204" pitchFamily="18" charset="0"/>
              </a:rPr>
              <a:t>в вуз </a:t>
            </a:r>
            <a:r>
              <a:rPr lang="ru-RU" sz="1600" dirty="0">
                <a:solidFill>
                  <a:srgbClr val="2E3192"/>
                </a:solidFill>
                <a:latin typeface="Cambria" panose="02040503050406030204" pitchFamily="18" charset="0"/>
              </a:rPr>
              <a:t>на направления </a:t>
            </a:r>
            <a:r>
              <a:rPr lang="ru-RU" sz="1600" dirty="0" smtClean="0">
                <a:solidFill>
                  <a:srgbClr val="2E3192"/>
                </a:solidFill>
                <a:latin typeface="Cambria" panose="02040503050406030204" pitchFamily="18" charset="0"/>
              </a:rPr>
              <a:t>подготовки без математики</a:t>
            </a:r>
          </a:p>
          <a:p>
            <a:pPr algn="ctr">
              <a:spcBef>
                <a:spcPct val="0"/>
              </a:spcBef>
            </a:pPr>
            <a:endParaRPr lang="ru-RU" sz="1600" dirty="0" smtClean="0">
              <a:solidFill>
                <a:srgbClr val="2E3192"/>
              </a:solidFill>
              <a:latin typeface="Cambria" panose="02040503050406030204" pitchFamily="18" charset="0"/>
            </a:endParaRPr>
          </a:p>
          <a:p>
            <a:pPr algn="ctr">
              <a:spcBef>
                <a:spcPct val="0"/>
              </a:spcBef>
            </a:pPr>
            <a:r>
              <a:rPr lang="ru-RU" sz="1600" dirty="0" smtClean="0">
                <a:solidFill>
                  <a:srgbClr val="2E3192"/>
                </a:solidFill>
                <a:latin typeface="Cambria" panose="02040503050406030204" pitchFamily="18" charset="0"/>
              </a:rPr>
              <a:t>5-балльная система</a:t>
            </a:r>
          </a:p>
          <a:p>
            <a:pPr algn="ctr">
              <a:spcBef>
                <a:spcPct val="0"/>
              </a:spcBef>
            </a:pPr>
            <a:endParaRPr lang="ru-RU" sz="1600" dirty="0" smtClean="0">
              <a:solidFill>
                <a:srgbClr val="2E3192"/>
              </a:solidFill>
              <a:latin typeface="Cambria" panose="02040503050406030204" pitchFamily="18" charset="0"/>
            </a:endParaRPr>
          </a:p>
          <a:p>
            <a:pPr algn="ctr">
              <a:spcBef>
                <a:spcPct val="0"/>
              </a:spcBef>
            </a:pPr>
            <a:endParaRPr lang="ru-RU" sz="16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148064" y="2204864"/>
            <a:ext cx="3456384" cy="2640292"/>
          </a:xfrm>
          <a:prstGeom prst="rect">
            <a:avLst/>
          </a:prstGeom>
          <a:solidFill>
            <a:srgbClr val="B9CDE5">
              <a:alpha val="31000"/>
            </a:srgbClr>
          </a:solidFill>
          <a:ln w="25400" cap="flat" cmpd="sng" algn="ctr">
            <a:noFill/>
            <a:prstDash val="sysDash"/>
          </a:ln>
          <a:effectLst/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ru-RU" sz="2000" b="1" dirty="0" smtClean="0">
                <a:solidFill>
                  <a:srgbClr val="2E3192"/>
                </a:solidFill>
                <a:latin typeface="Cambria" panose="02040503050406030204" pitchFamily="18" charset="0"/>
              </a:rPr>
              <a:t>Профильный уровень</a:t>
            </a:r>
            <a:endParaRPr lang="ru-RU" sz="1400" b="1" dirty="0" smtClean="0">
              <a:solidFill>
                <a:srgbClr val="2E3192"/>
              </a:solidFill>
              <a:latin typeface="Cambria" panose="02040503050406030204" pitchFamily="18" charset="0"/>
            </a:endParaRPr>
          </a:p>
          <a:p>
            <a:pPr algn="ctr">
              <a:spcBef>
                <a:spcPct val="0"/>
              </a:spcBef>
            </a:pPr>
            <a:r>
              <a:rPr lang="ru-RU" sz="1400" b="1" dirty="0" smtClean="0">
                <a:solidFill>
                  <a:srgbClr val="2E3192"/>
                </a:solidFill>
                <a:latin typeface="Cambria" panose="02040503050406030204" pitchFamily="18" charset="0"/>
              </a:rPr>
              <a:t> </a:t>
            </a:r>
            <a:endParaRPr lang="ru-RU" sz="1400" b="1" dirty="0">
              <a:solidFill>
                <a:srgbClr val="2E3192"/>
              </a:solidFill>
              <a:latin typeface="Cambria" panose="02040503050406030204" pitchFamily="18" charset="0"/>
            </a:endParaRPr>
          </a:p>
          <a:p>
            <a:pPr algn="ctr">
              <a:spcBef>
                <a:spcPct val="0"/>
              </a:spcBef>
            </a:pPr>
            <a:r>
              <a:rPr lang="ru-RU" sz="1600" b="1" dirty="0" smtClean="0">
                <a:solidFill>
                  <a:srgbClr val="2E3192"/>
                </a:solidFill>
                <a:latin typeface="Cambria" panose="02040503050406030204" pitchFamily="18" charset="0"/>
              </a:rPr>
              <a:t>аттестат</a:t>
            </a:r>
          </a:p>
          <a:p>
            <a:pPr algn="ctr">
              <a:spcBef>
                <a:spcPct val="0"/>
              </a:spcBef>
            </a:pPr>
            <a:r>
              <a:rPr lang="ru-RU" sz="1600" b="1" dirty="0" smtClean="0">
                <a:solidFill>
                  <a:srgbClr val="2E3192"/>
                </a:solidFill>
                <a:latin typeface="Cambria" panose="02040503050406030204" pitchFamily="18" charset="0"/>
              </a:rPr>
              <a:t>поступление в вуз</a:t>
            </a:r>
          </a:p>
          <a:p>
            <a:pPr algn="ctr">
              <a:spcBef>
                <a:spcPct val="0"/>
              </a:spcBef>
            </a:pPr>
            <a:endParaRPr lang="ru-RU" sz="1600" dirty="0" smtClean="0">
              <a:solidFill>
                <a:srgbClr val="2E3192"/>
              </a:solidFill>
              <a:latin typeface="Cambria" panose="02040503050406030204" pitchFamily="18" charset="0"/>
            </a:endParaRPr>
          </a:p>
          <a:p>
            <a:pPr algn="ctr">
              <a:spcBef>
                <a:spcPct val="0"/>
              </a:spcBef>
            </a:pPr>
            <a:endParaRPr lang="ru-RU" sz="1600" dirty="0">
              <a:solidFill>
                <a:srgbClr val="2E3192"/>
              </a:solidFill>
              <a:latin typeface="Cambria" panose="02040503050406030204" pitchFamily="18" charset="0"/>
            </a:endParaRPr>
          </a:p>
          <a:p>
            <a:pPr algn="ctr">
              <a:spcBef>
                <a:spcPct val="0"/>
              </a:spcBef>
            </a:pPr>
            <a:r>
              <a:rPr lang="ru-RU" sz="1600" dirty="0" smtClean="0">
                <a:solidFill>
                  <a:srgbClr val="2E3192"/>
                </a:solidFill>
                <a:latin typeface="Cambria" panose="02040503050406030204" pitchFamily="18" charset="0"/>
              </a:rPr>
              <a:t>100-балльная система</a:t>
            </a:r>
          </a:p>
          <a:p>
            <a:pPr algn="ctr">
              <a:spcBef>
                <a:spcPct val="0"/>
              </a:spcBef>
            </a:pPr>
            <a:r>
              <a:rPr lang="ru-RU" sz="1600" dirty="0">
                <a:solidFill>
                  <a:srgbClr val="2E3192"/>
                </a:solidFill>
                <a:latin typeface="Cambria" panose="02040503050406030204" pitchFamily="18" charset="0"/>
              </a:rPr>
              <a:t> </a:t>
            </a:r>
            <a:endParaRPr lang="ru-RU" sz="1600" dirty="0" smtClean="0">
              <a:solidFill>
                <a:srgbClr val="2E3192"/>
              </a:solidFill>
              <a:latin typeface="Cambria" panose="02040503050406030204" pitchFamily="18" charset="0"/>
            </a:endParaRPr>
          </a:p>
          <a:p>
            <a:pPr algn="ctr">
              <a:spcBef>
                <a:spcPct val="0"/>
              </a:spcBef>
            </a:pPr>
            <a:r>
              <a:rPr lang="ru-RU" sz="2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Минимальный  порог - 27</a:t>
            </a:r>
          </a:p>
        </p:txBody>
      </p:sp>
      <p:sp>
        <p:nvSpPr>
          <p:cNvPr id="9" name="Стрелка вниз 8"/>
          <p:cNvSpPr/>
          <p:nvPr/>
        </p:nvSpPr>
        <p:spPr>
          <a:xfrm>
            <a:off x="3707842" y="1556792"/>
            <a:ext cx="1728192" cy="809785"/>
          </a:xfrm>
          <a:prstGeom prst="downArrow">
            <a:avLst/>
          </a:prstGeom>
          <a:gradFill>
            <a:gsLst>
              <a:gs pos="0">
                <a:sysClr val="window" lastClr="FFFFFF"/>
              </a:gs>
              <a:gs pos="100000">
                <a:srgbClr val="C00000">
                  <a:lumMod val="72000"/>
                  <a:lumOff val="28000"/>
                </a:srgbClr>
              </a:gs>
              <a:gs pos="100000">
                <a:srgbClr val="C00000"/>
              </a:gs>
              <a:gs pos="100000">
                <a:srgbClr val="4F81BD">
                  <a:tint val="23500"/>
                  <a:satMod val="160000"/>
                </a:srgbClr>
              </a:gs>
            </a:gsLst>
            <a:lin ang="5400000" scaled="0"/>
          </a:gra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ru-RU" kern="0" dirty="0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95413" y="836712"/>
            <a:ext cx="8353051" cy="648071"/>
          </a:xfrm>
          <a:prstGeom prst="rect">
            <a:avLst/>
          </a:prstGeom>
          <a:solidFill>
            <a:srgbClr val="B9CDE5">
              <a:alpha val="31000"/>
            </a:srgbClr>
          </a:solidFill>
          <a:ln w="25400" cap="flat" cmpd="sng" algn="ctr">
            <a:noFill/>
            <a:prstDash val="sysDash"/>
          </a:ln>
          <a:effectLst/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ru-RU" dirty="0">
                <a:solidFill>
                  <a:srgbClr val="2E3192"/>
                </a:solidFill>
                <a:latin typeface="Cambria" panose="02040503050406030204" pitchFamily="18" charset="0"/>
              </a:rPr>
              <a:t>В соответствии с Концепцией развития математического образования в </a:t>
            </a:r>
            <a:r>
              <a:rPr lang="ru-RU" dirty="0" smtClean="0">
                <a:solidFill>
                  <a:srgbClr val="2E3192"/>
                </a:solidFill>
                <a:latin typeface="Cambria" panose="02040503050406030204" pitchFamily="18" charset="0"/>
              </a:rPr>
              <a:t>РФ ЕГЭ </a:t>
            </a:r>
            <a:r>
              <a:rPr lang="ru-RU" dirty="0">
                <a:solidFill>
                  <a:srgbClr val="2E3192"/>
                </a:solidFill>
                <a:latin typeface="Cambria" panose="02040503050406030204" pitchFamily="18" charset="0"/>
              </a:rPr>
              <a:t>по математике </a:t>
            </a:r>
            <a:r>
              <a:rPr lang="ru-RU" dirty="0" smtClean="0">
                <a:solidFill>
                  <a:srgbClr val="2E3192"/>
                </a:solidFill>
                <a:latin typeface="Cambria" panose="02040503050406030204" pitchFamily="18" charset="0"/>
              </a:rPr>
              <a:t>разделен </a:t>
            </a:r>
            <a:r>
              <a:rPr lang="ru-RU" dirty="0">
                <a:solidFill>
                  <a:srgbClr val="2E3192"/>
                </a:solidFill>
                <a:latin typeface="Cambria" panose="02040503050406030204" pitchFamily="18" charset="0"/>
              </a:rPr>
              <a:t>на два уровня: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923927" y="2996952"/>
            <a:ext cx="11521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  <a:endParaRPr lang="ru-RU" sz="32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296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4171</TotalTime>
  <Words>900</Words>
  <Application>Microsoft Office PowerPoint</Application>
  <PresentationFormat>Экран (4:3)</PresentationFormat>
  <Paragraphs>164</Paragraphs>
  <Slides>20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32" baseType="lpstr">
      <vt:lpstr>Arial</vt:lpstr>
      <vt:lpstr>Calibri</vt:lpstr>
      <vt:lpstr>Cambria</vt:lpstr>
      <vt:lpstr>Century Gothic</vt:lpstr>
      <vt:lpstr>Geometria</vt:lpstr>
      <vt:lpstr>Monotype Corsiva</vt:lpstr>
      <vt:lpstr>Tahoma</vt:lpstr>
      <vt:lpstr>Times New Roman</vt:lpstr>
      <vt:lpstr>Verdana</vt:lpstr>
      <vt:lpstr>Wingdings 2</vt:lpstr>
      <vt:lpstr>Wingdings 3</vt:lpstr>
      <vt:lpstr>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ПОДАВЛЕНИЕ СИГНАЛА СОТОВОЙ СВЯЗИ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Рособрнадзор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Асланова Улькяр Теймуровна</dc:creator>
  <cp:lastModifiedBy>Учебный</cp:lastModifiedBy>
  <cp:revision>267</cp:revision>
  <cp:lastPrinted>2014-10-09T17:27:59Z</cp:lastPrinted>
  <dcterms:created xsi:type="dcterms:W3CDTF">2014-10-08T15:07:29Z</dcterms:created>
  <dcterms:modified xsi:type="dcterms:W3CDTF">2023-11-15T13:11:47Z</dcterms:modified>
</cp:coreProperties>
</file>