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700" r:id="rId2"/>
  </p:sldMasterIdLst>
  <p:notesMasterIdLst>
    <p:notesMasterId r:id="rId24"/>
  </p:notesMasterIdLst>
  <p:handoutMasterIdLst>
    <p:handoutMasterId r:id="rId25"/>
  </p:handoutMasterIdLst>
  <p:sldIdLst>
    <p:sldId id="259" r:id="rId3"/>
    <p:sldId id="261" r:id="rId4"/>
    <p:sldId id="281" r:id="rId5"/>
    <p:sldId id="287" r:id="rId6"/>
    <p:sldId id="268" r:id="rId7"/>
    <p:sldId id="286" r:id="rId8"/>
    <p:sldId id="270" r:id="rId9"/>
    <p:sldId id="272" r:id="rId10"/>
    <p:sldId id="289" r:id="rId11"/>
    <p:sldId id="288" r:id="rId12"/>
    <p:sldId id="282" r:id="rId13"/>
    <p:sldId id="290" r:id="rId14"/>
    <p:sldId id="291" r:id="rId15"/>
    <p:sldId id="292" r:id="rId16"/>
    <p:sldId id="283" r:id="rId17"/>
    <p:sldId id="276" r:id="rId18"/>
    <p:sldId id="293" r:id="rId19"/>
    <p:sldId id="294" r:id="rId20"/>
    <p:sldId id="278" r:id="rId21"/>
    <p:sldId id="277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61"/>
            <p14:sldId id="281"/>
            <p14:sldId id="287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>
            <p14:sldId id="268"/>
            <p14:sldId id="286"/>
            <p14:sldId id="270"/>
          </p14:sldIdLst>
        </p14:section>
        <p14:section name="Пример" id="{8C0305C9-B152-4FBA-A789-FE1976D53990}">
          <p14:sldIdLst>
            <p14:sldId id="272"/>
            <p14:sldId id="289"/>
            <p14:sldId id="288"/>
            <p14:sldId id="282"/>
            <p14:sldId id="290"/>
            <p14:sldId id="291"/>
            <p14:sldId id="292"/>
            <p14:sldId id="283"/>
          </p14:sldIdLst>
        </p14:section>
        <p14:section name="Заключение и итог" id="{790CEF5B-569A-4C2F-BED5-750B08C0E5AD}">
          <p14:sldIdLst>
            <p14:sldId id="276"/>
            <p14:sldId id="293"/>
            <p14:sldId id="294"/>
          </p14:sldIdLst>
        </p14:section>
        <p14:section name="Приложение" id="{3F78B471-41DA-46F2-A8E4-97E471896AB3}">
          <p14:sldIdLst>
            <p14:sldId id="278"/>
            <p14:sldId id="27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>
        <p:scale>
          <a:sx n="106" d="100"/>
          <a:sy n="106" d="100"/>
        </p:scale>
        <p:origin x="-4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22.03.2023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32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22.03.2023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1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ru-RU" dirty="0" smtClean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 smtClean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ru-RU" smtClean="0"/>
              <a:pPr/>
              <a:t>20</a:t>
            </a:fld>
            <a:endParaRPr lang="ru-RU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Подведите итог презентации, повторив важные моменты уроков.</a:t>
            </a:r>
          </a:p>
          <a:p>
            <a:r>
              <a:rPr lang="ru-RU" dirty="0" smtClean="0"/>
              <a:t>Что должны запомнить слушатели после презентации?</a:t>
            </a:r>
          </a:p>
          <a:p>
            <a:endParaRPr lang="ru-RU" dirty="0" smtClean="0"/>
          </a:p>
          <a:p>
            <a:r>
              <a:rPr lang="ru-RU" dirty="0" smtClean="0"/>
              <a:t>Сохраните презентацию на видео для удобства распространения. (Чтобы создать видео, откройте вкладку "Файл" и выберите команду "Доступ". В разделе "Типы файлов" щелкните "Создать видео").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Будьте кратки. Сделайте текст как можно более кратким для использования крупного шрифта.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Microsoft </a:t>
            </a:r>
            <a:r>
              <a:rPr lang="ru-RU" b="1" smtClean="0"/>
              <a:t>Инженерное мастерство</a:t>
            </a:r>
            <a:endParaRPr lang="ru-RU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Конфиденциальная информация Майкрософт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При наличии подходящего</a:t>
            </a:r>
            <a:r>
              <a:rPr lang="ru-RU" baseline="0" dirty="0" smtClean="0"/>
              <a:t> видеосодержимого, такого как примеры, демонстрации продуктов или другие учебные материалы, также включите его в презентацию.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Добавьте пример или</a:t>
            </a:r>
            <a:r>
              <a:rPr lang="ru-RU" baseline="0" dirty="0" smtClean="0"/>
              <a:t> смоделированную ситуацию для обсуждения и применения полученных знаний.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7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6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05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6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8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4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96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4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4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35CF-A68F-4AEF-B449-4161824411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7B281C-5159-4971-8228-52B9A72E9ED2}" type="datetimeFigureOut">
              <a:rPr lang="ru-RU" smtClean="0"/>
              <a:pPr/>
              <a:t>22.03.2023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650" r:id="rId18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5C48-F878-4271-9FA7-9A3A3FD0CD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22.03.2023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35CF-A68F-4AEF-B449-41618244119B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124744"/>
            <a:ext cx="6445696" cy="4536504"/>
          </a:xfrm>
        </p:spPr>
        <p:txBody>
          <a:bodyPr>
            <a:normAutofit fontScale="9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Педагогическая мастерская:</a:t>
            </a:r>
            <a:b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«Как сделать изучение финансовой грамотности в начальной школе интересной</a:t>
            </a:r>
            <a:b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 эффективной»</a:t>
            </a:r>
            <a:b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ru-RU" sz="3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1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Колесникова И.В.</a:t>
            </a:r>
            <a:br>
              <a:rPr lang="ru-RU" sz="1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cap="none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 ЯСШ №12»</a:t>
            </a:r>
            <a:endParaRPr lang="ru-RU" sz="16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77072"/>
            <a:ext cx="3596695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 err="1" smtClean="0"/>
              <a:t>Учи.ру</a:t>
            </a:r>
            <a:r>
              <a:rPr lang="ru-RU" sz="1800" dirty="0" smtClean="0"/>
              <a:t> –олимпиады </a:t>
            </a:r>
            <a:br>
              <a:rPr lang="ru-RU" sz="1800" dirty="0" smtClean="0"/>
            </a:br>
            <a:r>
              <a:rPr lang="ru-RU" sz="1800" dirty="0" smtClean="0"/>
              <a:t>по предпринимательству</a:t>
            </a:r>
            <a:endParaRPr lang="ru-RU" sz="1800" dirty="0"/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394" t="4374" r="6885" b="15744"/>
          <a:stretch/>
        </p:blipFill>
        <p:spPr bwMode="auto">
          <a:xfrm>
            <a:off x="323528" y="1074908"/>
            <a:ext cx="3816424" cy="2858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472" y="260648"/>
            <a:ext cx="467778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32040" y="479715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Национальная академия предпринимательства  http</a:t>
            </a:r>
            <a:r>
              <a:rPr lang="ru-RU" dirty="0" smtClean="0">
                <a:solidFill>
                  <a:prstClr val="black"/>
                </a:solidFill>
              </a:rPr>
              <a:t>://napdeti.ru</a:t>
            </a:r>
            <a:endParaRPr lang="ru-RU" dirty="0"/>
          </a:p>
        </p:txBody>
      </p:sp>
      <p:pic>
        <p:nvPicPr>
          <p:cNvPr id="1026" name="Picture 2" descr="Динозавр, учи ру, Гриша ПНГ на Прозрачном Фоне • Скачать PNG Динозавр, учи  ру, Гриш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1168"/>
            <a:ext cx="2072829" cy="20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67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/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184" y="2564904"/>
            <a:ext cx="1872208" cy="314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31654"/>
            <a:ext cx="41913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Никак не получается потратить деньги с умом: То ума не хватает, то денег.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908720"/>
            <a:ext cx="5400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Экономика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Экономика России: почему различаются мнения эксперт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850904" cy="29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646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кино, окно, ком, око, комик, кон, икона, камин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киноа, кокон, комок, мина…..</a:t>
            </a:r>
          </a:p>
        </p:txBody>
      </p:sp>
    </p:spTree>
    <p:extLst>
      <p:ext uri="{BB962C8B-B14F-4D97-AF65-F5344CB8AC3E}">
        <p14:creationId xmlns:p14="http://schemas.microsoft.com/office/powerpoint/2010/main" val="37344199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596"/>
            <a:ext cx="6733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Умеете ли вы тратить деньги?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2499" y="4077072"/>
            <a:ext cx="4385633" cy="24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Психологический тест: умеете ли вы тратить деньги | Днепр Ч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8" y="4170762"/>
            <a:ext cx="3593254" cy="239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E:\f72c5dcc43e8bc3f684a3c9243c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0405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534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3543" y="332655"/>
            <a:ext cx="46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«Семейный отпуск»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61553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5675"/>
            <a:ext cx="2919097" cy="280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pPr marL="0" indent="0">
              <a:buNone/>
              <a:defRPr lang="ru-RU"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9632" y="332656"/>
            <a:ext cx="6400800" cy="3474720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Юмористические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задачи с экономической составляющей: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err="1">
                <a:latin typeface="Times New Roman"/>
                <a:ea typeface="Calibri"/>
                <a:cs typeface="Times New Roman"/>
              </a:rPr>
              <a:t>Матроскин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открыл фирму «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Мурматрос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 и снабжает молоком городских кошек. Сколько кошек он напоит молоком, если каждый день даёт 9000л, а каждая кошка выпивает четверть литра молока?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Все на молочный ликбез от Матроскина! | prostokvashino.b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23740"/>
            <a:ext cx="5773973" cy="31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Kolesnikova\Desktop\изображение_viber_2023-03-20_15-05-35-419.jpg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7987" y="731838"/>
            <a:ext cx="4330826" cy="3475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65313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/>
                <a:ea typeface="Calibri"/>
              </a:rPr>
              <a:t>Старинная монета, которая появилась в Венеции в 12 веке . Став золотой, она в допетровской России называлась </a:t>
            </a:r>
            <a:r>
              <a:rPr lang="ru-RU" i="1" dirty="0" smtClean="0">
                <a:latin typeface="Times New Roman"/>
                <a:ea typeface="Calibri"/>
              </a:rPr>
              <a:t>червонцем.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14206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6" y="570569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70569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705695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5840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516880"/>
            <a:ext cx="45719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11" y="3717032"/>
            <a:ext cx="2857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Kolesnikova\Desktop\изображение_viber_2023-03-20_23-02-11-240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8640"/>
            <a:ext cx="512018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087765" cy="268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55" y="620688"/>
            <a:ext cx="3138011" cy="20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96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lang="ru-RU"/>
            </a:pPr>
            <a:r>
              <a:rPr lang="ru-RU" dirty="0"/>
              <a:t>Приложение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231304"/>
            <a:ext cx="5040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Материальный достаток- это не ежемесячные миллионные заработки, а всего лишь умение грамотно и правильно распоряжаться своими средствами».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672319"/>
            <a:ext cx="4961111" cy="25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Мечты, мечты…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642" y="731838"/>
            <a:ext cx="5971515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lang="ru-RU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38213"/>
            <a:ext cx="6030416" cy="4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3289" y="5445224"/>
            <a:ext cx="6512511" cy="69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69878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260648"/>
            <a:ext cx="7789912" cy="5911552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ru-RU" sz="5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«Финансовая грамотность» </a:t>
            </a:r>
            <a:r>
              <a:rPr lang="ru-RU" sz="51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5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1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понимание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понятий и финансовых рисков, а также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уверенность</a:t>
            </a:r>
            <a:r>
              <a:rPr lang="ru-RU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sz="5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эффективных решений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разнообразных </a:t>
            </a:r>
            <a:r>
              <a:rPr lang="ru-RU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ситуациях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способствующих улучшению финансового благополучия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и общества, а также возможности участия в</a:t>
            </a:r>
            <a:b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жизни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финансовых </a:t>
            </a: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понятий и финансовых рисков, а также </a:t>
            </a:r>
            <a:r>
              <a:rPr lang="ru-RU" sz="34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навыки, мотивацию и уверенность</a:t>
            </a:r>
            <a:r>
              <a:rPr lang="ru-RU" sz="3400" u="sng" dirty="0">
                <a:solidFill>
                  <a:prstClr val="white"/>
                </a:solidFill>
                <a:latin typeface="Calibri" panose="020F0502020204030204" pitchFamily="34" charset="0"/>
              </a:rPr>
              <a:t>, </a:t>
            </a:r>
            <a:r>
              <a:rPr lang="ru-RU" sz="34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необходимые</a:t>
            </a:r>
            <a:r>
              <a:rPr lang="ru-RU" sz="3400" u="sng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ru-RU" sz="34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для принятия эффективных решений </a:t>
            </a: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в разнообразных </a:t>
            </a:r>
            <a:r>
              <a:rPr lang="ru-RU" sz="3400" b="1" u="sng" dirty="0">
                <a:solidFill>
                  <a:prstClr val="white"/>
                </a:solidFill>
                <a:latin typeface="Calibri" panose="020F0502020204030204" pitchFamily="34" charset="0"/>
              </a:rPr>
              <a:t>финансовых ситуациях</a:t>
            </a: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,</a:t>
            </a:r>
            <a:b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способствующих улучшению финансового благополучия</a:t>
            </a:r>
            <a:b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личности и общества, а также возможности участия в</a:t>
            </a:r>
            <a:b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sz="3400" dirty="0">
                <a:solidFill>
                  <a:prstClr val="white"/>
                </a:solidFill>
                <a:latin typeface="Calibri" panose="020F0502020204030204" pitchFamily="34" charset="0"/>
              </a:rPr>
              <a:t>экономической жизни</a:t>
            </a:r>
            <a:endParaRPr lang="ru-RU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861048"/>
            <a:ext cx="4352924" cy="290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Литература для педагога</a:t>
            </a:r>
            <a:endParaRPr lang="ru-RU" dirty="0"/>
          </a:p>
        </p:txBody>
      </p:sp>
      <p:pic>
        <p:nvPicPr>
          <p:cNvPr id="2050" name="Picture 2" descr="C:\Users\Kolesnikova\Desktop\изображение_viber_2023-03-19_16-48-39-4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87272" cy="33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035" y="5085183"/>
            <a:ext cx="9119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Р.Киосаки</a:t>
            </a:r>
            <a:r>
              <a:rPr lang="ru-RU" dirty="0" smtClean="0"/>
              <a:t> «Бедный папа, богатый папа»,</a:t>
            </a:r>
            <a:r>
              <a:rPr lang="ru-RU" dirty="0" err="1" smtClean="0"/>
              <a:t>Р.Киосаки</a:t>
            </a:r>
            <a:r>
              <a:rPr lang="ru-RU" dirty="0" smtClean="0"/>
              <a:t> «Квадрант денежного потока»,</a:t>
            </a:r>
          </a:p>
          <a:p>
            <a:r>
              <a:rPr lang="ru-RU" dirty="0" err="1" smtClean="0"/>
              <a:t>Б.Шефер</a:t>
            </a:r>
            <a:r>
              <a:rPr lang="ru-RU" dirty="0" smtClean="0"/>
              <a:t> «Мани или Азбука денег»,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Д.Клейсон</a:t>
            </a:r>
            <a:r>
              <a:rPr lang="ru-RU" dirty="0" smtClean="0"/>
              <a:t> «Самый богатый человек в Вавилоне», </a:t>
            </a:r>
            <a:r>
              <a:rPr lang="ru-RU" dirty="0" err="1" smtClean="0"/>
              <a:t>Б.Трейси</a:t>
            </a:r>
            <a:r>
              <a:rPr lang="ru-RU" dirty="0" smtClean="0"/>
              <a:t> «Точка </a:t>
            </a:r>
            <a:r>
              <a:rPr lang="ru-RU" dirty="0" err="1" smtClean="0"/>
              <a:t>фокуса»и</a:t>
            </a:r>
            <a:r>
              <a:rPr lang="ru-RU" dirty="0" smtClean="0"/>
              <a:t> др.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lesnikova\Desktop\7c09a289c37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7562"/>
            <a:ext cx="6400800" cy="29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509120"/>
            <a:ext cx="294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Рекомендуемые фильмы: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27867"/>
            <a:ext cx="8507391" cy="17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4343400" cy="136207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5400" dirty="0" smtClean="0"/>
              <a:t>Читаем детям</a:t>
            </a:r>
            <a:endParaRPr lang="ru-RU" sz="5400" dirty="0"/>
          </a:p>
        </p:txBody>
      </p:sp>
      <p:pic>
        <p:nvPicPr>
          <p:cNvPr id="3074" name="Picture 2" descr="C:\Users\Kolesnikova\Desktop\изображение_viber_2023-03-19_16-50-14-05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2132856"/>
            <a:ext cx="6768751" cy="32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133" y="5882662"/>
            <a:ext cx="6925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Н.Чуб</a:t>
            </a:r>
            <a:r>
              <a:rPr lang="ru-RU" dirty="0" smtClean="0"/>
              <a:t> «Азбука бизнеса», </a:t>
            </a:r>
          </a:p>
          <a:p>
            <a:r>
              <a:rPr lang="ru-RU" dirty="0" smtClean="0"/>
              <a:t>И. </a:t>
            </a:r>
            <a:r>
              <a:rPr lang="ru-RU" dirty="0" err="1" smtClean="0"/>
              <a:t>Липсиц</a:t>
            </a:r>
            <a:r>
              <a:rPr lang="ru-RU" dirty="0" smtClean="0"/>
              <a:t> «Удивительные приключения в стране Экономика»,</a:t>
            </a:r>
          </a:p>
          <a:p>
            <a:r>
              <a:rPr lang="ru-RU" dirty="0" smtClean="0"/>
              <a:t>Э Успенский «Бизнес крокодила Гены»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 marL="0" indent="0" algn="ctr">
              <a:buNone/>
              <a:defRPr lang="ru-RU"/>
            </a:pPr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 flipH="1">
            <a:off x="8929687" y="6093296"/>
            <a:ext cx="45719" cy="1551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 descr="C:\Users\Kolesnikova\Desktop\изображение_viber_2023-03-20_14-22-51-4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42214" cy="29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Kolesnikova\Desktop\изображение_viber_2023-03-20_14-27-45-749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5279972" y="595654"/>
            <a:ext cx="2736304" cy="3701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761912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r>
              <a:rPr lang="ru-RU" dirty="0" smtClean="0">
                <a:sym typeface="Wingdings" panose="05000000000000000000" pitchFamily="2" charset="2"/>
              </a:rPr>
              <a:t>//</a:t>
            </a:r>
            <a:r>
              <a:rPr lang="en-US" dirty="0" smtClean="0">
                <a:sym typeface="Wingdings" panose="05000000000000000000" pitchFamily="2" charset="2"/>
              </a:rPr>
              <a:t>doligra.ru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933056"/>
            <a:ext cx="2321618" cy="302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6684"/>
            <a:ext cx="2376264" cy="281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51720" y="188640"/>
            <a:ext cx="44538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нсценировки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187188" cy="39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Возможно, это изображение (6 человек, люди стоят и в помещении)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4149080"/>
            <a:ext cx="4723621" cy="24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Возможно, это изображение (1 человек, стоит, в помещении и текст «лесной 524»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08104" y="1268760"/>
            <a:ext cx="326402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и фильмы по финансовой грамотности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4777" y="238336"/>
            <a:ext cx="5955283" cy="332656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1268759"/>
            <a:ext cx="2892682" cy="2789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36712"/>
            <a:ext cx="2107407" cy="3949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18859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80728"/>
            <a:ext cx="2493169" cy="221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1453"/>
            <a:ext cx="142875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24944"/>
            <a:ext cx="1670301" cy="231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87259" y="5733256"/>
            <a:ext cx="6601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Простоквашино», «Золотая антилопа», « Буратино»,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старик корову продавал», « Жадный богач», « Аист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Жирафа и очки»,  и другие.</a:t>
            </a:r>
          </a:p>
        </p:txBody>
      </p:sp>
    </p:spTree>
    <p:extLst>
      <p:ext uri="{BB962C8B-B14F-4D97-AF65-F5344CB8AC3E}">
        <p14:creationId xmlns:p14="http://schemas.microsoft.com/office/powerpoint/2010/main" val="32550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Экран (4:3)</PresentationFormat>
  <Paragraphs>96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Тема Office</vt:lpstr>
      <vt:lpstr>Педагогическая мастерская: «Как сделать изучение финансовой грамотности в начальной школе интересной и эффективной»  Колесникова И.В. МБОУ « ЯСШ №12»</vt:lpstr>
      <vt:lpstr>Мечты, мечты…</vt:lpstr>
      <vt:lpstr>Презентация PowerPoint</vt:lpstr>
      <vt:lpstr>Литература для педагога</vt:lpstr>
      <vt:lpstr>Презентация PowerPoint</vt:lpstr>
      <vt:lpstr>Читаем детям</vt:lpstr>
      <vt:lpstr>Игры</vt:lpstr>
      <vt:lpstr>Инсценировки</vt:lpstr>
      <vt:lpstr>Мультфильмы и фильмы по финансовой грамотности  </vt:lpstr>
      <vt:lpstr>Учи.ру –олимпиады  по предпринимательству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2023-03-20T08:28:47Z</dcterms:created>
  <dcterms:modified xsi:type="dcterms:W3CDTF">2023-03-22T13:45:21Z</dcterms:modified>
</cp:coreProperties>
</file>