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1"/>
    <p:sldMasterId id="2147483700" r:id="rId2"/>
  </p:sldMasterIdLst>
  <p:notesMasterIdLst>
    <p:notesMasterId r:id="rId24"/>
  </p:notesMasterIdLst>
  <p:handoutMasterIdLst>
    <p:handoutMasterId r:id="rId25"/>
  </p:handoutMasterIdLst>
  <p:sldIdLst>
    <p:sldId id="259" r:id="rId3"/>
    <p:sldId id="261" r:id="rId4"/>
    <p:sldId id="281" r:id="rId5"/>
    <p:sldId id="287" r:id="rId6"/>
    <p:sldId id="268" r:id="rId7"/>
    <p:sldId id="286" r:id="rId8"/>
    <p:sldId id="270" r:id="rId9"/>
    <p:sldId id="272" r:id="rId10"/>
    <p:sldId id="289" r:id="rId11"/>
    <p:sldId id="288" r:id="rId12"/>
    <p:sldId id="282" r:id="rId13"/>
    <p:sldId id="290" r:id="rId14"/>
    <p:sldId id="291" r:id="rId15"/>
    <p:sldId id="292" r:id="rId16"/>
    <p:sldId id="283" r:id="rId17"/>
    <p:sldId id="276" r:id="rId18"/>
    <p:sldId id="293" r:id="rId19"/>
    <p:sldId id="294" r:id="rId20"/>
    <p:sldId id="278" r:id="rId21"/>
    <p:sldId id="27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79CC93D-E52E-4D84-901B-11D7331DD495}">
          <p14:sldIdLst>
            <p14:sldId id="259"/>
          </p14:sldIdLst>
        </p14:section>
        <p14:section name="Обзор и цели" id="{ABA716BF-3A5C-4ADB-94C9-CFEF84EBA240}">
          <p14:sldIdLst>
            <p14:sldId id="261"/>
            <p14:sldId id="281"/>
            <p14:sldId id="287"/>
          </p14:sldIdLst>
        </p14:section>
        <p14:section name="Раздел 1" id="{6D9936A3-3945-4757-BC8B-B5C252D8E036}">
          <p14:sldIdLst/>
        </p14:section>
        <p14:section name="Образцы слайдов для визуальных элементов" id="{BAB3A466-96C9-4230-9978-795378D75699}">
          <p14:sldIdLst>
            <p14:sldId id="268"/>
            <p14:sldId id="286"/>
            <p14:sldId id="270"/>
          </p14:sldIdLst>
        </p14:section>
        <p14:section name="Пример" id="{8C0305C9-B152-4FBA-A789-FE1976D53990}">
          <p14:sldIdLst>
            <p14:sldId id="272"/>
            <p14:sldId id="289"/>
            <p14:sldId id="288"/>
            <p14:sldId id="282"/>
            <p14:sldId id="290"/>
            <p14:sldId id="291"/>
            <p14:sldId id="292"/>
            <p14:sldId id="283"/>
          </p14:sldIdLst>
        </p14:section>
        <p14:section name="Заключение и итог" id="{790CEF5B-569A-4C2F-BED5-750B08C0E5AD}">
          <p14:sldIdLst>
            <p14:sldId id="276"/>
            <p14:sldId id="293"/>
            <p14:sldId id="294"/>
          </p14:sldIdLst>
        </p14:section>
        <p14:section name="Приложение" id="{3F78B471-41DA-46F2-A8E4-97E471896AB3}">
          <p14:sldIdLst>
            <p14:sldId id="278"/>
            <p14:sldId id="277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4" autoAdjust="0"/>
    <p:restoredTop sz="83977" autoAdjust="0"/>
  </p:normalViewPr>
  <p:slideViewPr>
    <p:cSldViewPr>
      <p:cViewPr>
        <p:scale>
          <a:sx n="106" d="100"/>
          <a:sy n="106" d="100"/>
        </p:scale>
        <p:origin x="-4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D83FDC75-7F73-4A4A-A77C-09AADF00E0EA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459226BF-1F13-42D3-80DC-373E7ADD1E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321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48AEF76B-3757-4A0B-AF93-28494465C1DD}" type="datetimeFigureOut">
              <a:pPr/>
              <a:t>22.03.2023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75693FD4-8F83-4EF7-AC3F-0DC0388986B0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910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Этот шаблон можно использовать как начальный файл для представления учебных материалов группе слушателей.</a:t>
            </a:r>
          </a:p>
          <a:p>
            <a:endParaRPr lang="ru-RU" dirty="0" smtClean="0"/>
          </a:p>
          <a:p>
            <a:pPr lvl="0"/>
            <a:r>
              <a:rPr lang="ru-RU" sz="1200" b="1" dirty="0" smtClean="0"/>
              <a:t>Разделы</a:t>
            </a:r>
            <a:endParaRPr lang="ru-RU" sz="1200" b="0" dirty="0" smtClean="0"/>
          </a:p>
          <a:p>
            <a:pPr lvl="0"/>
            <a:r>
              <a:rPr lang="ru-RU" sz="1200" b="0" dirty="0" smtClean="0"/>
              <a:t>Для добавления разделов щелкните слайд правой кнопкой мыши.</a:t>
            </a:r>
            <a:r>
              <a:rPr lang="ru-RU" sz="1200" b="0" baseline="0" dirty="0" smtClean="0"/>
              <a:t> Разделы позволяют упорядочить слайды и организовать совместную работу нескольких авторов.</a:t>
            </a:r>
            <a:endParaRPr lang="ru-RU" sz="1200" b="0" dirty="0" smtClean="0"/>
          </a:p>
          <a:p>
            <a:pPr lvl="0"/>
            <a:endParaRPr lang="ru-RU" sz="1200" b="1" dirty="0" smtClean="0"/>
          </a:p>
          <a:p>
            <a:pPr lvl="0"/>
            <a:r>
              <a:rPr lang="ru-RU" sz="1200" b="1" dirty="0" smtClean="0"/>
              <a:t>Заметки</a:t>
            </a:r>
          </a:p>
          <a:p>
            <a:pPr lvl="0"/>
            <a:r>
              <a:rPr lang="ru-RU" sz="1200" dirty="0" smtClean="0"/>
              <a:t>Используйте раздел заметок для размещения заметок докладчика или дополнительных сведений для аудитории.</a:t>
            </a:r>
            <a:r>
              <a:rPr lang="ru-RU" sz="1200" baseline="0" dirty="0" smtClean="0"/>
              <a:t> Во время воспроизведения презентации эти заметки отображаются в представлении презентации. </a:t>
            </a:r>
          </a:p>
          <a:p>
            <a:pPr lvl="0">
              <a:buFontTx/>
              <a:buNone/>
            </a:pPr>
            <a:r>
              <a:rPr lang="ru-RU" sz="1200" dirty="0" smtClean="0"/>
              <a:t>Обращайте внимание на размер шрифта (важно обеспечить различимость при ослабленном зрении, видеосъемке и чтении с экрана)</a:t>
            </a:r>
          </a:p>
          <a:p>
            <a:pPr lvl="0"/>
            <a:endParaRPr lang="ru-RU" sz="1200" dirty="0" smtClean="0"/>
          </a:p>
          <a:p>
            <a:pPr lvl="0">
              <a:buFontTx/>
              <a:buNone/>
            </a:pPr>
            <a:r>
              <a:rPr lang="ru-RU" sz="1200" b="1" dirty="0" smtClean="0"/>
              <a:t>Сочетаемые цвета </a:t>
            </a:r>
          </a:p>
          <a:p>
            <a:pPr lvl="0">
              <a:buFontTx/>
              <a:buNone/>
            </a:pPr>
            <a:r>
              <a:rPr lang="ru-RU" sz="1200" dirty="0" smtClean="0"/>
              <a:t>Обратите особое внимание на графики, диаграммы и надписи.</a:t>
            </a:r>
            <a:r>
              <a:rPr lang="ru-RU" sz="1200" baseline="0" dirty="0" smtClean="0"/>
              <a:t> </a:t>
            </a:r>
            <a:endParaRPr lang="ru-RU" sz="1200" dirty="0" smtClean="0"/>
          </a:p>
          <a:p>
            <a:pPr lvl="0"/>
            <a:r>
              <a:rPr lang="ru-RU" sz="1200" dirty="0" smtClean="0"/>
              <a:t>Учтите, что печать будет выполняться </a:t>
            </a:r>
            <a:r>
              <a:rPr lang="ru-RU" sz="1200" dirty="0" err="1" smtClean="0"/>
              <a:t>в черно-белом режиме или в оттенках серого</a:t>
            </a:r>
            <a:r>
              <a:rPr lang="ru-RU" sz="1200" dirty="0" smtClean="0"/>
              <a:t>. Выполните пробную печать, чтобы убедиться в сохранении разницы между цветами при печати </a:t>
            </a:r>
            <a:r>
              <a:rPr lang="ru-RU" sz="1200" dirty="0" err="1" smtClean="0"/>
              <a:t>в черно-белом режиме или в оттенках серого</a:t>
            </a:r>
            <a:r>
              <a:rPr lang="ru-RU" sz="1200" dirty="0" smtClean="0"/>
              <a:t>.</a:t>
            </a:r>
          </a:p>
          <a:p>
            <a:pPr lvl="0">
              <a:buFontTx/>
              <a:buNone/>
            </a:pPr>
            <a:endParaRPr lang="ru-RU" sz="1200" dirty="0" smtClean="0"/>
          </a:p>
          <a:p>
            <a:pPr lvl="0">
              <a:buFontTx/>
              <a:buNone/>
            </a:pPr>
            <a:r>
              <a:rPr lang="ru-RU" sz="1200" b="1" dirty="0" smtClean="0"/>
              <a:t>Диаграммы, таблицы и графики</a:t>
            </a:r>
          </a:p>
          <a:p>
            <a:pPr lvl="0"/>
            <a:r>
              <a:rPr lang="ru-RU" sz="1200" dirty="0" smtClean="0"/>
              <a:t>Не усложняйте восприятие: по возможности используйте согласованные, простые стили и цвета.</a:t>
            </a:r>
          </a:p>
          <a:p>
            <a:pPr lvl="0"/>
            <a:r>
              <a:rPr lang="ru-RU" sz="1200" dirty="0" smtClean="0"/>
              <a:t>Снабдите все диаграммы и таблицы подписями.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dirty="0" smtClean="0"/>
              <a:t>Microsoft </a:t>
            </a:r>
            <a:r>
              <a:rPr lang="ru-RU" b="1" dirty="0" smtClean="0"/>
              <a:t>Инженерное мастерство</a:t>
            </a:r>
            <a:endParaRPr lang="ru-RU" dirty="0" smtClean="0"/>
          </a:p>
        </p:txBody>
      </p:sp>
      <p:sp>
        <p:nvSpPr>
          <p:cNvPr id="40963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dirty="0" smtClean="0"/>
              <a:t>Конфиденциальная информация Майкрософт</a:t>
            </a:r>
          </a:p>
        </p:txBody>
      </p:sp>
      <p:sp>
        <p:nvSpPr>
          <p:cNvPr id="40964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EDE57-F8FE-4B43-B511-2E9F76624F74}" type="slidenum">
              <a:rPr lang="ru-RU" smtClean="0"/>
              <a:pPr/>
              <a:t>16</a:t>
            </a:fld>
            <a:endParaRPr lang="ru-RU" dirty="0" smtClean="0"/>
          </a:p>
        </p:txBody>
      </p:sp>
      <p:sp>
        <p:nvSpPr>
          <p:cNvPr id="409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449263"/>
            <a:ext cx="4541837" cy="3408362"/>
          </a:xfrm>
          <a:ln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9472"/>
            <a:ext cx="6261652" cy="4593861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dirty="0" smtClean="0"/>
              <a:t>Microsoft </a:t>
            </a:r>
            <a:r>
              <a:rPr lang="ru-RU" b="1" dirty="0" smtClean="0"/>
              <a:t>Инженерное мастерство</a:t>
            </a:r>
            <a:endParaRPr lang="ru-RU" dirty="0" smtClean="0"/>
          </a:p>
        </p:txBody>
      </p:sp>
      <p:sp>
        <p:nvSpPr>
          <p:cNvPr id="43011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dirty="0" smtClean="0"/>
              <a:t>Конфиденциальная информация Майкрософт</a:t>
            </a:r>
          </a:p>
        </p:txBody>
      </p:sp>
      <p:sp>
        <p:nvSpPr>
          <p:cNvPr id="43012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F76F4-FC11-42FE-9D94-04E3E6D16C06}" type="slidenum">
              <a:rPr lang="ru-RU" smtClean="0"/>
              <a:pPr/>
              <a:t>19</a:t>
            </a:fld>
            <a:endParaRPr lang="ru-RU" dirty="0" smtClean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3"/>
            <a:ext cx="6261652" cy="4603230"/>
          </a:xfrm>
          <a:noFill/>
          <a:ln/>
        </p:spPr>
        <p:txBody>
          <a:bodyPr/>
          <a:lstStyle/>
          <a:p>
            <a:r>
              <a:rPr lang="ru-RU" dirty="0" smtClean="0"/>
              <a:t>Достаточно ли лаконична презентация? Переместите излишнее содержимое в приложение.</a:t>
            </a:r>
          </a:p>
          <a:p>
            <a:r>
              <a:rPr lang="ru-RU" dirty="0" smtClean="0"/>
              <a:t>Используйте слайды приложения для содержимого, ссылка на которое может потребоваться при показе слайда вопроса, или которое может быть полезно слушателям для более глубокого изучения в будущем.</a:t>
            </a:r>
          </a:p>
          <a:p>
            <a:pPr>
              <a:buFontTx/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dirty="0" smtClean="0"/>
              <a:t>Microsoft </a:t>
            </a:r>
            <a:r>
              <a:rPr lang="ru-RU" b="1" dirty="0" smtClean="0"/>
              <a:t>Инженерное мастерство</a:t>
            </a:r>
            <a:endParaRPr lang="ru-RU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dirty="0" smtClean="0"/>
              <a:t>Конфиденциальная информация Майкрософт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ru-RU" smtClean="0"/>
              <a:pPr/>
              <a:t>20</a:t>
            </a:fld>
            <a:endParaRPr lang="ru-RU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Подведите итог презентации, повторив важные моменты уроков.</a:t>
            </a:r>
          </a:p>
          <a:p>
            <a:r>
              <a:rPr lang="ru-RU" dirty="0" smtClean="0"/>
              <a:t>Что должны запомнить слушатели после презентации?</a:t>
            </a:r>
          </a:p>
          <a:p>
            <a:endParaRPr lang="ru-RU" dirty="0" smtClean="0"/>
          </a:p>
          <a:p>
            <a:r>
              <a:rPr lang="ru-RU" dirty="0" smtClean="0"/>
              <a:t>Сохраните презентацию на видео для удобства распространения. (Чтобы создать видео, откройте вкладку "Файл" и выберите команду "Доступ". В разделе "Типы файлов" щелкните "Создать видео").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Дайте краткий обзор презентации.</a:t>
            </a:r>
            <a:r>
              <a:rPr lang="ru-RU" baseline="0" dirty="0" smtClean="0"/>
              <a:t> О</a:t>
            </a:r>
            <a:r>
              <a:rPr lang="ru-RU" dirty="0" smtClean="0"/>
              <a:t>пишите главную суть презентации и обоснуйте ее важность.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Представьте каждую из основных тем.</a:t>
            </a:r>
          </a:p>
          <a:p>
            <a:r>
              <a:rPr lang="ru-RU" dirty="0" smtClean="0"/>
              <a:t>Чтобы предоставить слушателям ориентир, можно</a:t>
            </a:r>
            <a:r>
              <a:rPr lang="ru-RU" baseline="0" dirty="0" smtClean="0"/>
              <a:t> можете </a:t>
            </a:r>
            <a:r>
              <a:rPr lang="ru-RU" dirty="0" smtClean="0"/>
              <a:t>повторять этот обзорный слайд в ходе презентации, выделяя тему, которая будет обсуждаться далее.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обзорных слайдов, использующих переходы.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b="0" dirty="0" smtClean="0"/>
              <a:t>Какие</a:t>
            </a:r>
            <a:r>
              <a:rPr lang="ru-RU" b="0" baseline="0" dirty="0" smtClean="0"/>
              <a:t> способности приобретут слушатели по завершении обучения?</a:t>
            </a:r>
            <a:r>
              <a:rPr lang="ru-RU" dirty="0" smtClean="0"/>
              <a:t> Коротко опишите каждую цель и полезность</a:t>
            </a:r>
            <a:r>
              <a:rPr lang="ru-RU" baseline="0" dirty="0" smtClean="0"/>
              <a:t> </a:t>
            </a:r>
            <a:r>
              <a:rPr lang="ru-RU" dirty="0" smtClean="0"/>
              <a:t>данной презентации для</a:t>
            </a:r>
            <a:r>
              <a:rPr lang="ru-RU" baseline="0" dirty="0" smtClean="0"/>
              <a:t> слушателей.</a:t>
            </a: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Будьте кратки. Сделайте текст как можно более кратким для использования крупного шрифта.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Используйте заголовки разделов для каждой из тем, чтобы переход был понятен для аудитории. 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Microsoft </a:t>
            </a:r>
            <a:r>
              <a:rPr lang="ru-RU" b="1" smtClean="0"/>
              <a:t>Инженерное мастерство</a:t>
            </a:r>
            <a:endParaRPr lang="ru-RU" smtClean="0"/>
          </a:p>
        </p:txBody>
      </p:sp>
      <p:sp>
        <p:nvSpPr>
          <p:cNvPr id="4710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Конфиденциальная информация Майкрософт</a:t>
            </a:r>
          </a:p>
        </p:txBody>
      </p:sp>
      <p:sp>
        <p:nvSpPr>
          <p:cNvPr id="4710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19570C-A909-40C0-B9F8-7AD3BA2C3C56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3"/>
            <a:ext cx="6261652" cy="4593861"/>
          </a:xfrm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При наличии подходящего</a:t>
            </a:r>
            <a:r>
              <a:rPr lang="ru-RU" baseline="0" dirty="0" smtClean="0"/>
              <a:t> видеосодержимого, такого как примеры, демонстрации продуктов или другие учебные материалы, также включите его в презентацию. </a:t>
            </a:r>
            <a:endParaRPr lang="ru-RU" dirty="0" smtClean="0"/>
          </a:p>
          <a:p>
            <a:pPr>
              <a:lnSpc>
                <a:spcPct val="80000"/>
              </a:lnSpc>
              <a:buFontTx/>
              <a:buNone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Добавьте пример или</a:t>
            </a:r>
            <a:r>
              <a:rPr lang="ru-RU" baseline="0" dirty="0" smtClean="0"/>
              <a:t> смоделированную ситуацию для обсуждения и применения полученных знаний.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2000" baseline="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22.03.2023</a:t>
            </a:fld>
            <a:endParaRPr kumimoji="0"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5600"/>
            <a:ext cx="8194675" cy="1143000"/>
          </a:xfrm>
        </p:spPr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100" y="1497013"/>
            <a:ext cx="3975100" cy="4759325"/>
          </a:xfrm>
        </p:spPr>
        <p:txBody>
          <a:bodyPr/>
          <a:lstStyle>
            <a:lvl4pPr eaLnBrk="1" latinLnBrk="0" hangingPunct="1">
              <a:defRPr kumimoji="0" lang="ru-RU" baseline="0"/>
            </a:lvl4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760" y="1497013"/>
            <a:ext cx="3977640" cy="4759325"/>
          </a:xfrm>
        </p:spPr>
        <p:txBody>
          <a:bodyPr/>
          <a:lstStyle>
            <a:lvl4pPr eaLnBrk="1" latinLnBrk="0" hangingPunct="1">
              <a:defRPr kumimoji="0" lang="ru-RU" baseline="0"/>
            </a:lvl4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22.03.2023</a:t>
            </a:fld>
            <a:endParaRPr kumimoji="0"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ru-RU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3200">
                <a:latin typeface="+mn-lt"/>
              </a:defRPr>
            </a:lvl1pPr>
            <a:lvl2pPr eaLnBrk="1" latinLnBrk="0" hangingPunct="1">
              <a:defRPr kumimoji="0" lang="ru-RU" sz="2800">
                <a:latin typeface="+mn-lt"/>
              </a:defRPr>
            </a:lvl2pPr>
            <a:lvl3pPr eaLnBrk="1" latinLnBrk="0" hangingPunct="1">
              <a:defRPr kumimoji="0" lang="ru-RU" sz="2400">
                <a:latin typeface="+mn-lt"/>
              </a:defRPr>
            </a:lvl3pPr>
            <a:lvl4pPr eaLnBrk="1" latinLnBrk="0" hangingPunct="1">
              <a:defRPr kumimoji="0" lang="ru-RU" sz="2400">
                <a:latin typeface="+mn-lt"/>
              </a:defRPr>
            </a:lvl4pPr>
            <a:lvl5pPr eaLnBrk="1" latinLnBrk="0" hangingPunct="1">
              <a:defRPr kumimoji="0" lang="ru-RU" sz="2400">
                <a:latin typeface="+mn-lt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74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67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505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916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138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549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963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49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4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244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35CF-A68F-4AEF-B449-4161824411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462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7B281C-5159-4971-8228-52B9A72E9ED2}" type="datetimeFigureOut">
              <a:rPr lang="ru-RU" smtClean="0"/>
              <a:pPr/>
              <a:t>22.03.2023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D6E5A2-EC83-451F-A719-9AC1370DD5CF}" type="slidenum">
              <a:rPr lang="ru-RU" smtClean="0"/>
              <a:pPr/>
              <a:t>‹#›</a:t>
            </a:fld>
            <a:endParaRPr kumimoji="0"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650" r:id="rId18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25C48-F878-4271-9FA7-9A3A3FD0CD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22.03.2023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135CF-A68F-4AEF-B449-41618244119B}" type="slidenum">
              <a:rPr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1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36.jpeg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0.xml"/><Relationship Id="rId7" Type="http://schemas.openxmlformats.org/officeDocument/2006/relationships/image" Target="../media/image12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1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0" y="1124744"/>
            <a:ext cx="6445696" cy="4536504"/>
          </a:xfrm>
        </p:spPr>
        <p:txBody>
          <a:bodyPr>
            <a:normAutofit fontScale="9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Педагогическая мастерская:</a:t>
            </a:r>
            <a:b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«Как сделать изучение финансовой грамотности в начальной школе интересной</a:t>
            </a:r>
            <a:b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>и эффективной»</a:t>
            </a:r>
            <a:b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  <a:t/>
            </a:r>
            <a:br>
              <a:rPr lang="ru-RU" sz="3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+mn-cs"/>
              </a:rPr>
            </a:br>
            <a:r>
              <a:rPr lang="ru-RU" sz="1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Колесникова И.В.</a:t>
            </a:r>
            <a:br>
              <a:rPr lang="ru-RU" sz="1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cap="none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МБОУ « ЯСШ №12»</a:t>
            </a:r>
            <a:endParaRPr lang="ru-RU" sz="1600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77072"/>
            <a:ext cx="3596695" cy="720080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 err="1" smtClean="0"/>
              <a:t>Учи.ру</a:t>
            </a:r>
            <a:r>
              <a:rPr lang="ru-RU" sz="1800" dirty="0" smtClean="0"/>
              <a:t> –олимпиады </a:t>
            </a:r>
            <a:br>
              <a:rPr lang="ru-RU" sz="1800" dirty="0" smtClean="0"/>
            </a:br>
            <a:r>
              <a:rPr lang="ru-RU" sz="1800" dirty="0" smtClean="0"/>
              <a:t>по предпринимательству</a:t>
            </a:r>
            <a:endParaRPr lang="ru-RU" sz="1800" dirty="0"/>
          </a:p>
        </p:txBody>
      </p:sp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 rotWithShape="1">
          <a:blip r:embed="rId2"/>
          <a:srcRect l="6394" t="4374" r="6885" b="15744"/>
          <a:stretch/>
        </p:blipFill>
        <p:spPr bwMode="auto">
          <a:xfrm>
            <a:off x="323528" y="1074908"/>
            <a:ext cx="3816424" cy="2858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472" y="260648"/>
            <a:ext cx="467778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32040" y="4797152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Национальная академия предпринимательства  http</a:t>
            </a:r>
            <a:r>
              <a:rPr lang="ru-RU" dirty="0" smtClean="0">
                <a:solidFill>
                  <a:prstClr val="black"/>
                </a:solidFill>
              </a:rPr>
              <a:t>://napdeti.ru</a:t>
            </a:r>
            <a:endParaRPr lang="ru-RU" dirty="0"/>
          </a:p>
        </p:txBody>
      </p:sp>
      <p:pic>
        <p:nvPicPr>
          <p:cNvPr id="1026" name="Picture 2" descr="Динозавр, учи ру, Гриша ПНГ на Прозрачном Фоне • Скачать PNG Динозавр, учи  ру, Гриш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41168"/>
            <a:ext cx="2072829" cy="207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4675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087940"/>
            <a:ext cx="5206554" cy="38556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lvl="0" algn="ctr"/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53000" y="0"/>
            <a:ext cx="7765662" cy="1647612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184" y="2564904"/>
            <a:ext cx="1872208" cy="314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131654"/>
            <a:ext cx="41913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 не получается потратить деньги с умом: То ума не хватает, то денег.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908720"/>
            <a:ext cx="54006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Экономика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Экономика России: почему различаются мнения экспертов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40968"/>
            <a:ext cx="4850904" cy="293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6646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76672"/>
            <a:ext cx="65527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кино, окно, ком, око, комик, кон, икона, камин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киноа, кокон, комок, мина…..</a:t>
            </a:r>
          </a:p>
        </p:txBody>
      </p:sp>
    </p:spTree>
    <p:extLst>
      <p:ext uri="{BB962C8B-B14F-4D97-AF65-F5344CB8AC3E}">
        <p14:creationId xmlns:p14="http://schemas.microsoft.com/office/powerpoint/2010/main" val="37344199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20596"/>
            <a:ext cx="67337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Умеете ли вы тратить деньги?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2499" y="4077072"/>
            <a:ext cx="4385633" cy="248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Психологический тест: умеете ли вы тратить деньги | Днепр Ча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8" y="4170762"/>
            <a:ext cx="3593254" cy="239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E:\f72c5dcc43e8bc3f684a3c9243cd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504056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5534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087940"/>
            <a:ext cx="5257800" cy="40842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ru-RU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63332" y="-6858000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16180" y="3775286"/>
            <a:ext cx="2895600" cy="339048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33543" y="332655"/>
            <a:ext cx="4670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«Семейный отпуск»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6615535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05675"/>
            <a:ext cx="2919097" cy="2802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793289" y="5445224"/>
            <a:ext cx="6512511" cy="69944"/>
          </a:xfrm>
        </p:spPr>
        <p:txBody>
          <a:bodyPr/>
          <a:lstStyle/>
          <a:p>
            <a:pPr marL="0" indent="0">
              <a:buNone/>
              <a:defRPr lang="ru-RU"/>
            </a:pP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259632" y="332656"/>
            <a:ext cx="6400800" cy="3474720"/>
          </a:xfrm>
        </p:spPr>
        <p:txBody>
          <a:bodyPr>
            <a:normAutofit lnSpcReduction="10000"/>
          </a:bodyPr>
          <a:lstStyle/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Юмористические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задачи с экономической составляющей: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err="1">
                <a:latin typeface="Times New Roman"/>
                <a:ea typeface="Calibri"/>
                <a:cs typeface="Times New Roman"/>
              </a:rPr>
              <a:t>Матроскин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открыл фирму «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Мурматрос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» и снабжает молоком городских кошек. Сколько кошек он напоит молоком, если каждый день даёт 9000л, а каждая кошка выпивает четверть литра молока?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122" name="Picture 2" descr="Все на молочный ликбез от Матроскина! | prostokvashino.by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723740"/>
            <a:ext cx="5773973" cy="311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Kolesnikova\Desktop\изображение_viber_2023-03-20_15-05-35-419.jpg"/>
          <p:cNvPicPr>
            <a:picLocks noGrp="1"/>
          </p:cNvPicPr>
          <p:nvPr>
            <p:ph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77987" y="731838"/>
            <a:ext cx="4330826" cy="3475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4653136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/>
                <a:ea typeface="Calibri"/>
              </a:rPr>
              <a:t>Старинная монета, которая появилась в Венеции в 12 веке . Став золотой, она в допетровской России называлась </a:t>
            </a:r>
            <a:r>
              <a:rPr lang="ru-RU" i="1" dirty="0" smtClean="0">
                <a:latin typeface="Times New Roman"/>
                <a:ea typeface="Calibri"/>
              </a:rPr>
              <a:t>червонцем.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573325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714206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16" y="570569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70569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70569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45840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516880"/>
            <a:ext cx="45719" cy="4571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911" y="3717032"/>
            <a:ext cx="28575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Kolesnikova\Desktop\изображение_viber_2023-03-20_23-02-11-240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88640"/>
            <a:ext cx="512018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4087765" cy="268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655" y="620688"/>
            <a:ext cx="3138011" cy="209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9696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>
              <a:defRPr lang="ru-RU"/>
            </a:pPr>
            <a:r>
              <a:rPr lang="ru-RU" dirty="0"/>
              <a:t>Приложение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231304"/>
            <a:ext cx="5040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Материальный достаток- это не ежемесячные миллионные заработки, а всего лишь умение грамотно и правильно распоряжаться своими средствами».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672319"/>
            <a:ext cx="4961111" cy="259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ru-RU" dirty="0" smtClean="0"/>
              <a:t>Мечты, мечты…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642" y="731838"/>
            <a:ext cx="5971515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 lang="ru-RU"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38213"/>
            <a:ext cx="6030416" cy="452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793289" y="5445224"/>
            <a:ext cx="6512511" cy="699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69878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260648"/>
            <a:ext cx="7789912" cy="5911552"/>
          </a:xfrm>
          <a:prstGeom prst="rect">
            <a:avLst/>
          </a:prstGeom>
          <a:noFill/>
        </p:spPr>
        <p:txBody>
          <a:bodyPr wrap="square" rtlCol="0">
            <a:normAutofit fontScale="55000" lnSpcReduction="20000"/>
          </a:bodyPr>
          <a:lstStyle/>
          <a:p>
            <a:r>
              <a:rPr lang="ru-RU" sz="51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«Финансовая грамотность» </a:t>
            </a:r>
            <a:r>
              <a:rPr lang="ru-RU" sz="51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5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 понимание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 понятий и финансовых рисков, а также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навыки, </a:t>
            </a:r>
            <a:r>
              <a:rPr lang="ru-RU" sz="5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5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уверенность</a:t>
            </a:r>
            <a:r>
              <a:rPr lang="ru-RU" sz="5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</a:t>
            </a:r>
            <a:r>
              <a:rPr lang="ru-RU" sz="5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принятия эффективных решений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разнообразных </a:t>
            </a:r>
            <a:r>
              <a:rPr lang="ru-RU" sz="5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 ситуациях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способствующих улучшению финансового благополучия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и общества, а также возможности участия в</a:t>
            </a:r>
            <a:b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экономической жизни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400" dirty="0" smtClean="0">
                <a:solidFill>
                  <a:prstClr val="white"/>
                </a:solidFill>
                <a:latin typeface="Calibri" panose="020F0502020204030204" pitchFamily="34" charset="0"/>
              </a:rPr>
              <a:t>финансовых </a:t>
            </a:r>
            <a: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  <a:t>понятий и финансовых рисков, а также </a:t>
            </a:r>
            <a:r>
              <a:rPr lang="ru-RU" sz="3400" b="1" u="sng" dirty="0">
                <a:solidFill>
                  <a:prstClr val="white"/>
                </a:solidFill>
                <a:latin typeface="Calibri" panose="020F0502020204030204" pitchFamily="34" charset="0"/>
              </a:rPr>
              <a:t>навыки, мотивацию и уверенность</a:t>
            </a:r>
            <a:r>
              <a:rPr lang="ru-RU" sz="3400" u="sng" dirty="0">
                <a:solidFill>
                  <a:prstClr val="white"/>
                </a:solidFill>
                <a:latin typeface="Calibri" panose="020F0502020204030204" pitchFamily="34" charset="0"/>
              </a:rPr>
              <a:t>, </a:t>
            </a:r>
            <a:r>
              <a:rPr lang="ru-RU" sz="3400" b="1" u="sng" dirty="0">
                <a:solidFill>
                  <a:prstClr val="white"/>
                </a:solidFill>
                <a:latin typeface="Calibri" panose="020F0502020204030204" pitchFamily="34" charset="0"/>
              </a:rPr>
              <a:t>необходимые</a:t>
            </a:r>
            <a:r>
              <a:rPr lang="ru-RU" sz="3400" u="sng" dirty="0">
                <a:solidFill>
                  <a:prstClr val="white"/>
                </a:solidFill>
                <a:latin typeface="Calibri" panose="020F0502020204030204" pitchFamily="34" charset="0"/>
              </a:rPr>
              <a:t> </a:t>
            </a:r>
            <a:r>
              <a:rPr lang="ru-RU" sz="3400" b="1" u="sng" dirty="0">
                <a:solidFill>
                  <a:prstClr val="white"/>
                </a:solidFill>
                <a:latin typeface="Calibri" panose="020F0502020204030204" pitchFamily="34" charset="0"/>
              </a:rPr>
              <a:t>для принятия эффективных решений </a:t>
            </a:r>
            <a: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  <a:t>в разнообразных </a:t>
            </a:r>
            <a:r>
              <a:rPr lang="ru-RU" sz="3400" b="1" u="sng" dirty="0">
                <a:solidFill>
                  <a:prstClr val="white"/>
                </a:solidFill>
                <a:latin typeface="Calibri" panose="020F0502020204030204" pitchFamily="34" charset="0"/>
              </a:rPr>
              <a:t>финансовых ситуациях</a:t>
            </a:r>
            <a: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  <a:t>,</a:t>
            </a:r>
            <a:b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</a:br>
            <a: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  <a:t>способствующих улучшению финансового благополучия</a:t>
            </a:r>
            <a:b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</a:br>
            <a: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  <a:t>личности и общества, а также возможности участия в</a:t>
            </a:r>
            <a:b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</a:br>
            <a:r>
              <a:rPr lang="ru-RU" sz="3400" dirty="0">
                <a:solidFill>
                  <a:prstClr val="white"/>
                </a:solidFill>
                <a:latin typeface="Calibri" panose="020F0502020204030204" pitchFamily="34" charset="0"/>
              </a:rPr>
              <a:t>экономической жизни</a:t>
            </a:r>
            <a:endParaRPr lang="ru-RU" sz="7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8" y="3861048"/>
            <a:ext cx="4352924" cy="290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06168"/>
            <a:ext cx="80772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Литература для педагога</a:t>
            </a:r>
            <a:endParaRPr lang="ru-RU" dirty="0"/>
          </a:p>
        </p:txBody>
      </p:sp>
      <p:pic>
        <p:nvPicPr>
          <p:cNvPr id="2050" name="Picture 2" descr="C:\Users\Kolesnikova\Desktop\изображение_viber_2023-03-19_16-48-39-48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687272" cy="332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035" y="5085183"/>
            <a:ext cx="91198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Р.Киосаки</a:t>
            </a:r>
            <a:r>
              <a:rPr lang="ru-RU" dirty="0" smtClean="0"/>
              <a:t> «Бедный папа, богатый папа»,</a:t>
            </a:r>
            <a:r>
              <a:rPr lang="ru-RU" dirty="0" err="1" smtClean="0"/>
              <a:t>Р.Киосаки</a:t>
            </a:r>
            <a:r>
              <a:rPr lang="ru-RU" dirty="0" smtClean="0"/>
              <a:t> «Квадрант денежного потока»,</a:t>
            </a:r>
          </a:p>
          <a:p>
            <a:r>
              <a:rPr lang="ru-RU" dirty="0" err="1" smtClean="0"/>
              <a:t>Б.Шефер</a:t>
            </a:r>
            <a:r>
              <a:rPr lang="ru-RU" dirty="0" smtClean="0"/>
              <a:t> «Мани или Азбука денег»,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Д.Клейсон</a:t>
            </a:r>
            <a:r>
              <a:rPr lang="ru-RU" dirty="0" smtClean="0"/>
              <a:t> «Самый богатый человек в Вавилоне», </a:t>
            </a:r>
            <a:r>
              <a:rPr lang="ru-RU" dirty="0" err="1" smtClean="0"/>
              <a:t>Б.Трейси</a:t>
            </a:r>
            <a:r>
              <a:rPr lang="ru-RU" dirty="0" smtClean="0"/>
              <a:t> «Точка </a:t>
            </a:r>
            <a:r>
              <a:rPr lang="ru-RU" dirty="0" err="1" smtClean="0"/>
              <a:t>фокуса»и</a:t>
            </a:r>
            <a:r>
              <a:rPr lang="ru-RU" dirty="0" smtClean="0"/>
              <a:t> др.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lesnikova\Desktop\7c09a289c37d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17562"/>
            <a:ext cx="6400800" cy="29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67744" y="4509120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Рекомендуемые фильмы:</a:t>
            </a:r>
          </a:p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27867"/>
            <a:ext cx="8507391" cy="172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620688"/>
            <a:ext cx="4343400" cy="1362075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5400" dirty="0" smtClean="0"/>
              <a:t>Читаем детям</a:t>
            </a:r>
            <a:endParaRPr lang="ru-RU" sz="5400" dirty="0"/>
          </a:p>
        </p:txBody>
      </p:sp>
      <p:pic>
        <p:nvPicPr>
          <p:cNvPr id="3074" name="Picture 2" descr="C:\Users\Kolesnikova\Desktop\изображение_viber_2023-03-19_16-50-14-05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35696" y="2132856"/>
            <a:ext cx="6768751" cy="32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133" y="5882662"/>
            <a:ext cx="69252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Н.Чуб</a:t>
            </a:r>
            <a:r>
              <a:rPr lang="ru-RU" dirty="0" smtClean="0"/>
              <a:t> «Азбука бизнеса», </a:t>
            </a:r>
          </a:p>
          <a:p>
            <a:r>
              <a:rPr lang="ru-RU" dirty="0" smtClean="0"/>
              <a:t>И. </a:t>
            </a:r>
            <a:r>
              <a:rPr lang="ru-RU" dirty="0" err="1" smtClean="0"/>
              <a:t>Липсиц</a:t>
            </a:r>
            <a:r>
              <a:rPr lang="ru-RU" dirty="0" smtClean="0"/>
              <a:t> «Удивительные приключения в стране Экономика»,</a:t>
            </a:r>
          </a:p>
          <a:p>
            <a:r>
              <a:rPr lang="ru-RU" dirty="0" smtClean="0"/>
              <a:t>Э Успенский «Бизнес крокодила Гены»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841249" y="304800"/>
            <a:ext cx="7921752" cy="1143000"/>
          </a:xfrm>
        </p:spPr>
        <p:txBody>
          <a:bodyPr/>
          <a:lstStyle/>
          <a:p>
            <a:pPr marL="0" indent="0" algn="ctr">
              <a:buNone/>
              <a:defRPr lang="ru-RU"/>
            </a:pPr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629763" name="Rectangle 3"/>
          <p:cNvSpPr>
            <a:spLocks noGrp="1" noChangeArrowheads="1"/>
          </p:cNvSpPr>
          <p:nvPr>
            <p:ph type="body" sz="half" idx="2"/>
            <p:custDataLst>
              <p:tags r:id="rId3"/>
            </p:custDataLst>
          </p:nvPr>
        </p:nvSpPr>
        <p:spPr>
          <a:xfrm flipH="1">
            <a:off x="8929687" y="6093296"/>
            <a:ext cx="45719" cy="15510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123" name="Picture 3" descr="C:\Users\Kolesnikova\Desktop\изображение_viber_2023-03-20_14-22-51-4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3942214" cy="295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Kolesnikova\Desktop\изображение_viber_2023-03-20_14-27-45-749.jpg"/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5279972" y="595654"/>
            <a:ext cx="2736304" cy="37010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83968" y="4761912"/>
            <a:ext cx="21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https</a:t>
            </a:r>
            <a:r>
              <a:rPr lang="en-US" dirty="0" smtClean="0">
                <a:sym typeface="Wingdings" panose="05000000000000000000" pitchFamily="2" charset="2"/>
              </a:rPr>
              <a:t>:</a:t>
            </a:r>
            <a:r>
              <a:rPr lang="ru-RU" dirty="0" smtClean="0">
                <a:sym typeface="Wingdings" panose="05000000000000000000" pitchFamily="2" charset="2"/>
              </a:rPr>
              <a:t>//</a:t>
            </a:r>
            <a:r>
              <a:rPr lang="en-US" dirty="0" smtClean="0">
                <a:sym typeface="Wingdings" panose="05000000000000000000" pitchFamily="2" charset="2"/>
              </a:rPr>
              <a:t>doligra.ru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3933056"/>
            <a:ext cx="2321618" cy="302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46684"/>
            <a:ext cx="2376264" cy="281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051720" y="188640"/>
            <a:ext cx="4453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</a:t>
            </a:r>
            <a:r>
              <a:rPr lang="ru-RU" dirty="0" smtClean="0"/>
              <a:t>нсценировки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5187188" cy="398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4" descr="Возможно, это изображение (6 человек, люди стоят и в помещении)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3968" y="4149080"/>
            <a:ext cx="4723621" cy="245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Возможно, это изображение (1 человек, стоит, в помещении и текст «лесной 524»)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08104" y="1268760"/>
            <a:ext cx="32640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 и фильмы по финансовой грамотности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4777" y="238336"/>
            <a:ext cx="5955283" cy="332656"/>
          </a:xfrm>
        </p:spPr>
        <p:txBody>
          <a:bodyPr>
            <a:noAutofit/>
          </a:bodyPr>
          <a:lstStyle/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38" y="1268759"/>
            <a:ext cx="2892682" cy="2789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836712"/>
            <a:ext cx="2107407" cy="3949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17032"/>
            <a:ext cx="1885950" cy="1790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980728"/>
            <a:ext cx="2493169" cy="2216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01453"/>
            <a:ext cx="1428750" cy="2990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924944"/>
            <a:ext cx="1670301" cy="2312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787259" y="5733256"/>
            <a:ext cx="6601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Простоквашино», «Золотая антилопа», « Буратино»,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старик корову продавал», « Жадный богач», « Аист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Жирафа и очки», 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325507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E8H4Cw6MhrnQZNFfxnt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dIAG7WhWjupCZ4n8F2K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C7AXHsIfcZM0GIL5sI0j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OKFAmQ6LnTdkKqqzhwoax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uPQogmzKvTp1YV9ymQ2Z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48BxRTjzwKhAarpC8SPOi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FUQynbDZ7CnnKAa7cx9MM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nk8vjtC9q0JAXtyxsX2O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cuf4iZwLgLEPe9Eifdx3u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sVeI2TwAzQM9S4tQjLvM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lJFhM9s1uk4SUavhm7qdN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682</Words>
  <Application>Microsoft Office PowerPoint</Application>
  <PresentationFormat>Экран (4:3)</PresentationFormat>
  <Paragraphs>96</Paragraphs>
  <Slides>21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Воздушный поток</vt:lpstr>
      <vt:lpstr>Тема Office</vt:lpstr>
      <vt:lpstr>Педагогическая мастерская: «Как сделать изучение финансовой грамотности в начальной школе интересной и эффективной»  Колесникова И.В. МБОУ « ЯСШ №12»</vt:lpstr>
      <vt:lpstr>Мечты, мечты…</vt:lpstr>
      <vt:lpstr>Презентация PowerPoint</vt:lpstr>
      <vt:lpstr>Литература для педагога</vt:lpstr>
      <vt:lpstr>Презентация PowerPoint</vt:lpstr>
      <vt:lpstr>Читаем детям</vt:lpstr>
      <vt:lpstr>Игры</vt:lpstr>
      <vt:lpstr>Инсценировки</vt:lpstr>
      <vt:lpstr>Мультфильмы и фильмы по финансовой грамотности  </vt:lpstr>
      <vt:lpstr>Учи.ру –олимпиады  по предпринимательству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Приложение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2023-03-20T08:28:47Z</dcterms:created>
  <dcterms:modified xsi:type="dcterms:W3CDTF">2023-03-22T13:45:21Z</dcterms:modified>
</cp:coreProperties>
</file>