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00" r:id="rId1"/>
  </p:sldMasterIdLst>
  <p:notesMasterIdLst>
    <p:notesMasterId r:id="rId16"/>
  </p:notesMasterIdLst>
  <p:handoutMasterIdLst>
    <p:handoutMasterId r:id="rId17"/>
  </p:handoutMasterIdLst>
  <p:sldIdLst>
    <p:sldId id="301" r:id="rId2"/>
    <p:sldId id="350" r:id="rId3"/>
    <p:sldId id="303" r:id="rId4"/>
    <p:sldId id="315" r:id="rId5"/>
    <p:sldId id="325" r:id="rId6"/>
    <p:sldId id="345" r:id="rId7"/>
    <p:sldId id="372" r:id="rId8"/>
    <p:sldId id="354" r:id="rId9"/>
    <p:sldId id="260" r:id="rId10"/>
    <p:sldId id="373" r:id="rId11"/>
    <p:sldId id="361" r:id="rId12"/>
    <p:sldId id="316" r:id="rId13"/>
    <p:sldId id="371" r:id="rId14"/>
    <p:sldId id="287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0066FF"/>
    <a:srgbClr val="FF9933"/>
    <a:srgbClr val="CC00FF"/>
    <a:srgbClr val="9900FF"/>
    <a:srgbClr val="9999FF"/>
    <a:srgbClr val="9966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99097C5-B849-4B50-BD1C-5E533F09160A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752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6BA31934-B112-4A69-8687-4E56D55F2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02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body"/>
          </p:nvPr>
        </p:nvSpPr>
        <p:spPr>
          <a:xfrm>
            <a:off x="749350" y="5513192"/>
            <a:ext cx="5994443" cy="522281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hdr"/>
          </p:nvPr>
        </p:nvSpPr>
        <p:spPr>
          <a:xfrm>
            <a:off x="1498700" y="6383923"/>
            <a:ext cx="5994443" cy="522281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95" name="PlaceHolder 3"/>
          <p:cNvSpPr>
            <a:spLocks noGrp="1"/>
          </p:cNvSpPr>
          <p:nvPr>
            <p:ph type="dt"/>
          </p:nvPr>
        </p:nvSpPr>
        <p:spPr>
          <a:xfrm>
            <a:off x="0" y="11026775"/>
            <a:ext cx="3251822" cy="579966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9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51822" cy="57996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97" name="PlaceHolder 5"/>
          <p:cNvSpPr>
            <a:spLocks noGrp="1"/>
          </p:cNvSpPr>
          <p:nvPr>
            <p:ph type="sldNum"/>
          </p:nvPr>
        </p:nvSpPr>
        <p:spPr>
          <a:xfrm>
            <a:off x="4241321" y="0"/>
            <a:ext cx="3251822" cy="579966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6B844EE-6F4D-493F-9EC7-D8426A1456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622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248A-A966-4880-ABA5-3CDA4A65700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8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72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273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271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202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855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096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65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264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437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606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8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64D844AF-BF15-4BCE-B55A-672C0C46F43D}" type="datetime1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27.05.2024</a:t>
            </a:fld>
            <a:endParaRPr lang="ru-RU" sz="105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3B3D7ADA-2140-47AC-96BE-438882AA3E90}" type="slidenum">
              <a:rPr lang="ru-RU" sz="1050" b="0" strike="noStrike" spc="-1" smtClean="0">
                <a:solidFill>
                  <a:srgbClr val="FFFFFF"/>
                </a:solidFill>
                <a:latin typeface="Tw Cen MT"/>
              </a:rPr>
              <a:t>‹#›</a:t>
            </a:fld>
            <a:endParaRPr lang="ru-RU" sz="105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547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971" y="2776501"/>
            <a:ext cx="10173629" cy="2297304"/>
          </a:xfrm>
          <a:ln w="76200"/>
          <a:scene3d>
            <a:camera prst="orthographicFront"/>
            <a:lightRig rig="threePt" dir="t">
              <a:rot lat="0" lon="0" rev="19200000"/>
            </a:lightRig>
          </a:scene3d>
          <a:sp3d extrusionH="2851150">
            <a:extrusionClr>
              <a:schemeClr val="tx2">
                <a:lumMod val="75000"/>
                <a:lumOff val="25000"/>
              </a:schemeClr>
            </a:extrusionClr>
          </a:sp3d>
        </p:spPr>
        <p:txBody>
          <a:bodyPr>
            <a:normAutofit/>
            <a:scene3d>
              <a:camera prst="orthographicFront"/>
              <a:lightRig rig="balanced" dir="t">
                <a:rot lat="0" lon="0" rev="19200000"/>
              </a:lightRig>
            </a:scene3d>
            <a:sp3d extrusionH="793750" prstMaterial="metal">
              <a:bevelT w="38100" h="25400"/>
              <a:bevelB w="50800" h="38100" prst="riblet"/>
              <a:contourClr>
                <a:schemeClr val="bg2"/>
              </a:contourClr>
            </a:sp3d>
          </a:bodyPr>
          <a:lstStyle/>
          <a:p>
            <a:r>
              <a:rPr lang="ru-RU" sz="40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онкурс школьных музеев в Республике Крым</a:t>
            </a:r>
            <a:br>
              <a:rPr lang="ru-RU" sz="40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40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Номинация: « Эстетика школьного музея» </a:t>
            </a:r>
            <a:endParaRPr lang="ru-RU" sz="40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7728" y="1006646"/>
            <a:ext cx="755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«ЯЛТИНСКАЯ СРЕДНЯЯ ШКОЛА №12 С УГЛУБЛЕННЫМ ИЗУЧЕНИЕМ ИНОСТРАННЫХ ЯЗЫКОВ»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9484" y="5119062"/>
            <a:ext cx="837803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SzPct val="95000"/>
            </a:pPr>
            <a:r>
              <a:rPr lang="ru-RU" altLang="ru-RU" sz="2800" b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Руководитель музея :</a:t>
            </a:r>
            <a:r>
              <a:rPr lang="ru-RU" alt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Васильцова Светлана Анатольевна</a:t>
            </a:r>
            <a:r>
              <a:rPr lang="ru-RU" altLang="ru-RU" sz="2800" b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endParaRPr lang="ru-RU" altLang="ru-RU" sz="2800" b="1" dirty="0">
              <a:solidFill>
                <a:srgbClr val="7030A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buSzPct val="95000"/>
            </a:pPr>
            <a:r>
              <a:rPr lang="ru-RU" altLang="ru-RU" sz="2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800" b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едагог дополнительного образования</a:t>
            </a:r>
            <a:endParaRPr lang="ru-RU" altLang="ru-RU" sz="2800" b="1" dirty="0">
              <a:solidFill>
                <a:srgbClr val="7030A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70C0"/>
                </a:solidFill>
              </a:rPr>
              <a:t>                                                                   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128" r="8517" b="9647"/>
          <a:stretch>
            <a:fillRect/>
          </a:stretch>
        </p:blipFill>
        <p:spPr bwMode="auto">
          <a:xfrm>
            <a:off x="1895765" y="654531"/>
            <a:ext cx="1383883" cy="1552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25" t="4128" r="8517" b="96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 descr="https://images.ua.prom.st/1682878869_w640_h640_maskaradnye-tov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0125">
            <a:off x="9815482" y="4896356"/>
            <a:ext cx="1540418" cy="16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3"/>
          <p:cNvSpPr/>
          <p:nvPr/>
        </p:nvSpPr>
        <p:spPr>
          <a:xfrm>
            <a:off x="0" y="23514"/>
            <a:ext cx="4059212" cy="1537200"/>
          </a:xfrm>
          <a:prstGeom prst="rect">
            <a:avLst/>
          </a:prstGeom>
          <a:solidFill>
            <a:srgbClr val="FFC0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</a:pPr>
            <a:r>
              <a:rPr lang="ru-RU" sz="3000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Музей театрального искусства МБОУ «ЯСШ №12»</a:t>
            </a:r>
            <a:endParaRPr lang="ru-RU" sz="3000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4" y="85346"/>
            <a:ext cx="6521986" cy="3710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786"/>
            <a:ext cx="4571999" cy="3079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306" y="3635566"/>
            <a:ext cx="5684257" cy="41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1980" y="1262390"/>
            <a:ext cx="44985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" dirty="0">
                <a:solidFill>
                  <a:srgbClr val="6600CC"/>
                </a:solidFill>
                <a:latin typeface="Georgia" panose="02040502050405020303" pitchFamily="18" charset="0"/>
              </a:rPr>
              <a:t> </a:t>
            </a:r>
            <a:r>
              <a:rPr lang="ru-RU" sz="4400" b="1" spc="-1" dirty="0" smtClean="0">
                <a:solidFill>
                  <a:srgbClr val="6600CC"/>
                </a:solidFill>
                <a:latin typeface="Georgia" panose="02040502050405020303" pitchFamily="18" charset="0"/>
              </a:rPr>
              <a:t>Музей театрального искусства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1" y="1790699"/>
            <a:ext cx="3870961" cy="2903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13" y="1790700"/>
            <a:ext cx="3870960" cy="2903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80" y="3484101"/>
            <a:ext cx="4498532" cy="3373899"/>
          </a:xfrm>
          <a:prstGeom prst="rect">
            <a:avLst/>
          </a:prstGeom>
        </p:spPr>
      </p:pic>
      <p:pic>
        <p:nvPicPr>
          <p:cNvPr id="7" name="Picture 8" descr="https://images.ua.prom.st/1682878869_w640_h640_maskaradnye-tova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0125">
            <a:off x="9221123" y="4957806"/>
            <a:ext cx="1540418" cy="16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7381" y="4693920"/>
            <a:ext cx="2435297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9439" y="26209"/>
            <a:ext cx="505888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spc="-1" dirty="0" smtClean="0">
                <a:solidFill>
                  <a:srgbClr val="6600CC"/>
                </a:solidFill>
                <a:latin typeface="Georgia" panose="02040502050405020303" pitchFamily="18" charset="0"/>
              </a:rPr>
              <a:t>Театральная студия «Сам себе режиссер»</a:t>
            </a:r>
            <a:endParaRPr lang="ru-RU" sz="3200" dirty="0">
              <a:solidFill>
                <a:srgbClr val="6600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3" t="17314" r="22785" b="14950"/>
          <a:stretch/>
        </p:blipFill>
        <p:spPr>
          <a:xfrm>
            <a:off x="0" y="0"/>
            <a:ext cx="3309597" cy="2228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" y="4730075"/>
            <a:ext cx="3535102" cy="2135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1" t="31941" r="36962" b="14050"/>
          <a:stretch/>
        </p:blipFill>
        <p:spPr>
          <a:xfrm>
            <a:off x="8854440" y="3754623"/>
            <a:ext cx="3347851" cy="2975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3804" t="13538" r="31666" b="12727"/>
          <a:stretch/>
        </p:blipFill>
        <p:spPr>
          <a:xfrm>
            <a:off x="-11946" y="2348434"/>
            <a:ext cx="3356792" cy="2261818"/>
          </a:xfrm>
          <a:prstGeom prst="rect">
            <a:avLst/>
          </a:prstGeom>
        </p:spPr>
      </p:pic>
      <p:pic>
        <p:nvPicPr>
          <p:cNvPr id="1028" name="Picture 4" descr="https://sun9-63.userapi.com/impg/w9uwpNh2avhmG5zJ0L05sWB1gb37kVt5IXakrg/D8V6oj1KwSk.jpg?size=1280x640&amp;quality=95&amp;sign=853304c4dc3a8f8085178083abcaf916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8546" r="7825" b="9732"/>
          <a:stretch/>
        </p:blipFill>
        <p:spPr bwMode="auto">
          <a:xfrm>
            <a:off x="3816649" y="1369349"/>
            <a:ext cx="4709835" cy="26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3.userapi.com/impg/8JOa0jZ-ptnzPB8J0jDCbpIv7sgVvk5qjBjmVw/NOZQKMFM6IU.jpg?size=804x803&amp;quality=95&amp;sign=2ca7794b95417834e725926a01cb120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97" y="287602"/>
            <a:ext cx="3195716" cy="31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12.userapi.com/impg/xi5KnBLCIs5KZDF4WqHtrYgp8tu39CDDtIfDPw/08IGr8ZuJlo.jpg?size=1280x849&amp;quality=96&amp;sign=0b1c30044191f0a5d9b0da3135506c9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45" y="4114803"/>
            <a:ext cx="4147153" cy="27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63339" y="976991"/>
            <a:ext cx="435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" dirty="0">
                <a:solidFill>
                  <a:srgbClr val="6600CC"/>
                </a:solidFill>
                <a:latin typeface="Georgia" panose="02040502050405020303" pitchFamily="18" charset="0"/>
              </a:rPr>
              <a:t>(руководитель– Васильцова С.А.)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 idx="4294967295"/>
          </p:nvPr>
        </p:nvSpPr>
        <p:spPr>
          <a:xfrm>
            <a:off x="2999656" y="0"/>
            <a:ext cx="5319154" cy="136156"/>
          </a:xfrm>
          <a:prstGeom prst="rect">
            <a:avLst/>
          </a:prstGeom>
          <a:noFill/>
          <a:ln w="0">
            <a:noFill/>
          </a:ln>
        </p:spPr>
        <p:txBody>
          <a:bodyPr vert="horz" lIns="90000" tIns="45000" rIns="90000" bIns="45000" numCol="1" spcCol="0" rtlCol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ru-RU" sz="3200" b="1" spc="-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5" y="136156"/>
            <a:ext cx="1346974" cy="12438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52545" y="769435"/>
            <a:ext cx="80406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-искусство прекрасное. </a:t>
            </a:r>
          </a:p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облагораживает, воспитывает человека. </a:t>
            </a:r>
            <a:r>
              <a:rPr lang="ru-RU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кто любит театр по настоящему, всегда уносит из него запас мудрости и доброты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,- К. С. Станиславский.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3" y="3007296"/>
            <a:ext cx="4067983" cy="3577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099" y="3007296"/>
            <a:ext cx="4940281" cy="36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2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2222966" y="688723"/>
            <a:ext cx="6877799" cy="25462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7030A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8000" b="0" strike="noStrike" spc="-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45" y="820055"/>
            <a:ext cx="2088982" cy="2283624"/>
          </a:xfrm>
          <a:prstGeom prst="ellipse">
            <a:avLst/>
          </a:prstGeom>
        </p:spPr>
      </p:pic>
      <p:pic>
        <p:nvPicPr>
          <p:cNvPr id="7" name="Picture 2" descr="https://catherineasquithgallery.com/uploads/posts/2021-03/1614562877_20-p-maska-na-belom-fone-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0989">
            <a:off x="10913682" y="4624946"/>
            <a:ext cx="1099476" cy="95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4.infourok.ru/uploads/ex/04e3/0016387a-778e9dd9/hello_html_m1d97b5a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6046">
            <a:off x="165156" y="4430781"/>
            <a:ext cx="2158514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97" y="3235011"/>
            <a:ext cx="8511874" cy="372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3710" y="364928"/>
            <a:ext cx="6571488" cy="6124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00CC"/>
                </a:solidFill>
                <a:latin typeface="Georgia" panose="02040502050405020303" pitchFamily="18" charset="0"/>
              </a:rPr>
              <a:t>«Когда люди приобщаются к театральному искусству прямо с юных лет, это, безусловно, становится мощным подспорьем на всю жизнь, потому что способствует развитию личности, особенно если это развитие основано на русской классике. Русская классика всемирно признана, и кто бы и как бы ни хотел отменить русскую культуру, российскую культуру, это глупость. Но самое-то важное, что мы понимаем, насколько она важна для нас, для нашей страны, для наших людей"...</a:t>
            </a:r>
            <a:endParaRPr lang="ru-RU" sz="2800" b="1" dirty="0">
              <a:solidFill>
                <a:srgbClr val="6600CC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8987" y="5078480"/>
            <a:ext cx="3124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В.В. Путин</a:t>
            </a:r>
          </a:p>
        </p:txBody>
      </p:sp>
      <p:pic>
        <p:nvPicPr>
          <p:cNvPr id="6" name="Picture 2" descr="https://content.foto.my.mail.ru/list/n.govert/_blogs/i-6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9" y="6328406"/>
            <a:ext cx="4629139" cy="5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051" t="48916" r="59182" b="13414"/>
          <a:stretch/>
        </p:blipFill>
        <p:spPr>
          <a:xfrm>
            <a:off x="755285" y="1223888"/>
            <a:ext cx="4415686" cy="3629466"/>
          </a:xfrm>
          <a:prstGeom prst="rect">
            <a:avLst/>
          </a:prstGeom>
        </p:spPr>
      </p:pic>
      <p:pic>
        <p:nvPicPr>
          <p:cNvPr id="1026" name="Picture 2" descr="https://imgtest.mir24.tv/uploaded/images/crops/2020/January/1200x600_0x417_wide_crop_d9ac73cf1f77c1892ba56bdf7ab62fdaeda56fcb67e23a1605ec2c88349238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2086" r="-1"/>
          <a:stretch/>
        </p:blipFill>
        <p:spPr bwMode="auto">
          <a:xfrm>
            <a:off x="165011" y="1223888"/>
            <a:ext cx="5052952" cy="362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vteleradio.ru/images/2018/1/25/116405ee24cf44ec99467da7787bf7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178"/>
          <a:stretch/>
        </p:blipFill>
        <p:spPr bwMode="auto">
          <a:xfrm flipH="1">
            <a:off x="165011" y="1243422"/>
            <a:ext cx="5146871" cy="360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8"/>
          <p:cNvSpPr txBox="1">
            <a:spLocks noGrp="1" noChangeArrowheads="1"/>
          </p:cNvSpPr>
          <p:nvPr>
            <p:ph idx="1"/>
          </p:nvPr>
        </p:nvSpPr>
        <p:spPr bwMode="auto">
          <a:xfrm>
            <a:off x="274320" y="463588"/>
            <a:ext cx="11612880" cy="337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vert="horz" wrap="square" lIns="0" tIns="5080" rIns="0" bIns="0" rtlCol="0" anchor="ctr">
            <a:spAutoFit/>
          </a:bodyPr>
          <a:lstStyle/>
          <a:p>
            <a:pPr marL="284163" algn="just">
              <a:spcBef>
                <a:spcPts val="38"/>
              </a:spcBef>
              <a:buNone/>
            </a:pPr>
            <a:endParaRPr lang="ru-RU" sz="2400" dirty="0">
              <a:solidFill>
                <a:srgbClr val="6600CC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18"/>
          <p:cNvSpPr>
            <a:spLocks noChangeArrowheads="1"/>
          </p:cNvSpPr>
          <p:nvPr/>
        </p:nvSpPr>
        <p:spPr bwMode="auto">
          <a:xfrm>
            <a:off x="274320" y="823415"/>
            <a:ext cx="11917680" cy="3769116"/>
          </a:xfrm>
          <a:custGeom>
            <a:avLst/>
            <a:gdLst>
              <a:gd name="T0" fmla="*/ 0 w 5977255"/>
              <a:gd name="T1" fmla="*/ 0 h 3570604"/>
              <a:gd name="T2" fmla="*/ 5977255 w 5977255"/>
              <a:gd name="T3" fmla="*/ 3570604 h 3570604"/>
            </a:gdLst>
            <a:ahLst/>
            <a:cxnLst>
              <a:cxn ang="0">
                <a:pos x="0" y="3570224"/>
              </a:cxn>
              <a:cxn ang="0">
                <a:pos x="5976874" y="3570224"/>
              </a:cxn>
              <a:cxn ang="0">
                <a:pos x="5976874" y="0"/>
              </a:cxn>
              <a:cxn ang="0">
                <a:pos x="0" y="0"/>
              </a:cxn>
              <a:cxn ang="0">
                <a:pos x="0" y="3570224"/>
              </a:cxn>
            </a:cxnLst>
            <a:rect l="T0" t="T1" r="T2" b="T3"/>
            <a:pathLst>
              <a:path w="5977255" h="3570604">
                <a:moveTo>
                  <a:pt x="0" y="3570224"/>
                </a:moveTo>
                <a:lnTo>
                  <a:pt x="5976874" y="3570224"/>
                </a:lnTo>
                <a:lnTo>
                  <a:pt x="5976874" y="0"/>
                </a:lnTo>
                <a:lnTo>
                  <a:pt x="0" y="0"/>
                </a:lnTo>
                <a:lnTo>
                  <a:pt x="0" y="3570224"/>
                </a:lnTo>
                <a:close/>
              </a:path>
            </a:pathLst>
          </a:custGeom>
          <a:noFill/>
          <a:ln w="57149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8352" y="823416"/>
            <a:ext cx="11206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00FF"/>
                </a:solidFill>
              </a:rPr>
              <a:t>Система школьных театров и детских театральных конкурсов развивается по поручению Президента Российской Федерации и является важным инструментом воспитания подрастающего поколения и социальным лифтом для талантливых детей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48" y="2868965"/>
            <a:ext cx="7018580" cy="41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995" y="387011"/>
            <a:ext cx="11673299" cy="89707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«ЯСШ № 12–школа больших возможностей»</a:t>
            </a:r>
            <a:endParaRPr lang="ru-RU" sz="3600" dirty="0">
              <a:solidFill>
                <a:srgbClr val="6600CC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AutoShape 4" descr="https://1.downloader.disk.yandex.ru/preview/99417dc865c172530e6fe3698daf95ca687202931d3b42bcc9168d1e5b43741f/inf/ZfmCI_v1l1zPdZJ-e1r5GwaoBVlpVWNVJRQrDx3qWRgMZPvZCNRcwASj3VUqXRdZsWSiw-FK7nY7BU4eCbLsFg%3D%3D?uid=279675490&amp;filename=IMG_0328.heic&amp;disposition=inline&amp;hash=&amp;limit=0&amp;content_type=image%2Fjpeg&amp;owner_uid=279675490&amp;tknv=v2&amp;size=1040x65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7555" r="4667" b="19111"/>
          <a:stretch/>
        </p:blipFill>
        <p:spPr>
          <a:xfrm>
            <a:off x="4107897" y="1096100"/>
            <a:ext cx="3484470" cy="2599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5" y="1084989"/>
            <a:ext cx="3639939" cy="2729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6" y="3948627"/>
            <a:ext cx="4272306" cy="2739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30" y="1204765"/>
            <a:ext cx="4112964" cy="274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81" y="4082311"/>
            <a:ext cx="4232716" cy="2663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438" y="4082311"/>
            <a:ext cx="3470839" cy="26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2420" y="85346"/>
            <a:ext cx="8259476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kern="50" dirty="0" smtClean="0">
                <a:solidFill>
                  <a:srgbClr val="7030A0"/>
                </a:solidFill>
                <a:latin typeface="Georgia" panose="020405020504050203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  <a:t>Экспозиция школьного  </a:t>
            </a:r>
            <a:r>
              <a:rPr lang="ru-RU" sz="3200" b="1" kern="50" dirty="0" smtClean="0">
                <a:solidFill>
                  <a:srgbClr val="7030A0"/>
                </a:solidFill>
                <a:latin typeface="Georgia" panose="020405020504050203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  <a:t>музея театрального искусства  </a:t>
            </a:r>
            <a:r>
              <a:rPr lang="ru-RU" sz="3200" b="1" kern="50" dirty="0" smtClean="0">
                <a:solidFill>
                  <a:srgbClr val="7030A0"/>
                </a:solidFill>
                <a:latin typeface="Georgia" panose="020405020504050203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  <a:t>«Театр. Зритель. Актер»</a:t>
            </a:r>
            <a:endParaRPr lang="ru-RU" sz="3200" b="1" kern="50" dirty="0">
              <a:solidFill>
                <a:srgbClr val="7030A0"/>
              </a:solidFill>
              <a:effectLst/>
              <a:latin typeface="Georgia" panose="02040502050405020303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40" y="1655006"/>
            <a:ext cx="9298235" cy="54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744" y="172714"/>
            <a:ext cx="10576560" cy="89707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«12 школа - территория творчества</a:t>
            </a: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  <a:r>
              <a:rPr lang="ru-RU" altLang="ru-RU" sz="2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altLang="ru-RU" sz="2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altLang="ru-RU" sz="2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Костюмы из школьного музея используются обучающимися для театральных постановок и спектаклей</a:t>
            </a:r>
            <a:endParaRPr lang="ru-RU" sz="2000" dirty="0">
              <a:solidFill>
                <a:srgbClr val="6600CC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AutoShape 4" descr="https://1.downloader.disk.yandex.ru/preview/99417dc865c172530e6fe3698daf95ca687202931d3b42bcc9168d1e5b43741f/inf/ZfmCI_v1l1zPdZJ-e1r5GwaoBVlpVWNVJRQrDx3qWRgMZPvZCNRcwASj3VUqXRdZsWSiw-FK7nY7BU4eCbLsFg%3D%3D?uid=279675490&amp;filename=IMG_0328.heic&amp;disposition=inline&amp;hash=&amp;limit=0&amp;content_type=image%2Fjpeg&amp;owner_uid=279675490&amp;tknv=v2&amp;size=1040x65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1234561"/>
            <a:ext cx="9683826" cy="5338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04" y="905890"/>
            <a:ext cx="3842362" cy="5667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921" y="7937"/>
            <a:ext cx="181676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92D050"/>
                </a:solidFill>
              </a:rPr>
              <a:t>Театральный музей  это…</a:t>
            </a:r>
            <a:endParaRPr lang="ru-RU" b="1" i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1124744"/>
            <a:ext cx="8229600" cy="470916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Т</a:t>
            </a:r>
            <a:r>
              <a:rPr lang="ru-RU" sz="3600" dirty="0"/>
              <a:t>-творчество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Е</a:t>
            </a:r>
            <a:r>
              <a:rPr lang="ru-RU" sz="3600" dirty="0"/>
              <a:t>-единение разных видов </a:t>
            </a:r>
            <a:r>
              <a:rPr lang="ru-RU" sz="3600" dirty="0" smtClean="0"/>
              <a:t>театральной </a:t>
            </a:r>
            <a:r>
              <a:rPr lang="ru-RU" sz="3600" dirty="0"/>
              <a:t>деятельности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А</a:t>
            </a:r>
            <a:r>
              <a:rPr lang="ru-RU" sz="3600" dirty="0"/>
              <a:t>- артистизм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Т</a:t>
            </a:r>
            <a:r>
              <a:rPr lang="ru-RU" sz="3600" dirty="0" smtClean="0"/>
              <a:t>-тайна</a:t>
            </a:r>
            <a:endParaRPr lang="ru-RU" sz="3600" dirty="0"/>
          </a:p>
          <a:p>
            <a:r>
              <a:rPr lang="ru-RU" sz="3600" b="1" dirty="0">
                <a:solidFill>
                  <a:srgbClr val="C00000"/>
                </a:solidFill>
              </a:rPr>
              <a:t>Р</a:t>
            </a:r>
            <a:r>
              <a:rPr lang="ru-RU" sz="3600" dirty="0"/>
              <a:t>- риторика</a:t>
            </a:r>
          </a:p>
          <a:p>
            <a:pPr>
              <a:buNone/>
            </a:pPr>
            <a:r>
              <a:rPr lang="ru-RU" sz="3600" dirty="0"/>
              <a:t>+ </a:t>
            </a:r>
            <a:r>
              <a:rPr lang="ru-RU" sz="3600" dirty="0" smtClean="0"/>
              <a:t>культура, выразительность </a:t>
            </a:r>
            <a:r>
              <a:rPr lang="ru-RU" sz="3600" dirty="0"/>
              <a:t>слова и движения</a:t>
            </a:r>
            <a:r>
              <a:rPr lang="ru-RU" sz="3600" dirty="0" smtClean="0"/>
              <a:t>, </a:t>
            </a:r>
            <a:r>
              <a:rPr lang="ru-RU" sz="3600" dirty="0"/>
              <a:t>взаимодействие по </a:t>
            </a:r>
            <a:r>
              <a:rPr lang="ru-RU" sz="3600" dirty="0" err="1" smtClean="0"/>
              <a:t>роли,традиции</a:t>
            </a:r>
            <a:r>
              <a:rPr lang="ru-RU" sz="3600" smtClean="0"/>
              <a:t>…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688618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0.userapi.com/impg/14g3EB48URtbH5c0U9gYuYJ_8ArmPCMdCzTYQw/FFZEudKasCE.jpg?size=1280x963&amp;quality=95&amp;sign=c333bdf103ce49ca75c0b5acf75bd2ce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628"/>
          <a:stretch/>
        </p:blipFill>
        <p:spPr bwMode="auto">
          <a:xfrm>
            <a:off x="182663" y="3599727"/>
            <a:ext cx="3606708" cy="312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2871" y="2972173"/>
            <a:ext cx="10803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 smtClean="0">
                <a:solidFill>
                  <a:srgbClr val="6600CC"/>
                </a:solidFill>
                <a:latin typeface="Georgia" panose="02040502050405020303" pitchFamily="18" charset="0"/>
              </a:rPr>
              <a:t>ТЕАТР+ школьный музей театрального искусства= едины</a:t>
            </a:r>
            <a:endParaRPr lang="ru-RU" sz="2000" dirty="0"/>
          </a:p>
        </p:txBody>
      </p:sp>
      <p:pic>
        <p:nvPicPr>
          <p:cNvPr id="3076" name="Picture 4" descr="https://sun9-72.userapi.com/impg/DqV_9H3OgNLMlrfv5H1Cr2pFJE_oc2Ahz6viUg/L3tA4rnQB70.jpg?size=1280x591&amp;quality=95&amp;sign=b0f00432336699b4ee80a9edd020b80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8229" r="35390"/>
          <a:stretch/>
        </p:blipFill>
        <p:spPr bwMode="auto">
          <a:xfrm>
            <a:off x="4422205" y="132658"/>
            <a:ext cx="3906295" cy="28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4.userapi.com/impg/Vn7_LxR0Tcg6lhUz3HC3T4-oWY3l1sWVeS0MOA/RV6Ad1IVbAA.jpg?size=1280x591&amp;quality=95&amp;sign=3baa4304b06d39a48a2cb97a226ec95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5557" r="30548"/>
          <a:stretch/>
        </p:blipFill>
        <p:spPr bwMode="auto">
          <a:xfrm>
            <a:off x="158930" y="132658"/>
            <a:ext cx="4104836" cy="28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89" y="3671087"/>
            <a:ext cx="4293984" cy="2980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50" y="3763495"/>
            <a:ext cx="3776547" cy="280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78" y="90551"/>
            <a:ext cx="4202422" cy="29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3"/>
          <p:cNvSpPr/>
          <p:nvPr/>
        </p:nvSpPr>
        <p:spPr>
          <a:xfrm>
            <a:off x="0" y="23514"/>
            <a:ext cx="4059212" cy="1537200"/>
          </a:xfrm>
          <a:prstGeom prst="rect">
            <a:avLst/>
          </a:prstGeom>
          <a:solidFill>
            <a:srgbClr val="FFC0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480" tIns="114480" rIns="114480" bIns="114480" anchor="ctr"/>
          <a:lstStyle/>
          <a:p>
            <a:pPr algn="ctr">
              <a:lnSpc>
                <a:spcPct val="90000"/>
              </a:lnSpc>
            </a:pPr>
            <a:r>
              <a:rPr lang="ru-RU" sz="3000" spc="-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Музей театрального искусства МБОУ «ЯСШ №12»</a:t>
            </a:r>
            <a:endParaRPr lang="ru-RU" sz="3000" spc="-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43" y="85346"/>
            <a:ext cx="1307224" cy="129235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43" y="1560714"/>
            <a:ext cx="7821977" cy="5693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3179</TotalTime>
  <Words>278</Words>
  <Application>Microsoft Office PowerPoint</Application>
  <PresentationFormat>Широкоэкранный</PresentationFormat>
  <Paragraphs>29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DejaVu Sans</vt:lpstr>
      <vt:lpstr>Georgia</vt:lpstr>
      <vt:lpstr>Lucida Sans Unicode</vt:lpstr>
      <vt:lpstr>Mangal</vt:lpstr>
      <vt:lpstr>Times New Roman</vt:lpstr>
      <vt:lpstr>Tw Cen MT</vt:lpstr>
      <vt:lpstr>Тема Office</vt:lpstr>
      <vt:lpstr>Конкурс школьных музеев в Республике Крым Номинация: « Эстетика школьного музея» </vt:lpstr>
      <vt:lpstr>Презентация PowerPoint</vt:lpstr>
      <vt:lpstr>Презентация PowerPoint</vt:lpstr>
      <vt:lpstr>«ЯСШ № 12–школа больших возможностей»</vt:lpstr>
      <vt:lpstr>Презентация PowerPoint</vt:lpstr>
      <vt:lpstr>«12 школа - территория творчества» Костюмы из школьного музея используются обучающимися для театральных постановок и спектаклей</vt:lpstr>
      <vt:lpstr>Театральный музей 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Наталья</dc:creator>
  <dc:description/>
  <cp:lastModifiedBy>User</cp:lastModifiedBy>
  <cp:revision>177</cp:revision>
  <cp:lastPrinted>2023-05-03T07:45:36Z</cp:lastPrinted>
  <dcterms:created xsi:type="dcterms:W3CDTF">2019-12-05T11:19:18Z</dcterms:created>
  <dcterms:modified xsi:type="dcterms:W3CDTF">2024-05-27T13:23:12Z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ntentTypeId">
    <vt:lpwstr>0x01010079F111ED35F8CC479449609E8A0923A6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32</vt:i4>
  </property>
</Properties>
</file>