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63" r:id="rId13"/>
    <p:sldId id="281" r:id="rId14"/>
    <p:sldId id="284" r:id="rId15"/>
    <p:sldId id="282" r:id="rId16"/>
    <p:sldId id="283" r:id="rId17"/>
    <p:sldId id="264" r:id="rId18"/>
    <p:sldId id="286" r:id="rId19"/>
    <p:sldId id="289" r:id="rId20"/>
    <p:sldId id="287" r:id="rId21"/>
    <p:sldId id="288" r:id="rId22"/>
    <p:sldId id="285" r:id="rId23"/>
    <p:sldId id="268" r:id="rId24"/>
    <p:sldId id="27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28" autoAdjust="0"/>
    <p:restoredTop sz="94660"/>
  </p:normalViewPr>
  <p:slideViewPr>
    <p:cSldViewPr snapToGrid="0">
      <p:cViewPr>
        <p:scale>
          <a:sx n="54" d="100"/>
          <a:sy n="54" d="100"/>
        </p:scale>
        <p:origin x="-39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8A71CD-EC82-4D5A-86A4-45B2BDF63DF5}" type="doc">
      <dgm:prSet loTypeId="urn:microsoft.com/office/officeart/2005/8/layout/default#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A412ADC-3BB1-4DD1-B743-BB135ED18D78}">
      <dgm:prSet phldrT="[Текст]"/>
      <dgm:spPr>
        <a:xfrm>
          <a:off x="3423" y="410277"/>
          <a:ext cx="2715986" cy="1629591"/>
        </a:xfr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Воображение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503B6AC-711E-43ED-A48F-BF6C8C582152}" type="parTrans" cxnId="{E8E86831-BC29-4C4C-A828-3F8860CCA395}">
      <dgm:prSet/>
      <dgm:spPr/>
      <dgm:t>
        <a:bodyPr/>
        <a:lstStyle/>
        <a:p>
          <a:endParaRPr lang="ru-RU"/>
        </a:p>
      </dgm:t>
    </dgm:pt>
    <dgm:pt modelId="{77F296ED-540C-47EF-91B6-87189C8A299D}" type="sibTrans" cxnId="{E8E86831-BC29-4C4C-A828-3F8860CCA395}">
      <dgm:prSet/>
      <dgm:spPr/>
      <dgm:t>
        <a:bodyPr/>
        <a:lstStyle/>
        <a:p>
          <a:endParaRPr lang="ru-RU"/>
        </a:p>
      </dgm:t>
    </dgm:pt>
    <dgm:pt modelId="{E1E7D635-2470-45A7-98F8-BF7A7984B8DD}">
      <dgm:prSet phldrT="[Текст]"/>
      <dgm:spPr>
        <a:xfrm>
          <a:off x="2991008" y="410277"/>
          <a:ext cx="2715986" cy="1629591"/>
        </a:xfrm>
        <a:gradFill rotWithShape="0">
          <a:gsLst>
            <a:gs pos="0">
              <a:srgbClr val="FFC000">
                <a:hueOff val="1485099"/>
                <a:satOff val="-6853"/>
                <a:lumOff val="252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1485099"/>
                <a:satOff val="-6853"/>
                <a:lumOff val="252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1485099"/>
                <a:satOff val="-6853"/>
                <a:lumOff val="252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Внимание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AD8BB06-469E-4C47-A500-AC7D01AF9EB6}" type="parTrans" cxnId="{D2D2FA2A-4A09-4620-AFB0-0CBE9DE8B0A3}">
      <dgm:prSet/>
      <dgm:spPr/>
      <dgm:t>
        <a:bodyPr/>
        <a:lstStyle/>
        <a:p>
          <a:endParaRPr lang="ru-RU"/>
        </a:p>
      </dgm:t>
    </dgm:pt>
    <dgm:pt modelId="{ABDA8D62-66CF-4689-99D7-14121C200A6D}" type="sibTrans" cxnId="{D2D2FA2A-4A09-4620-AFB0-0CBE9DE8B0A3}">
      <dgm:prSet/>
      <dgm:spPr/>
      <dgm:t>
        <a:bodyPr/>
        <a:lstStyle/>
        <a:p>
          <a:endParaRPr lang="ru-RU"/>
        </a:p>
      </dgm:t>
    </dgm:pt>
    <dgm:pt modelId="{D8E34A67-7C9E-40B5-82DB-AF2A387E8204}">
      <dgm:prSet phldrT="[Текст]"/>
      <dgm:spPr>
        <a:xfrm>
          <a:off x="5978593" y="410277"/>
          <a:ext cx="2715986" cy="1629591"/>
        </a:xfrm>
        <a:gradFill rotWithShape="0">
          <a:gsLst>
            <a:gs pos="0">
              <a:srgbClr val="FFC000">
                <a:hueOff val="2970198"/>
                <a:satOff val="-13705"/>
                <a:lumOff val="504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2970198"/>
                <a:satOff val="-13705"/>
                <a:lumOff val="504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2970198"/>
                <a:satOff val="-13705"/>
                <a:lumOff val="504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Мышление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43DF215-E49A-477D-8994-3BA71A6E9117}" type="parTrans" cxnId="{9D24675E-17F1-4FDD-8ACC-75346581D2B9}">
      <dgm:prSet/>
      <dgm:spPr/>
      <dgm:t>
        <a:bodyPr/>
        <a:lstStyle/>
        <a:p>
          <a:endParaRPr lang="ru-RU"/>
        </a:p>
      </dgm:t>
    </dgm:pt>
    <dgm:pt modelId="{9C2AB09B-0F7F-496A-B84B-37243D8E344E}" type="sibTrans" cxnId="{9D24675E-17F1-4FDD-8ACC-75346581D2B9}">
      <dgm:prSet/>
      <dgm:spPr/>
      <dgm:t>
        <a:bodyPr/>
        <a:lstStyle/>
        <a:p>
          <a:endParaRPr lang="ru-RU"/>
        </a:p>
      </dgm:t>
    </dgm:pt>
    <dgm:pt modelId="{C017BDDA-F69D-46FB-BCF0-32AAA6205805}">
      <dgm:prSet phldrT="[Текст]"/>
      <dgm:spPr>
        <a:xfrm>
          <a:off x="8966178" y="410277"/>
          <a:ext cx="2715986" cy="1629591"/>
        </a:xfrm>
        <a:gradFill rotWithShape="0">
          <a:gsLst>
            <a:gs pos="0">
              <a:srgbClr val="FFC000">
                <a:hueOff val="4455297"/>
                <a:satOff val="-20558"/>
                <a:lumOff val="756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4455297"/>
                <a:satOff val="-20558"/>
                <a:lumOff val="756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4455297"/>
                <a:satOff val="-20558"/>
                <a:lumOff val="756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Интуиция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61DC927-C2D8-4689-B284-20FBD0D30177}" type="parTrans" cxnId="{A48947A5-9764-4CB1-A868-9D342F0DF12E}">
      <dgm:prSet/>
      <dgm:spPr/>
      <dgm:t>
        <a:bodyPr/>
        <a:lstStyle/>
        <a:p>
          <a:endParaRPr lang="ru-RU"/>
        </a:p>
      </dgm:t>
    </dgm:pt>
    <dgm:pt modelId="{888B068E-37FE-4BBE-AB13-EABA1B272D5E}" type="sibTrans" cxnId="{A48947A5-9764-4CB1-A868-9D342F0DF12E}">
      <dgm:prSet/>
      <dgm:spPr/>
      <dgm:t>
        <a:bodyPr/>
        <a:lstStyle/>
        <a:p>
          <a:endParaRPr lang="ru-RU"/>
        </a:p>
      </dgm:t>
    </dgm:pt>
    <dgm:pt modelId="{6FD83CBC-CC90-48EE-905E-EFEAD828603C}">
      <dgm:prSet phldrT="[Текст]"/>
      <dgm:spPr>
        <a:xfrm>
          <a:off x="3423" y="2311468"/>
          <a:ext cx="2715986" cy="1629591"/>
        </a:xfrm>
        <a:gradFill rotWithShape="0">
          <a:gsLst>
            <a:gs pos="0">
              <a:srgbClr val="FFC000">
                <a:hueOff val="5940396"/>
                <a:satOff val="-27410"/>
                <a:lumOff val="1009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5940396"/>
                <a:satOff val="-27410"/>
                <a:lumOff val="1009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5940396"/>
                <a:satOff val="-27410"/>
                <a:lumOff val="1009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Память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1FBE826-11F7-4212-92DE-002B10D27B57}" type="parTrans" cxnId="{BF56742A-78AC-4E24-9421-C2FB557DEE97}">
      <dgm:prSet/>
      <dgm:spPr/>
      <dgm:t>
        <a:bodyPr/>
        <a:lstStyle/>
        <a:p>
          <a:endParaRPr lang="ru-RU"/>
        </a:p>
      </dgm:t>
    </dgm:pt>
    <dgm:pt modelId="{3C4B40E6-E96D-4B16-A117-59D649D9412C}" type="sibTrans" cxnId="{BF56742A-78AC-4E24-9421-C2FB557DEE97}">
      <dgm:prSet/>
      <dgm:spPr/>
      <dgm:t>
        <a:bodyPr/>
        <a:lstStyle/>
        <a:p>
          <a:endParaRPr lang="ru-RU"/>
        </a:p>
      </dgm:t>
    </dgm:pt>
    <dgm:pt modelId="{62013F8C-4862-4877-8537-B1ECBA37EA32}">
      <dgm:prSet phldrT="[Текст]"/>
      <dgm:spPr>
        <a:xfrm>
          <a:off x="2991008" y="2311468"/>
          <a:ext cx="2715986" cy="1629591"/>
        </a:xfrm>
        <a:gradFill rotWithShape="0">
          <a:gsLst>
            <a:gs pos="0">
              <a:srgbClr val="FFC000">
                <a:hueOff val="7425495"/>
                <a:satOff val="-34263"/>
                <a:lumOff val="1261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7425495"/>
                <a:satOff val="-34263"/>
                <a:lumOff val="1261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7425495"/>
                <a:satOff val="-34263"/>
                <a:lumOff val="1261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Творчество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1D2FBA1-E9C3-49A4-B437-24612FCE5566}" type="parTrans" cxnId="{DA4B7682-CB23-4F2A-8CF0-D88FE502FC2D}">
      <dgm:prSet/>
      <dgm:spPr/>
      <dgm:t>
        <a:bodyPr/>
        <a:lstStyle/>
        <a:p>
          <a:endParaRPr lang="ru-RU"/>
        </a:p>
      </dgm:t>
    </dgm:pt>
    <dgm:pt modelId="{F953F1A9-6CAD-469F-A2D7-CC415E30B508}" type="sibTrans" cxnId="{DA4B7682-CB23-4F2A-8CF0-D88FE502FC2D}">
      <dgm:prSet/>
      <dgm:spPr/>
      <dgm:t>
        <a:bodyPr/>
        <a:lstStyle/>
        <a:p>
          <a:endParaRPr lang="ru-RU"/>
        </a:p>
      </dgm:t>
    </dgm:pt>
    <dgm:pt modelId="{C55B41E3-4DC2-4BDD-96AC-C71B04CE79B3}">
      <dgm:prSet phldrT="[Текст]"/>
      <dgm:spPr>
        <a:xfrm>
          <a:off x="5978593" y="2311468"/>
          <a:ext cx="2715986" cy="1629591"/>
        </a:xfrm>
        <a:gradFill rotWithShape="0">
          <a:gsLst>
            <a:gs pos="0">
              <a:srgbClr val="FFC000">
                <a:hueOff val="8910594"/>
                <a:satOff val="-41115"/>
                <a:lumOff val="1513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8910594"/>
                <a:satOff val="-41115"/>
                <a:lumOff val="1513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8910594"/>
                <a:satOff val="-41115"/>
                <a:lumOff val="1513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Здоровье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CDDB2EB-0878-4EB2-A26E-F38A1D82DF8E}" type="parTrans" cxnId="{C96A76CE-7613-46C0-B4B2-CBDF90DC2DF5}">
      <dgm:prSet/>
      <dgm:spPr/>
      <dgm:t>
        <a:bodyPr/>
        <a:lstStyle/>
        <a:p>
          <a:endParaRPr lang="ru-RU"/>
        </a:p>
      </dgm:t>
    </dgm:pt>
    <dgm:pt modelId="{DC8A1139-3C40-456B-97E3-6C503361753F}" type="sibTrans" cxnId="{C96A76CE-7613-46C0-B4B2-CBDF90DC2DF5}">
      <dgm:prSet/>
      <dgm:spPr/>
      <dgm:t>
        <a:bodyPr/>
        <a:lstStyle/>
        <a:p>
          <a:endParaRPr lang="ru-RU"/>
        </a:p>
      </dgm:t>
    </dgm:pt>
    <dgm:pt modelId="{E8AECC96-4D9E-4098-AA1C-9D03CC847026}">
      <dgm:prSet phldrT="[Текст]"/>
      <dgm:spPr>
        <a:xfrm>
          <a:off x="8966178" y="2311468"/>
          <a:ext cx="2715986" cy="1629591"/>
        </a:xfrm>
        <a:gradFill rotWithShape="0">
          <a:gsLst>
            <a:gs pos="0">
              <a:srgbClr val="FFC000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Инициатива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5DA7DEA-7ED6-4EC0-A207-9382937D8B0F}" type="parTrans" cxnId="{B4130EC8-CB8F-483E-9E44-126989B9F4F6}">
      <dgm:prSet/>
      <dgm:spPr/>
      <dgm:t>
        <a:bodyPr/>
        <a:lstStyle/>
        <a:p>
          <a:endParaRPr lang="ru-RU"/>
        </a:p>
      </dgm:t>
    </dgm:pt>
    <dgm:pt modelId="{66524B7C-C401-474B-B874-E66B60B98083}" type="sibTrans" cxnId="{B4130EC8-CB8F-483E-9E44-126989B9F4F6}">
      <dgm:prSet/>
      <dgm:spPr/>
      <dgm:t>
        <a:bodyPr/>
        <a:lstStyle/>
        <a:p>
          <a:endParaRPr lang="ru-RU"/>
        </a:p>
      </dgm:t>
    </dgm:pt>
    <dgm:pt modelId="{F7716BA4-32C0-44B7-A5CD-8DBB6CC985AE}" type="pres">
      <dgm:prSet presAssocID="{928A71CD-EC82-4D5A-86A4-45B2BDF63DF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5C8E82-E3EE-4052-B6A0-A196A7A92683}" type="pres">
      <dgm:prSet presAssocID="{EA412ADC-3BB1-4DD1-B743-BB135ED18D78}" presName="node" presStyleLbl="node1" presStyleIdx="0" presStyleCnt="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9F75D53-A717-4D3E-84F2-677546E7F272}" type="pres">
      <dgm:prSet presAssocID="{77F296ED-540C-47EF-91B6-87189C8A299D}" presName="sibTrans" presStyleCnt="0"/>
      <dgm:spPr/>
    </dgm:pt>
    <dgm:pt modelId="{20E85BEA-2AEE-4CAA-8624-4BB52C48D97A}" type="pres">
      <dgm:prSet presAssocID="{E1E7D635-2470-45A7-98F8-BF7A7984B8DD}" presName="node" presStyleLbl="node1" presStyleIdx="1" presStyleCnt="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2724DBB-22E0-4820-BF67-F0928733F5C2}" type="pres">
      <dgm:prSet presAssocID="{ABDA8D62-66CF-4689-99D7-14121C200A6D}" presName="sibTrans" presStyleCnt="0"/>
      <dgm:spPr/>
    </dgm:pt>
    <dgm:pt modelId="{748D8A4B-AFE9-4EC4-A44E-3CE2C39D5DEC}" type="pres">
      <dgm:prSet presAssocID="{D8E34A67-7C9E-40B5-82DB-AF2A387E8204}" presName="node" presStyleLbl="node1" presStyleIdx="2" presStyleCnt="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B90BDCF-7815-4AB9-9198-9316650C8D9D}" type="pres">
      <dgm:prSet presAssocID="{9C2AB09B-0F7F-496A-B84B-37243D8E344E}" presName="sibTrans" presStyleCnt="0"/>
      <dgm:spPr/>
    </dgm:pt>
    <dgm:pt modelId="{A8BFF88A-39EE-4D36-92C6-D47AF69A9BFA}" type="pres">
      <dgm:prSet presAssocID="{C017BDDA-F69D-46FB-BCF0-32AAA6205805}" presName="node" presStyleLbl="node1" presStyleIdx="3" presStyleCnt="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57C120D-6890-4A31-AA0E-5A38F823A3A7}" type="pres">
      <dgm:prSet presAssocID="{888B068E-37FE-4BBE-AB13-EABA1B272D5E}" presName="sibTrans" presStyleCnt="0"/>
      <dgm:spPr/>
    </dgm:pt>
    <dgm:pt modelId="{1CAC81B4-0E7C-482C-8D6E-82A022683703}" type="pres">
      <dgm:prSet presAssocID="{6FD83CBC-CC90-48EE-905E-EFEAD828603C}" presName="node" presStyleLbl="node1" presStyleIdx="4" presStyleCnt="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1417CD1-9DE4-4DF2-BB12-C81ACC4026CC}" type="pres">
      <dgm:prSet presAssocID="{3C4B40E6-E96D-4B16-A117-59D649D9412C}" presName="sibTrans" presStyleCnt="0"/>
      <dgm:spPr/>
    </dgm:pt>
    <dgm:pt modelId="{FB75E340-1333-45FE-8D55-8E820564FDDD}" type="pres">
      <dgm:prSet presAssocID="{62013F8C-4862-4877-8537-B1ECBA37EA32}" presName="node" presStyleLbl="node1" presStyleIdx="5" presStyleCnt="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F28C6F1-2788-4284-A04E-203156C89C7D}" type="pres">
      <dgm:prSet presAssocID="{F953F1A9-6CAD-469F-A2D7-CC415E30B508}" presName="sibTrans" presStyleCnt="0"/>
      <dgm:spPr/>
    </dgm:pt>
    <dgm:pt modelId="{DF2D29F2-836E-48B7-9216-BCD37C386C88}" type="pres">
      <dgm:prSet presAssocID="{C55B41E3-4DC2-4BDD-96AC-C71B04CE79B3}" presName="node" presStyleLbl="node1" presStyleIdx="6" presStyleCnt="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E2E008F-0525-4F23-B6FF-8893AF149966}" type="pres">
      <dgm:prSet presAssocID="{DC8A1139-3C40-456B-97E3-6C503361753F}" presName="sibTrans" presStyleCnt="0"/>
      <dgm:spPr/>
    </dgm:pt>
    <dgm:pt modelId="{3D09D46F-8D4B-47E5-B6FF-7D718279CD4D}" type="pres">
      <dgm:prSet presAssocID="{E8AECC96-4D9E-4098-AA1C-9D03CC847026}" presName="node" presStyleLbl="node1" presStyleIdx="7" presStyleCnt="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BF56742A-78AC-4E24-9421-C2FB557DEE97}" srcId="{928A71CD-EC82-4D5A-86A4-45B2BDF63DF5}" destId="{6FD83CBC-CC90-48EE-905E-EFEAD828603C}" srcOrd="4" destOrd="0" parTransId="{F1FBE826-11F7-4212-92DE-002B10D27B57}" sibTransId="{3C4B40E6-E96D-4B16-A117-59D649D9412C}"/>
    <dgm:cxn modelId="{19AE0A04-A3F4-4AEB-AEE1-C2D692753270}" type="presOf" srcId="{EA412ADC-3BB1-4DD1-B743-BB135ED18D78}" destId="{345C8E82-E3EE-4052-B6A0-A196A7A92683}" srcOrd="0" destOrd="0" presId="urn:microsoft.com/office/officeart/2005/8/layout/default#1"/>
    <dgm:cxn modelId="{C1380F1C-7259-43E3-A9F1-887BC9AAAAA7}" type="presOf" srcId="{D8E34A67-7C9E-40B5-82DB-AF2A387E8204}" destId="{748D8A4B-AFE9-4EC4-A44E-3CE2C39D5DEC}" srcOrd="0" destOrd="0" presId="urn:microsoft.com/office/officeart/2005/8/layout/default#1"/>
    <dgm:cxn modelId="{B4130EC8-CB8F-483E-9E44-126989B9F4F6}" srcId="{928A71CD-EC82-4D5A-86A4-45B2BDF63DF5}" destId="{E8AECC96-4D9E-4098-AA1C-9D03CC847026}" srcOrd="7" destOrd="0" parTransId="{05DA7DEA-7ED6-4EC0-A207-9382937D8B0F}" sibTransId="{66524B7C-C401-474B-B874-E66B60B98083}"/>
    <dgm:cxn modelId="{9E921BED-C80A-4011-8F06-D6D5FF16702C}" type="presOf" srcId="{C55B41E3-4DC2-4BDD-96AC-C71B04CE79B3}" destId="{DF2D29F2-836E-48B7-9216-BCD37C386C88}" srcOrd="0" destOrd="0" presId="urn:microsoft.com/office/officeart/2005/8/layout/default#1"/>
    <dgm:cxn modelId="{296036F4-C69D-4B90-B7BE-DF38677A0FB7}" type="presOf" srcId="{E1E7D635-2470-45A7-98F8-BF7A7984B8DD}" destId="{20E85BEA-2AEE-4CAA-8624-4BB52C48D97A}" srcOrd="0" destOrd="0" presId="urn:microsoft.com/office/officeart/2005/8/layout/default#1"/>
    <dgm:cxn modelId="{9D24675E-17F1-4FDD-8ACC-75346581D2B9}" srcId="{928A71CD-EC82-4D5A-86A4-45B2BDF63DF5}" destId="{D8E34A67-7C9E-40B5-82DB-AF2A387E8204}" srcOrd="2" destOrd="0" parTransId="{943DF215-E49A-477D-8994-3BA71A6E9117}" sibTransId="{9C2AB09B-0F7F-496A-B84B-37243D8E344E}"/>
    <dgm:cxn modelId="{E8E86831-BC29-4C4C-A828-3F8860CCA395}" srcId="{928A71CD-EC82-4D5A-86A4-45B2BDF63DF5}" destId="{EA412ADC-3BB1-4DD1-B743-BB135ED18D78}" srcOrd="0" destOrd="0" parTransId="{2503B6AC-711E-43ED-A48F-BF6C8C582152}" sibTransId="{77F296ED-540C-47EF-91B6-87189C8A299D}"/>
    <dgm:cxn modelId="{E61D7058-96D3-4351-9F28-BA6D9D35AFF5}" type="presOf" srcId="{6FD83CBC-CC90-48EE-905E-EFEAD828603C}" destId="{1CAC81B4-0E7C-482C-8D6E-82A022683703}" srcOrd="0" destOrd="0" presId="urn:microsoft.com/office/officeart/2005/8/layout/default#1"/>
    <dgm:cxn modelId="{68F34549-9B1C-4DCC-9287-923AC13300FA}" type="presOf" srcId="{C017BDDA-F69D-46FB-BCF0-32AAA6205805}" destId="{A8BFF88A-39EE-4D36-92C6-D47AF69A9BFA}" srcOrd="0" destOrd="0" presId="urn:microsoft.com/office/officeart/2005/8/layout/default#1"/>
    <dgm:cxn modelId="{A48947A5-9764-4CB1-A868-9D342F0DF12E}" srcId="{928A71CD-EC82-4D5A-86A4-45B2BDF63DF5}" destId="{C017BDDA-F69D-46FB-BCF0-32AAA6205805}" srcOrd="3" destOrd="0" parTransId="{A61DC927-C2D8-4689-B284-20FBD0D30177}" sibTransId="{888B068E-37FE-4BBE-AB13-EABA1B272D5E}"/>
    <dgm:cxn modelId="{C96A76CE-7613-46C0-B4B2-CBDF90DC2DF5}" srcId="{928A71CD-EC82-4D5A-86A4-45B2BDF63DF5}" destId="{C55B41E3-4DC2-4BDD-96AC-C71B04CE79B3}" srcOrd="6" destOrd="0" parTransId="{FCDDB2EB-0878-4EB2-A26E-F38A1D82DF8E}" sibTransId="{DC8A1139-3C40-456B-97E3-6C503361753F}"/>
    <dgm:cxn modelId="{D2D2FA2A-4A09-4620-AFB0-0CBE9DE8B0A3}" srcId="{928A71CD-EC82-4D5A-86A4-45B2BDF63DF5}" destId="{E1E7D635-2470-45A7-98F8-BF7A7984B8DD}" srcOrd="1" destOrd="0" parTransId="{EAD8BB06-469E-4C47-A500-AC7D01AF9EB6}" sibTransId="{ABDA8D62-66CF-4689-99D7-14121C200A6D}"/>
    <dgm:cxn modelId="{B17F0389-E7EF-47B7-B893-FE5B25CD2758}" type="presOf" srcId="{928A71CD-EC82-4D5A-86A4-45B2BDF63DF5}" destId="{F7716BA4-32C0-44B7-A5CD-8DBB6CC985AE}" srcOrd="0" destOrd="0" presId="urn:microsoft.com/office/officeart/2005/8/layout/default#1"/>
    <dgm:cxn modelId="{112DF96C-2EFD-45BC-BA3F-538526339AB6}" type="presOf" srcId="{E8AECC96-4D9E-4098-AA1C-9D03CC847026}" destId="{3D09D46F-8D4B-47E5-B6FF-7D718279CD4D}" srcOrd="0" destOrd="0" presId="urn:microsoft.com/office/officeart/2005/8/layout/default#1"/>
    <dgm:cxn modelId="{DA4B7682-CB23-4F2A-8CF0-D88FE502FC2D}" srcId="{928A71CD-EC82-4D5A-86A4-45B2BDF63DF5}" destId="{62013F8C-4862-4877-8537-B1ECBA37EA32}" srcOrd="5" destOrd="0" parTransId="{A1D2FBA1-E9C3-49A4-B437-24612FCE5566}" sibTransId="{F953F1A9-6CAD-469F-A2D7-CC415E30B508}"/>
    <dgm:cxn modelId="{E2D8D4CE-CB94-4346-B546-01B38C6CB99B}" type="presOf" srcId="{62013F8C-4862-4877-8537-B1ECBA37EA32}" destId="{FB75E340-1333-45FE-8D55-8E820564FDDD}" srcOrd="0" destOrd="0" presId="urn:microsoft.com/office/officeart/2005/8/layout/default#1"/>
    <dgm:cxn modelId="{22CA2F27-4303-45D3-A0ED-0506C7E0DA87}" type="presParOf" srcId="{F7716BA4-32C0-44B7-A5CD-8DBB6CC985AE}" destId="{345C8E82-E3EE-4052-B6A0-A196A7A92683}" srcOrd="0" destOrd="0" presId="urn:microsoft.com/office/officeart/2005/8/layout/default#1"/>
    <dgm:cxn modelId="{4F260E83-000A-4B53-A4E0-23AA7B0ADA79}" type="presParOf" srcId="{F7716BA4-32C0-44B7-A5CD-8DBB6CC985AE}" destId="{49F75D53-A717-4D3E-84F2-677546E7F272}" srcOrd="1" destOrd="0" presId="urn:microsoft.com/office/officeart/2005/8/layout/default#1"/>
    <dgm:cxn modelId="{09A738BC-0B8E-4818-8BE9-5C4EC53E8382}" type="presParOf" srcId="{F7716BA4-32C0-44B7-A5CD-8DBB6CC985AE}" destId="{20E85BEA-2AEE-4CAA-8624-4BB52C48D97A}" srcOrd="2" destOrd="0" presId="urn:microsoft.com/office/officeart/2005/8/layout/default#1"/>
    <dgm:cxn modelId="{9D6CAB1B-3C37-4FB0-B5FC-F7DD15FC43EB}" type="presParOf" srcId="{F7716BA4-32C0-44B7-A5CD-8DBB6CC985AE}" destId="{72724DBB-22E0-4820-BF67-F0928733F5C2}" srcOrd="3" destOrd="0" presId="urn:microsoft.com/office/officeart/2005/8/layout/default#1"/>
    <dgm:cxn modelId="{89E30581-9F3F-48C5-AF7C-FB32B92EE2E9}" type="presParOf" srcId="{F7716BA4-32C0-44B7-A5CD-8DBB6CC985AE}" destId="{748D8A4B-AFE9-4EC4-A44E-3CE2C39D5DEC}" srcOrd="4" destOrd="0" presId="urn:microsoft.com/office/officeart/2005/8/layout/default#1"/>
    <dgm:cxn modelId="{D2A235F4-946E-404C-B26C-0BCD66D0EEE7}" type="presParOf" srcId="{F7716BA4-32C0-44B7-A5CD-8DBB6CC985AE}" destId="{6B90BDCF-7815-4AB9-9198-9316650C8D9D}" srcOrd="5" destOrd="0" presId="urn:microsoft.com/office/officeart/2005/8/layout/default#1"/>
    <dgm:cxn modelId="{1A64A440-14A4-4C1B-BC94-A8BCD2983D18}" type="presParOf" srcId="{F7716BA4-32C0-44B7-A5CD-8DBB6CC985AE}" destId="{A8BFF88A-39EE-4D36-92C6-D47AF69A9BFA}" srcOrd="6" destOrd="0" presId="urn:microsoft.com/office/officeart/2005/8/layout/default#1"/>
    <dgm:cxn modelId="{40BB3FED-39B3-4EF6-95F3-2BAD38DFF796}" type="presParOf" srcId="{F7716BA4-32C0-44B7-A5CD-8DBB6CC985AE}" destId="{D57C120D-6890-4A31-AA0E-5A38F823A3A7}" srcOrd="7" destOrd="0" presId="urn:microsoft.com/office/officeart/2005/8/layout/default#1"/>
    <dgm:cxn modelId="{5AB5B9CD-F50C-4F3C-AA71-81FC5CDD37E9}" type="presParOf" srcId="{F7716BA4-32C0-44B7-A5CD-8DBB6CC985AE}" destId="{1CAC81B4-0E7C-482C-8D6E-82A022683703}" srcOrd="8" destOrd="0" presId="urn:microsoft.com/office/officeart/2005/8/layout/default#1"/>
    <dgm:cxn modelId="{E16C6DB3-D664-41EB-A312-1F6DB91A7379}" type="presParOf" srcId="{F7716BA4-32C0-44B7-A5CD-8DBB6CC985AE}" destId="{61417CD1-9DE4-4DF2-BB12-C81ACC4026CC}" srcOrd="9" destOrd="0" presId="urn:microsoft.com/office/officeart/2005/8/layout/default#1"/>
    <dgm:cxn modelId="{02209C0A-1BFE-465B-B0EE-059818EBF6EF}" type="presParOf" srcId="{F7716BA4-32C0-44B7-A5CD-8DBB6CC985AE}" destId="{FB75E340-1333-45FE-8D55-8E820564FDDD}" srcOrd="10" destOrd="0" presId="urn:microsoft.com/office/officeart/2005/8/layout/default#1"/>
    <dgm:cxn modelId="{4E550B24-007E-4975-A552-5449055FBC62}" type="presParOf" srcId="{F7716BA4-32C0-44B7-A5CD-8DBB6CC985AE}" destId="{5F28C6F1-2788-4284-A04E-203156C89C7D}" srcOrd="11" destOrd="0" presId="urn:microsoft.com/office/officeart/2005/8/layout/default#1"/>
    <dgm:cxn modelId="{25ACA70F-815B-4893-AF3C-17BC9B57595B}" type="presParOf" srcId="{F7716BA4-32C0-44B7-A5CD-8DBB6CC985AE}" destId="{DF2D29F2-836E-48B7-9216-BCD37C386C88}" srcOrd="12" destOrd="0" presId="urn:microsoft.com/office/officeart/2005/8/layout/default#1"/>
    <dgm:cxn modelId="{338FCA6F-4A5E-49D8-9EC1-E412238C88F3}" type="presParOf" srcId="{F7716BA4-32C0-44B7-A5CD-8DBB6CC985AE}" destId="{7E2E008F-0525-4F23-B6FF-8893AF149966}" srcOrd="13" destOrd="0" presId="urn:microsoft.com/office/officeart/2005/8/layout/default#1"/>
    <dgm:cxn modelId="{D9B3F97E-1FE8-4D40-B94E-0B61F2DF5952}" type="presParOf" srcId="{F7716BA4-32C0-44B7-A5CD-8DBB6CC985AE}" destId="{3D09D46F-8D4B-47E5-B6FF-7D718279CD4D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C8E82-E3EE-4052-B6A0-A196A7A92683}">
      <dsp:nvSpPr>
        <dsp:cNvPr id="0" name=""/>
        <dsp:cNvSpPr/>
      </dsp:nvSpPr>
      <dsp:spPr>
        <a:xfrm>
          <a:off x="3256" y="809059"/>
          <a:ext cx="2583715" cy="1550229"/>
        </a:xfrm>
        <a:prstGeom prst="rect">
          <a:avLst/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Воображение</a:t>
          </a:r>
          <a:endParaRPr lang="ru-RU" sz="3200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256" y="809059"/>
        <a:ext cx="2583715" cy="1550229"/>
      </dsp:txXfrm>
    </dsp:sp>
    <dsp:sp modelId="{20E85BEA-2AEE-4CAA-8624-4BB52C48D97A}">
      <dsp:nvSpPr>
        <dsp:cNvPr id="0" name=""/>
        <dsp:cNvSpPr/>
      </dsp:nvSpPr>
      <dsp:spPr>
        <a:xfrm>
          <a:off x="2845344" y="809059"/>
          <a:ext cx="2583715" cy="1550229"/>
        </a:xfrm>
        <a:prstGeom prst="rect">
          <a:avLst/>
        </a:prstGeom>
        <a:gradFill rotWithShape="0">
          <a:gsLst>
            <a:gs pos="0">
              <a:srgbClr val="FFC000">
                <a:hueOff val="1485099"/>
                <a:satOff val="-6853"/>
                <a:lumOff val="252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1485099"/>
                <a:satOff val="-6853"/>
                <a:lumOff val="252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1485099"/>
                <a:satOff val="-6853"/>
                <a:lumOff val="252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Внимание</a:t>
          </a:r>
          <a:endParaRPr lang="ru-RU" sz="3200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845344" y="809059"/>
        <a:ext cx="2583715" cy="1550229"/>
      </dsp:txXfrm>
    </dsp:sp>
    <dsp:sp modelId="{748D8A4B-AFE9-4EC4-A44E-3CE2C39D5DEC}">
      <dsp:nvSpPr>
        <dsp:cNvPr id="0" name=""/>
        <dsp:cNvSpPr/>
      </dsp:nvSpPr>
      <dsp:spPr>
        <a:xfrm>
          <a:off x="5687431" y="809059"/>
          <a:ext cx="2583715" cy="1550229"/>
        </a:xfrm>
        <a:prstGeom prst="rect">
          <a:avLst/>
        </a:prstGeom>
        <a:gradFill rotWithShape="0">
          <a:gsLst>
            <a:gs pos="0">
              <a:srgbClr val="FFC000">
                <a:hueOff val="2970198"/>
                <a:satOff val="-13705"/>
                <a:lumOff val="504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2970198"/>
                <a:satOff val="-13705"/>
                <a:lumOff val="504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2970198"/>
                <a:satOff val="-13705"/>
                <a:lumOff val="504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Мышление</a:t>
          </a:r>
          <a:endParaRPr lang="ru-RU" sz="3200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687431" y="809059"/>
        <a:ext cx="2583715" cy="1550229"/>
      </dsp:txXfrm>
    </dsp:sp>
    <dsp:sp modelId="{A8BFF88A-39EE-4D36-92C6-D47AF69A9BFA}">
      <dsp:nvSpPr>
        <dsp:cNvPr id="0" name=""/>
        <dsp:cNvSpPr/>
      </dsp:nvSpPr>
      <dsp:spPr>
        <a:xfrm>
          <a:off x="8529519" y="809059"/>
          <a:ext cx="2583715" cy="1550229"/>
        </a:xfrm>
        <a:prstGeom prst="rect">
          <a:avLst/>
        </a:prstGeom>
        <a:gradFill rotWithShape="0">
          <a:gsLst>
            <a:gs pos="0">
              <a:srgbClr val="FFC000">
                <a:hueOff val="4455297"/>
                <a:satOff val="-20558"/>
                <a:lumOff val="756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4455297"/>
                <a:satOff val="-20558"/>
                <a:lumOff val="756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4455297"/>
                <a:satOff val="-20558"/>
                <a:lumOff val="756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Интуиция</a:t>
          </a:r>
          <a:endParaRPr lang="ru-RU" sz="3200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8529519" y="809059"/>
        <a:ext cx="2583715" cy="1550229"/>
      </dsp:txXfrm>
    </dsp:sp>
    <dsp:sp modelId="{1CAC81B4-0E7C-482C-8D6E-82A022683703}">
      <dsp:nvSpPr>
        <dsp:cNvPr id="0" name=""/>
        <dsp:cNvSpPr/>
      </dsp:nvSpPr>
      <dsp:spPr>
        <a:xfrm>
          <a:off x="3256" y="2617660"/>
          <a:ext cx="2583715" cy="1550229"/>
        </a:xfrm>
        <a:prstGeom prst="rect">
          <a:avLst/>
        </a:prstGeom>
        <a:gradFill rotWithShape="0">
          <a:gsLst>
            <a:gs pos="0">
              <a:srgbClr val="FFC000">
                <a:hueOff val="5940396"/>
                <a:satOff val="-27410"/>
                <a:lumOff val="1009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5940396"/>
                <a:satOff val="-27410"/>
                <a:lumOff val="1009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5940396"/>
                <a:satOff val="-27410"/>
                <a:lumOff val="1009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Память</a:t>
          </a:r>
          <a:endParaRPr lang="ru-RU" sz="3200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256" y="2617660"/>
        <a:ext cx="2583715" cy="1550229"/>
      </dsp:txXfrm>
    </dsp:sp>
    <dsp:sp modelId="{FB75E340-1333-45FE-8D55-8E820564FDDD}">
      <dsp:nvSpPr>
        <dsp:cNvPr id="0" name=""/>
        <dsp:cNvSpPr/>
      </dsp:nvSpPr>
      <dsp:spPr>
        <a:xfrm>
          <a:off x="2845344" y="2617660"/>
          <a:ext cx="2583715" cy="1550229"/>
        </a:xfrm>
        <a:prstGeom prst="rect">
          <a:avLst/>
        </a:prstGeom>
        <a:gradFill rotWithShape="0">
          <a:gsLst>
            <a:gs pos="0">
              <a:srgbClr val="FFC000">
                <a:hueOff val="7425495"/>
                <a:satOff val="-34263"/>
                <a:lumOff val="1261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7425495"/>
                <a:satOff val="-34263"/>
                <a:lumOff val="1261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7425495"/>
                <a:satOff val="-34263"/>
                <a:lumOff val="1261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Творчество</a:t>
          </a:r>
          <a:endParaRPr lang="ru-RU" sz="3200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845344" y="2617660"/>
        <a:ext cx="2583715" cy="1550229"/>
      </dsp:txXfrm>
    </dsp:sp>
    <dsp:sp modelId="{DF2D29F2-836E-48B7-9216-BCD37C386C88}">
      <dsp:nvSpPr>
        <dsp:cNvPr id="0" name=""/>
        <dsp:cNvSpPr/>
      </dsp:nvSpPr>
      <dsp:spPr>
        <a:xfrm>
          <a:off x="5687431" y="2617660"/>
          <a:ext cx="2583715" cy="1550229"/>
        </a:xfrm>
        <a:prstGeom prst="rect">
          <a:avLst/>
        </a:prstGeom>
        <a:gradFill rotWithShape="0">
          <a:gsLst>
            <a:gs pos="0">
              <a:srgbClr val="FFC000">
                <a:hueOff val="8910594"/>
                <a:satOff val="-41115"/>
                <a:lumOff val="1513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8910594"/>
                <a:satOff val="-41115"/>
                <a:lumOff val="1513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8910594"/>
                <a:satOff val="-41115"/>
                <a:lumOff val="1513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Здоровье</a:t>
          </a:r>
          <a:endParaRPr lang="ru-RU" sz="3200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687431" y="2617660"/>
        <a:ext cx="2583715" cy="1550229"/>
      </dsp:txXfrm>
    </dsp:sp>
    <dsp:sp modelId="{3D09D46F-8D4B-47E5-B6FF-7D718279CD4D}">
      <dsp:nvSpPr>
        <dsp:cNvPr id="0" name=""/>
        <dsp:cNvSpPr/>
      </dsp:nvSpPr>
      <dsp:spPr>
        <a:xfrm>
          <a:off x="8529519" y="2617660"/>
          <a:ext cx="2583715" cy="1550229"/>
        </a:xfrm>
        <a:prstGeom prst="rect">
          <a:avLst/>
        </a:prstGeom>
        <a:gradFill rotWithShape="0">
          <a:gsLst>
            <a:gs pos="0">
              <a:srgbClr val="FFC000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Инициатива</a:t>
          </a:r>
          <a:endParaRPr lang="ru-RU" sz="3200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8529519" y="2617660"/>
        <a:ext cx="2583715" cy="1550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BC17-8983-4D32-A4DE-B721900834A7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75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BC17-8983-4D32-A4DE-B721900834A7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96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BC17-8983-4D32-A4DE-B721900834A7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56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BC17-8983-4D32-A4DE-B721900834A7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41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BC17-8983-4D32-A4DE-B721900834A7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48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BC17-8983-4D32-A4DE-B721900834A7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92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BC17-8983-4D32-A4DE-B721900834A7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849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BC17-8983-4D32-A4DE-B721900834A7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92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BC17-8983-4D32-A4DE-B721900834A7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3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BC17-8983-4D32-A4DE-B721900834A7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13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BC17-8983-4D32-A4DE-B721900834A7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47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2BC17-8983-4D32-A4DE-B721900834A7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02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84;&#1072;&#1089;&#1090;&#1077;&#1088;%20&#1082;&#1083;&#1072;&#1089;&#1089;%20&#1069;&#1081;&#1076;&#1077;&#1090;&#1080;&#1082;&#1072;\&#1079;&#1074;&#1091;&#1082;&#1080;\242542.mp3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User\Desktop\&#1084;&#1072;&#1089;&#1090;&#1077;&#1088;%20&#1082;&#1083;&#1072;&#1089;&#1089;%20&#1069;&#1081;&#1076;&#1077;&#1090;&#1080;&#1082;&#1072;\&#1079;&#1074;&#1091;&#1082;&#1080;\les.mp3" TargetMode="External"/><Relationship Id="rId2" Type="http://schemas.openxmlformats.org/officeDocument/2006/relationships/audio" Target="file:///C:\Users\User\Desktop\&#1084;&#1072;&#1089;&#1090;&#1077;&#1088;%20&#1082;&#1083;&#1072;&#1089;&#1089;%20&#1069;&#1081;&#1076;&#1077;&#1090;&#1080;&#1082;&#1072;\&#1079;&#1074;&#1091;&#1082;&#1080;\cc806a50437e317.mp3" TargetMode="External"/><Relationship Id="rId1" Type="http://schemas.openxmlformats.org/officeDocument/2006/relationships/audio" Target="file:///C:\Users\User\Desktop\&#1084;&#1072;&#1089;&#1090;&#1077;&#1088;%20&#1082;&#1083;&#1072;&#1089;&#1089;%20&#1069;&#1081;&#1076;&#1077;&#1090;&#1080;&#1082;&#1072;\&#1079;&#1074;&#1091;&#1082;&#1080;\ambient-sound-guru-the-nature-lovers-morning-birds-in-the-forest-part-17.mp3" TargetMode="External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0797" y="221009"/>
            <a:ext cx="10251637" cy="128122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11 «Буратино»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7751" y="1690858"/>
            <a:ext cx="11615351" cy="435571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для педагогов на тему: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«Эйдетика для дошкольников»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квалификационной категории:</a:t>
            </a:r>
          </a:p>
          <a:p>
            <a:pPr algn="l"/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Загороднюк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Васильевна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4289" y="6217920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mtClean="0"/>
              <a:t>       </a:t>
            </a:r>
            <a:r>
              <a:rPr lang="ru-RU" b="1" smtClean="0">
                <a:solidFill>
                  <a:srgbClr val="002060"/>
                </a:solidFill>
              </a:rPr>
              <a:t>2024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5693" y="2943588"/>
            <a:ext cx="3931645" cy="34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004765" cy="14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40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«Эйдетика» предлагает строить работу с детьми на </a:t>
            </a:r>
            <a:r>
              <a:rPr lang="ru-RU" sz="40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основе различных ассоциаций:</a:t>
            </a:r>
            <a:endParaRPr lang="ru-RU" sz="4000" b="1" dirty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567" y="1490625"/>
            <a:ext cx="3718102" cy="30421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3" descr="C:\Users\1\Desktop\средняя гр.Ненайка\Учитель Года\вкусовы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20" y="1502228"/>
            <a:ext cx="3949337" cy="306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1\Desktop\средняя гр.Ненайка\Учитель Года\обонятельны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986" y="3474720"/>
            <a:ext cx="3890065" cy="31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34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004765" cy="14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40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«Эйдетика» предлагает строить работу с детьми на </a:t>
            </a:r>
            <a:r>
              <a:rPr lang="ru-RU" sz="40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основе различных ассоциаций:</a:t>
            </a:r>
            <a:endParaRPr lang="ru-RU" sz="4000" b="1" dirty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84" y="1685109"/>
            <a:ext cx="3640182" cy="2730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693" y="3801291"/>
            <a:ext cx="3847039" cy="2885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0181" y="1567544"/>
            <a:ext cx="3809197" cy="28568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434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714" y="1064157"/>
            <a:ext cx="10732168" cy="5156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Хочу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 познакомить с играми, которые основаны на методах эйдетики.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обучение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проходить в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игре. Вот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сказал об этом Сухомлинский В.Л. - «Присмотримся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внимательно, какое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занимает игра в жизни ребенка…Для него игра - это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 серьезное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дело. В игре раскрывается перед детьми мир,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раскрываются творческие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личности. Без них нет, и не может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полноценного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умственного развития.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Все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имеют общую задачу - развитие образной памяти,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внимания, мышления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воображения и т.д. Игры подобного плана очень нравятся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детям, они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удовольствием находят правильные ответы на поставленные вопросы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8564" y="240632"/>
            <a:ext cx="8410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основанные на методах эйдетики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5153"/>
            <a:ext cx="12192000" cy="707315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Игра «Придумай символы»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>			</a:t>
            </a:r>
            <a:r>
              <a:rPr lang="ru-RU" sz="4900" b="1" dirty="0" smtClean="0">
                <a:solidFill>
                  <a:srgbClr val="0070C0"/>
                </a:solidFill>
              </a:rPr>
              <a:t>1. «На полянке колобок,</a:t>
            </a:r>
            <a:br>
              <a:rPr lang="ru-RU" sz="4900" b="1" dirty="0" smtClean="0">
                <a:solidFill>
                  <a:srgbClr val="0070C0"/>
                </a:solidFill>
              </a:rPr>
            </a:br>
            <a:r>
              <a:rPr lang="ru-RU" sz="4900" b="1" dirty="0" smtClean="0">
                <a:solidFill>
                  <a:srgbClr val="0070C0"/>
                </a:solidFill>
              </a:rPr>
              <a:t>			2. Нитки сматывал в клубок.</a:t>
            </a:r>
            <a:br>
              <a:rPr lang="ru-RU" sz="4900" b="1" dirty="0" smtClean="0">
                <a:solidFill>
                  <a:srgbClr val="0070C0"/>
                </a:solidFill>
              </a:rPr>
            </a:br>
            <a:r>
              <a:rPr lang="ru-RU" sz="4900" b="1" dirty="0" smtClean="0">
                <a:solidFill>
                  <a:srgbClr val="0070C0"/>
                </a:solidFill>
              </a:rPr>
              <a:t>			3. Ниток желтых, алых</a:t>
            </a:r>
            <a:br>
              <a:rPr lang="ru-RU" sz="4900" b="1" dirty="0" smtClean="0">
                <a:solidFill>
                  <a:srgbClr val="0070C0"/>
                </a:solidFill>
              </a:rPr>
            </a:br>
            <a:r>
              <a:rPr lang="ru-RU" sz="4900" b="1" dirty="0" smtClean="0">
                <a:solidFill>
                  <a:srgbClr val="0070C0"/>
                </a:solidFill>
              </a:rPr>
              <a:t>			4. Намотал немало,</a:t>
            </a:r>
            <a:br>
              <a:rPr lang="ru-RU" sz="4900" b="1" dirty="0" smtClean="0">
                <a:solidFill>
                  <a:srgbClr val="0070C0"/>
                </a:solidFill>
              </a:rPr>
            </a:br>
            <a:r>
              <a:rPr lang="ru-RU" sz="4900" b="1" dirty="0" smtClean="0">
                <a:solidFill>
                  <a:srgbClr val="0070C0"/>
                </a:solidFill>
              </a:rPr>
              <a:t>			5. И пошел домой устало».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24254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69818" y="635943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1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7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8564" y="240632"/>
            <a:ext cx="78239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«Цветовые ассоциации»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User\Desktop\мастер класс Эйдетика\1638240587_21483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2834" y="1214845"/>
            <a:ext cx="5711569" cy="5435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4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8564" y="240632"/>
            <a:ext cx="78239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«Цветовые ассоциации»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User\Desktop\мастер класс Эйдетика\c0f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3004" y="1267098"/>
            <a:ext cx="6331105" cy="5329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4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8564" y="240632"/>
            <a:ext cx="78239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«Цветовые ассоциации»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User\Desktop\мастер класс Эйдетика\Clipart-images-of-sli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1997" y="1254034"/>
            <a:ext cx="5753728" cy="5368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4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90396"/>
            <a:ext cx="10515600" cy="91503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«Запомни фигуры»</a:t>
            </a:r>
            <a:endParaRPr lang="ru-RU" sz="49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5" y="2164975"/>
            <a:ext cx="11784735" cy="3550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501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mbient-sound-guru-the-nature-lovers-morning-birds-in-the-forest-part-1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95943" y="5236028"/>
            <a:ext cx="304800" cy="304800"/>
          </a:xfrm>
          <a:prstGeom prst="rect">
            <a:avLst/>
          </a:prstGeom>
        </p:spPr>
      </p:pic>
      <p:pic>
        <p:nvPicPr>
          <p:cNvPr id="3" name="cc806a50437e317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195944" y="5745480"/>
            <a:ext cx="304800" cy="304800"/>
          </a:xfrm>
          <a:prstGeom prst="rect">
            <a:avLst/>
          </a:prstGeom>
        </p:spPr>
      </p:pic>
      <p:pic>
        <p:nvPicPr>
          <p:cNvPr id="4" name="les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5"/>
          <a:stretch>
            <a:fillRect/>
          </a:stretch>
        </p:blipFill>
        <p:spPr>
          <a:xfrm>
            <a:off x="222069" y="628105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4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мастер класс Эйдетика\92e5001593adc0cc4522cc797973849ed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5921" y="179533"/>
            <a:ext cx="8608422" cy="6467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4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752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Эйдетика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568" y="1364307"/>
            <a:ext cx="11656541" cy="4351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переводе с 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греческого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эйдос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обозначает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«образ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>
              <a:buNone/>
            </a:pPr>
            <a:endParaRPr lang="uk-UA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Эйдетика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методика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которая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развивает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способность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мыслить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образами,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методам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запоминания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информации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способствует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развитию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воображения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Эйдетика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характер памяти, основанный преимущественно на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зрительные впечатления, позволяющий удерживать и воспроизводить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живой образ, воспринятого раннего явления или предмета.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272" y="4705502"/>
            <a:ext cx="1888156" cy="21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5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xn--j1ahfl.xn--p1ai/data/images/u181338/t1555849564a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69" y="640080"/>
            <a:ext cx="5904412" cy="5812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24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xn--j1ahfl.xn--p1ai/data/images/u181338/t1555849564a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1" y="692332"/>
            <a:ext cx="6035040" cy="576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24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резентация Эйдетика\shutterstock_114737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115" y="927847"/>
            <a:ext cx="4427697" cy="5715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51648" y="-228600"/>
            <a:ext cx="10515600" cy="91503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«Ладошка»</a:t>
            </a:r>
            <a:endParaRPr lang="ru-RU" sz="49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6508377" y="1371600"/>
            <a:ext cx="5508812" cy="48947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Каждый палец, это какая-то</a:t>
            </a:r>
          </a:p>
          <a:p>
            <a:pPr>
              <a:buNone/>
            </a:pPr>
            <a:r>
              <a:rPr lang="ru-RU" sz="2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позиция:</a:t>
            </a:r>
          </a:p>
          <a:p>
            <a:r>
              <a:rPr lang="ru-RU" sz="2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Большой – мне было не интересно;</a:t>
            </a:r>
          </a:p>
          <a:p>
            <a:r>
              <a:rPr lang="ru-RU" sz="2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Указательный – я получила конкретные рекомендации по теме;</a:t>
            </a:r>
          </a:p>
          <a:p>
            <a:r>
              <a:rPr lang="ru-RU" sz="2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Средний – мне было трудно включиться в работу;</a:t>
            </a:r>
          </a:p>
          <a:p>
            <a:r>
              <a:rPr lang="ru-RU" sz="2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Безымянный - для меня это было важно и интересно;</a:t>
            </a:r>
          </a:p>
          <a:p>
            <a:r>
              <a:rPr lang="ru-RU" sz="2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Мизинец – недостаточно раскрыта тема.</a:t>
            </a:r>
          </a:p>
          <a:p>
            <a:pPr marL="0" indent="0" algn="just">
              <a:buNone/>
            </a:pP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29" y="982458"/>
            <a:ext cx="11833412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«Не обижайте детей готовыми формулами, формулы – пустота; обогатите их образами и картинами, на которых видны связующие нити».</a:t>
            </a:r>
            <a:endParaRPr lang="ru-RU" sz="44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4400" b="1" i="1" dirty="0" smtClean="0">
                <a:solidFill>
                  <a:srgbClr val="0070C0"/>
                </a:solidFill>
              </a:rPr>
              <a:t>«</a:t>
            </a:r>
            <a:r>
              <a:rPr lang="ru-RU" sz="4400" b="1" i="1" dirty="0" err="1" smtClean="0">
                <a:solidFill>
                  <a:srgbClr val="0070C0"/>
                </a:solidFill>
              </a:rPr>
              <a:t>Антуан</a:t>
            </a:r>
            <a:r>
              <a:rPr lang="ru-RU" sz="4400" b="1" i="1" dirty="0" smtClean="0">
                <a:solidFill>
                  <a:srgbClr val="0070C0"/>
                </a:solidFill>
              </a:rPr>
              <a:t> де </a:t>
            </a:r>
            <a:r>
              <a:rPr lang="ru-RU" sz="4400" b="1" i="1" dirty="0" err="1" smtClean="0">
                <a:solidFill>
                  <a:srgbClr val="0070C0"/>
                </a:solidFill>
              </a:rPr>
              <a:t>Сент</a:t>
            </a:r>
            <a:r>
              <a:rPr lang="ru-RU" sz="4400" b="1" i="1" dirty="0" smtClean="0">
                <a:solidFill>
                  <a:srgbClr val="0070C0"/>
                </a:solidFill>
              </a:rPr>
              <a:t> – </a:t>
            </a:r>
            <a:r>
              <a:rPr lang="ru-RU" sz="4400" b="1" i="1" dirty="0" err="1" smtClean="0">
                <a:solidFill>
                  <a:srgbClr val="0070C0"/>
                </a:solidFill>
              </a:rPr>
              <a:t>Экзюпери</a:t>
            </a:r>
            <a:r>
              <a:rPr lang="ru-RU" sz="4400" b="1" i="1" dirty="0" smtClean="0">
                <a:solidFill>
                  <a:srgbClr val="0070C0"/>
                </a:solidFill>
              </a:rPr>
              <a:t>», французский писатель и поэт. </a:t>
            </a:r>
            <a:endParaRPr lang="ru-RU" sz="4400" i="1" dirty="0" smtClean="0">
              <a:solidFill>
                <a:srgbClr val="0070C0"/>
              </a:solidFill>
            </a:endParaRPr>
          </a:p>
          <a:p>
            <a:endParaRPr lang="ru-RU" sz="4400" dirty="0" smtClean="0"/>
          </a:p>
          <a:p>
            <a:pPr>
              <a:buNone/>
            </a:pP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51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278" y="19182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ru-RU" sz="6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2125" y="2192378"/>
            <a:ext cx="5026075" cy="441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7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эйд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9634" y="1702430"/>
            <a:ext cx="5473337" cy="3574965"/>
          </a:xfrm>
        </p:spPr>
      </p:pic>
      <p:sp>
        <p:nvSpPr>
          <p:cNvPr id="7" name="TextBox 6"/>
          <p:cNvSpPr txBox="1"/>
          <p:nvPr/>
        </p:nvSpPr>
        <p:spPr>
          <a:xfrm>
            <a:off x="6048102" y="1763486"/>
            <a:ext cx="59740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EB80A">
                    <a:lumMod val="50000"/>
                  </a:srgbClr>
                </a:solidFill>
                <a:effectLst/>
                <a:uLnTx/>
                <a:uFillTx/>
                <a:latin typeface="Calibri"/>
              </a:rPr>
              <a:t>    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E5B6F">
                    <a:lumMod val="50000"/>
                  </a:srgbClr>
                </a:solidFill>
                <a:effectLst/>
                <a:uLnTx/>
                <a:uFillTx/>
                <a:latin typeface="Calibri"/>
              </a:rPr>
              <a:t>«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4E5B6F">
                    <a:lumMod val="50000"/>
                  </a:srgbClr>
                </a:solidFill>
                <a:effectLst/>
                <a:uLnTx/>
                <a:uFillTx/>
                <a:latin typeface="Calibri"/>
              </a:rPr>
              <a:t>Эйдетика» представляет новую образовательную технологию, которая позволит каждому ребенку комфортно и легко приобретать новые знания в любом возрасте, получая удовольствие от реализации своих способностей.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4E5B6F">
                    <a:lumMod val="50000"/>
                  </a:srgbClr>
                </a:solidFill>
                <a:effectLst/>
                <a:uLnTx/>
                <a:uFillTx/>
                <a:latin typeface="Calibri"/>
              </a:rPr>
              <a:t>Цель эйдетики -  развитие образной памяти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4E5B6F">
                    <a:lumMod val="50000"/>
                  </a:srgbClr>
                </a:solidFill>
                <a:effectLst/>
                <a:uLnTx/>
                <a:uFillTx/>
                <a:latin typeface="Calibri"/>
              </a:rPr>
              <a:t>, 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4E5B6F">
                    <a:lumMod val="50000"/>
                  </a:srgbClr>
                </a:solidFill>
                <a:effectLst/>
                <a:uLnTx/>
                <a:uFillTx/>
                <a:latin typeface="Calibri"/>
              </a:rPr>
              <a:t>т.е идеального отражения реального мира в сознании человека.</a:t>
            </a: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rgbClr val="4E5B6F">
                  <a:lumMod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9" name="Picture 2" descr="C:\Users\Мареничи\Pictures\2016-02-03\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1999" cy="164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Мареничи\Pictures\2016-02-03\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77394"/>
            <a:ext cx="12192000" cy="1580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035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70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607" y="1504233"/>
            <a:ext cx="5416673" cy="477900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Термины</a:t>
            </a: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эйдетизм</a:t>
            </a:r>
            <a: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и «</a:t>
            </a:r>
            <a:r>
              <a:rPr lang="uk-UA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эйдетика</a:t>
            </a:r>
            <a: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были</a:t>
            </a:r>
            <a: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введены</a:t>
            </a:r>
            <a: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науку </a:t>
            </a:r>
            <a:r>
              <a:rPr lang="uk-UA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сербским</a:t>
            </a:r>
            <a: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ученым</a:t>
            </a:r>
            <a: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 </a:t>
            </a:r>
            <a:r>
              <a:rPr lang="uk-UA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Урбанчичем</a:t>
            </a:r>
            <a: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1907 </a:t>
            </a: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>
              <a:buNone/>
            </a:pPr>
            <a:endParaRPr lang="uk-UA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изучением</a:t>
            </a: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практическим</a:t>
            </a: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использованием</a:t>
            </a: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эйдетики</a:t>
            </a: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занимались</a:t>
            </a: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ученые-психологи</a:t>
            </a: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П. П. </a:t>
            </a:r>
            <a:r>
              <a:rPr lang="uk-UA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Блонский</a:t>
            </a: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Л. С. </a:t>
            </a:r>
            <a:r>
              <a:rPr lang="uk-UA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А. Р. </a:t>
            </a:r>
            <a:r>
              <a:rPr lang="uk-UA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Лурия</a:t>
            </a: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uk-UA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1989 г. в </a:t>
            </a:r>
            <a:r>
              <a:rPr lang="uk-UA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открывается</a:t>
            </a:r>
            <a: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первая</a:t>
            </a:r>
            <a: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школа </a:t>
            </a:r>
            <a:r>
              <a:rPr lang="uk-UA" sz="3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эйдетики</a:t>
            </a:r>
            <a:r>
              <a:rPr lang="uk-UA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uk-UA" sz="3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uk-UA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3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взрослых</a:t>
            </a:r>
            <a: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Ее</a:t>
            </a: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основатель</a:t>
            </a:r>
            <a: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Матюгин</a:t>
            </a:r>
            <a:r>
              <a:rPr lang="uk-UA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И. Ю</a:t>
            </a: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педагогических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наук, который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 основу эйдетики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972" y="1394820"/>
            <a:ext cx="6170022" cy="5097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983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59670" y="294442"/>
            <a:ext cx="662473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чем же суть методики?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703" y="1110343"/>
            <a:ext cx="6563003" cy="5533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434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tapoc.trbo.yandex.net/tapoc_secure_proxy/c1561a726df8f5f5be137cd4b50c328e?url=https%3A//image3.slideserve.com/6552353/slide4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4047" y="195944"/>
            <a:ext cx="9538236" cy="6439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434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5760" y="0"/>
            <a:ext cx="11443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Принципы </a:t>
            </a:r>
            <a:r>
              <a:rPr kumimoji="0" lang="ru-RU" sz="4000" b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эйдетики в учебной </a:t>
            </a:r>
            <a:r>
              <a:rPr kumimoji="0" lang="ru-RU" sz="4000" b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kumimoji="0" lang="ru-RU" sz="4000" b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344780" y="1298730"/>
            <a:ext cx="5924531" cy="732215"/>
            <a:chOff x="603516" y="271476"/>
            <a:chExt cx="5924531" cy="73221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Прямоугольник 5"/>
            <p:cNvSpPr/>
            <p:nvPr/>
          </p:nvSpPr>
          <p:spPr>
            <a:xfrm>
              <a:off x="603516" y="271476"/>
              <a:ext cx="5924531" cy="732215"/>
            </a:xfrm>
            <a:prstGeom prst="rect">
              <a:avLst/>
            </a:prstGeom>
            <a:gradFill rotWithShape="1">
              <a:gsLst>
                <a:gs pos="0">
                  <a:srgbClr val="00ADDC">
                    <a:tint val="50000"/>
                    <a:satMod val="300000"/>
                  </a:srgbClr>
                </a:gs>
                <a:gs pos="35000">
                  <a:srgbClr val="00ADDC">
                    <a:tint val="37000"/>
                    <a:satMod val="300000"/>
                  </a:srgbClr>
                </a:gs>
                <a:gs pos="100000">
                  <a:srgbClr val="00ADDC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ADD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7" name="Прямоугольник 6"/>
            <p:cNvSpPr/>
            <p:nvPr/>
          </p:nvSpPr>
          <p:spPr>
            <a:xfrm>
              <a:off x="603516" y="271476"/>
              <a:ext cx="5924531" cy="73221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81196" tIns="50800" rIns="50800" bIns="50800" numCol="1" spcCol="1270" anchor="ctr" anchorCtr="0">
              <a:noAutofit/>
            </a:bodyPr>
            <a:lstStyle/>
            <a:p>
              <a:pPr marL="0" marR="0" lvl="0" indent="0" algn="l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sz="24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4E5B6F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Воображение + положительные эмоции = усвоенная информация</a:t>
              </a:r>
              <a:r>
                <a:rPr kumimoji="0" lang="ru-RU" sz="20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4E5B6F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  <a:endPara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4E5B6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332412" y="2565808"/>
            <a:ext cx="5982788" cy="732215"/>
            <a:chOff x="957139" y="1464431"/>
            <a:chExt cx="5504735" cy="73221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957139" y="1464431"/>
              <a:ext cx="5504735" cy="732215"/>
            </a:xfrm>
            <a:prstGeom prst="rect">
              <a:avLst/>
            </a:prstGeom>
            <a:gradFill rotWithShape="1">
              <a:gsLst>
                <a:gs pos="0">
                  <a:srgbClr val="EA157A">
                    <a:tint val="50000"/>
                    <a:satMod val="300000"/>
                  </a:srgbClr>
                </a:gs>
                <a:gs pos="35000">
                  <a:srgbClr val="EA157A">
                    <a:tint val="37000"/>
                    <a:satMod val="300000"/>
                  </a:srgbClr>
                </a:gs>
                <a:gs pos="100000">
                  <a:srgbClr val="EA157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EA157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1" name="Прямоугольник 10"/>
            <p:cNvSpPr/>
            <p:nvPr/>
          </p:nvSpPr>
          <p:spPr>
            <a:xfrm>
              <a:off x="957139" y="1464431"/>
              <a:ext cx="5504735" cy="73221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81196" tIns="60960" rIns="60960" bIns="60960" numCol="1" spcCol="1270" anchor="ctr" anchorCtr="0">
              <a:noAutofit/>
            </a:bodyPr>
            <a:lstStyle/>
            <a:p>
              <a:pPr marL="0" marR="0" lvl="0" indent="0" algn="l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4E5B6F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Радостная</a:t>
              </a:r>
              <a:r>
                <a:rPr kumimoji="0" lang="en-US" sz="2400" b="1" i="1" u="none" strike="noStrike" kern="1200" cap="none" spc="0" normalizeH="0" noProof="0" dirty="0" smtClean="0">
                  <a:ln>
                    <a:noFill/>
                  </a:ln>
                  <a:solidFill>
                    <a:srgbClr val="4E5B6F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sz="24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4E5B6F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веселая</a:t>
              </a:r>
              <a:r>
                <a:rPr kumimoji="0" lang="en-US" sz="2400" b="1" i="1" u="none" strike="noStrike" kern="1200" cap="none" spc="0" normalizeH="0" noProof="0" dirty="0" smtClean="0">
                  <a:ln>
                    <a:noFill/>
                  </a:ln>
                  <a:solidFill>
                    <a:srgbClr val="4E5B6F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lang="ru-RU" sz="2400" b="1" i="1" dirty="0" err="1" smtClean="0">
                  <a:solidFill>
                    <a:srgbClr val="4E5B6F">
                      <a:lumMod val="50000"/>
                    </a:srgbClr>
                  </a:solidFill>
                  <a:latin typeface="Calibri"/>
                </a:rPr>
                <a:t>ат</a:t>
              </a:r>
              <a:r>
                <a:rPr kumimoji="0" lang="ru-RU" sz="24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E5B6F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мосфера</a:t>
              </a:r>
              <a:r>
                <a:rPr kumimoji="0" lang="ru-RU" sz="24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4E5B6F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  <a:endPara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4E5B6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110343" y="3846687"/>
            <a:ext cx="6322424" cy="1020239"/>
            <a:chOff x="478397" y="1873209"/>
            <a:chExt cx="5723883" cy="102023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Прямоугольник 12"/>
            <p:cNvSpPr/>
            <p:nvPr/>
          </p:nvSpPr>
          <p:spPr>
            <a:xfrm>
              <a:off x="604236" y="1873209"/>
              <a:ext cx="5504735" cy="1020239"/>
            </a:xfrm>
            <a:prstGeom prst="rect">
              <a:avLst/>
            </a:prstGeom>
            <a:gradFill rotWithShape="1">
              <a:gsLst>
                <a:gs pos="0">
                  <a:srgbClr val="00ADDC">
                    <a:shade val="51000"/>
                    <a:satMod val="130000"/>
                  </a:srgbClr>
                </a:gs>
                <a:gs pos="80000">
                  <a:srgbClr val="00ADDC">
                    <a:shade val="93000"/>
                    <a:satMod val="130000"/>
                  </a:srgbClr>
                </a:gs>
                <a:gs pos="100000">
                  <a:srgbClr val="00ADDC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plastic">
              <a:bevelT w="127000" h="25400" prst="relaxedInset"/>
            </a:sp3d>
          </p:spPr>
        </p:sp>
        <p:sp>
          <p:nvSpPr>
            <p:cNvPr id="14" name="Прямоугольник 13"/>
            <p:cNvSpPr/>
            <p:nvPr/>
          </p:nvSpPr>
          <p:spPr>
            <a:xfrm>
              <a:off x="478397" y="1873209"/>
              <a:ext cx="5723883" cy="102023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81196" tIns="60960" rIns="60960" bIns="60960" numCol="1" spcCol="1270" anchor="ctr" anchorCtr="0">
              <a:noAutofit/>
            </a:bodyPr>
            <a:lstStyle/>
            <a:p>
              <a:pPr marL="0" marR="0" lvl="0" indent="0" algn="l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4E5B6F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Разделение информации, в соответствии с особенностями каждого ребенка.</a:t>
              </a:r>
              <a:endPara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4E5B6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162594" y="5358698"/>
            <a:ext cx="6335486" cy="696190"/>
            <a:chOff x="590516" y="3679471"/>
            <a:chExt cx="5906252" cy="69619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Прямоугольник 15"/>
            <p:cNvSpPr/>
            <p:nvPr/>
          </p:nvSpPr>
          <p:spPr>
            <a:xfrm>
              <a:off x="590516" y="3679471"/>
              <a:ext cx="5818186" cy="696190"/>
            </a:xfrm>
            <a:prstGeom prst="rect">
              <a:avLst/>
            </a:prstGeom>
            <a:solidFill>
              <a:srgbClr val="FEB80A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7" name="Прямоугольник 16"/>
            <p:cNvSpPr/>
            <p:nvPr/>
          </p:nvSpPr>
          <p:spPr>
            <a:xfrm>
              <a:off x="678582" y="3679471"/>
              <a:ext cx="5818186" cy="696190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81196" tIns="60960" rIns="60960" bIns="60960" numCol="1" spcCol="1270" anchor="ctr" anchorCtr="0">
              <a:noAutofit/>
            </a:bodyPr>
            <a:lstStyle/>
            <a:p>
              <a:pPr marL="0" marR="0" lvl="0" indent="0" algn="l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4E5B6F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Мобильность и доступность игрового материала.</a:t>
              </a:r>
              <a:endPara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4E5B6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8" name="Picture 2" descr="C:\Users\Пользователь\Downloads\эйдетика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7531" y="890249"/>
            <a:ext cx="3775167" cy="57848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434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6182" y="211025"/>
            <a:ext cx="12185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Применяя в работе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эйдетики, 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развиваем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119589"/>
              </p:ext>
            </p:extLst>
          </p:nvPr>
        </p:nvGraphicFramePr>
        <p:xfrm>
          <a:off x="600892" y="1698171"/>
          <a:ext cx="11116492" cy="4976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434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004765" cy="14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40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«Эйдетика» предлагает строить работу с детьми на </a:t>
            </a:r>
            <a:r>
              <a:rPr lang="ru-RU" sz="40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основе различных ассоциаций:</a:t>
            </a:r>
            <a:endParaRPr lang="ru-RU" sz="4000" b="1" dirty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30" y="1584658"/>
            <a:ext cx="3772259" cy="2830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799" y="3592286"/>
            <a:ext cx="3891732" cy="3108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https://ds04.infourok.ru/uploads/ex/1135/000d441c-b3ef2b6b/img2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8283" y="1482290"/>
            <a:ext cx="3691979" cy="29329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34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520</Words>
  <Application>Microsoft Office PowerPoint</Application>
  <PresentationFormat>Произвольный</PresentationFormat>
  <Paragraphs>64</Paragraphs>
  <Slides>24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Муниципальное бюджетное дошкольное образовательное учреждение  «Детский сад № 11 «Буратино» </vt:lpstr>
      <vt:lpstr>Эйдетика</vt:lpstr>
      <vt:lpstr>Презентация PowerPoint</vt:lpstr>
      <vt:lpstr>Историческая справка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Игра «Придумай символы»      1. «На полянке колобок,    2. Нитки сматывал в клубок.    3. Ниток желтых, алых    4. Намотал немало,    5. И пошел домой устало».  </vt:lpstr>
      <vt:lpstr>Презентация PowerPoint</vt:lpstr>
      <vt:lpstr>Презентация PowerPoint</vt:lpstr>
      <vt:lpstr>Презентация PowerPoint</vt:lpstr>
      <vt:lpstr> Игра «Запомни фигуры»</vt:lpstr>
      <vt:lpstr>Презентация PowerPoint</vt:lpstr>
      <vt:lpstr>Презентация PowerPoint</vt:lpstr>
      <vt:lpstr>Презентация PowerPoint</vt:lpstr>
      <vt:lpstr>Презентация PowerPoint</vt:lpstr>
      <vt:lpstr> Упражнение «Ладошка»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«Детский сад № 227» г.Ярославля</dc:title>
  <dc:creator>Учетная запись Майкрософт</dc:creator>
  <cp:lastModifiedBy>user</cp:lastModifiedBy>
  <cp:revision>94</cp:revision>
  <dcterms:created xsi:type="dcterms:W3CDTF">2021-02-13T11:22:22Z</dcterms:created>
  <dcterms:modified xsi:type="dcterms:W3CDTF">2024-11-27T18:27:39Z</dcterms:modified>
</cp:coreProperties>
</file>