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79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971600" y="260350"/>
            <a:ext cx="7189738" cy="3312666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Проблемное обучение в работе с детьми дошкольного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возраста.</a:t>
            </a:r>
            <a:r>
              <a:rPr lang="ru-RU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356992"/>
            <a:ext cx="4176464" cy="2952328"/>
          </a:xfrm>
        </p:spPr>
        <p:txBody>
          <a:bodyPr/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Воспитатель </a:t>
            </a:r>
            <a:r>
              <a:rPr lang="ru-RU" dirty="0" smtClean="0"/>
              <a:t>МБДОУ ДС </a:t>
            </a:r>
            <a:r>
              <a:rPr lang="ru-RU" dirty="0" smtClean="0"/>
              <a:t>№11</a:t>
            </a:r>
          </a:p>
          <a:p>
            <a:r>
              <a:rPr lang="ru-RU" dirty="0"/>
              <a:t> </a:t>
            </a:r>
            <a:r>
              <a:rPr lang="ru-RU" dirty="0" smtClean="0"/>
              <a:t>     «Буратино»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Загороднюк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24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5384"/>
            <a:ext cx="5290749" cy="54006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Проблемные вопросы содержат в тесте вопросы «почему?», «зачем»?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 - Какие птицы наших краёв улетают на юг последними? (просто вопрос)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- Почему дикие утки, гуси улетают на юг последними? (проблемный вопрос).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- Почему утка плавает, а курица нет?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- Почему обувь не делают из железа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9120"/>
            <a:ext cx="3492398" cy="225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27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Проблемная задача: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" y="4725144"/>
            <a:ext cx="1877731" cy="199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5225"/>
            <a:ext cx="17494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1556792"/>
            <a:ext cx="561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Проблемную задачу можно условно разделить на две части. В ней есть условие (описание) и есть вопрос?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- Буратино уронил ключ в воду, его надо достать, но прыгнув в воду, Буратино всплывает. Как ему помочь?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Дети рассуждают: «Буратино сделан из дерева, а деревянные предметы в воде не тонут», « Дерево легче воды, поэтому Буратино не может нырнуть за ключом». </a:t>
            </a:r>
          </a:p>
        </p:txBody>
      </p:sp>
    </p:spTree>
    <p:extLst>
      <p:ext uri="{BB962C8B-B14F-4D97-AF65-F5344CB8AC3E}">
        <p14:creationId xmlns:p14="http://schemas.microsoft.com/office/powerpoint/2010/main" val="358316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5901" y="692697"/>
            <a:ext cx="4418654" cy="5166102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ходе рассуждений они демонстрируют  имеющиеся у них знания о свойствах дерева, а затем в силу своих творческих способностей  приходят к поиску ответа в данной проблемной задаче.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«Можно искать ключ на дне магнитом на верёвочке, если ключ металлический»,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 «Можно нырнуть на дно с аквалангом, как это делают водолазы»,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«Можно взять в руки груз, например, камень, а потом его оставить на дне и всплыть».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4" y="3789040"/>
            <a:ext cx="37433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43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Проблемная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Проблемная ситуация наиболее сложная форма проблемного обучения.</a:t>
            </a:r>
          </a:p>
          <a:p>
            <a:r>
              <a:rPr lang="ru-RU" dirty="0"/>
              <a:t>	При решении проблемной ситуации возникает состояние умственного затруднения детей, вызванное недостаточностью ранее усвоенных ими знаний и способов деятельности. </a:t>
            </a:r>
          </a:p>
          <a:p>
            <a:r>
              <a:rPr lang="ru-RU" dirty="0"/>
              <a:t>	Именно проблемная ситуация составляет необходимую закономерность творческого мышления. Противоречие – основное звено проблемной ситуации.</a:t>
            </a:r>
          </a:p>
          <a:p>
            <a:r>
              <a:rPr lang="ru-RU" dirty="0"/>
              <a:t>	(Противоречие - положение, при котором одно исключает другое, несовместимое с ним, противоположное ему.)</a:t>
            </a:r>
          </a:p>
        </p:txBody>
      </p:sp>
    </p:spTree>
    <p:extLst>
      <p:ext uri="{BB962C8B-B14F-4D97-AF65-F5344CB8AC3E}">
        <p14:creationId xmlns:p14="http://schemas.microsoft.com/office/powerpoint/2010/main" val="191688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Требования к проблемным ситуациям: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07361"/>
            <a:ext cx="7234963" cy="4357943"/>
          </a:xfrm>
        </p:spPr>
        <p:txBody>
          <a:bodyPr>
            <a:normAutofit fontScale="55000" lnSpcReduction="20000"/>
          </a:bodyPr>
          <a:lstStyle/>
          <a:p>
            <a:endParaRPr lang="ru-RU" sz="4400" dirty="0"/>
          </a:p>
          <a:p>
            <a:r>
              <a:rPr lang="ru-RU" sz="4400" dirty="0"/>
              <a:t>	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— решение проблемной ситуации должно быть ориентировано на максимальную самостоятельность и творческую деятельность ребенка;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	— проблема должна соответствовать учебной информации, которую познает ребенок, а также уже имеющуюся у него информацию;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	— формулировка проблемы должна быть максимально ясной и свободной от непонятных для детей слов и выражений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36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Рекомендации по стилю общения с детьми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-Выслушивать каждого желающего. </a:t>
            </a:r>
          </a:p>
          <a:p>
            <a:r>
              <a:rPr lang="ru-RU" b="1" dirty="0"/>
              <a:t>-Давать только положительные оценки. Вместо «правильно» лучше говорите «интересно», «необычно», «любопытно», «хорошо».</a:t>
            </a:r>
          </a:p>
          <a:p>
            <a:r>
              <a:rPr lang="ru-RU" b="1" dirty="0"/>
              <a:t>-Во время бесед идти за логикой ребенка, а не навязывать своего мнения. Учить детей возражать Вам и друг другу, но возражать аргументировано, предлагая что-то взамен или доказывая.</a:t>
            </a:r>
          </a:p>
          <a:p>
            <a:r>
              <a:rPr lang="ru-RU" b="1" dirty="0"/>
              <a:t>-Если в группе есть яркий лидер, со временем переключать  его на какую-либо деятельность и беседовать с детьми уже без него.</a:t>
            </a:r>
          </a:p>
          <a:p>
            <a:r>
              <a:rPr lang="ru-RU" b="1" dirty="0"/>
              <a:t>-В развитии творческих способностей детей использовать активные формы обучения - групповые дискуссии, мозговой штурм, ролевые игры, групповые и индивидуальные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99225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378979" cy="3024336"/>
          </a:xfrm>
        </p:spPr>
        <p:txBody>
          <a:bodyPr/>
          <a:lstStyle/>
          <a:p>
            <a:r>
              <a:rPr lang="ru-RU" sz="2400" b="1" dirty="0"/>
              <a:t>Он взрослых изводил вопросом   «почему?»</a:t>
            </a:r>
            <a:br>
              <a:rPr lang="ru-RU" sz="2400" b="1" dirty="0"/>
            </a:br>
            <a:r>
              <a:rPr lang="ru-RU" sz="2400" b="1" dirty="0"/>
              <a:t>Его прозвали «маленький философ».</a:t>
            </a:r>
            <a:br>
              <a:rPr lang="ru-RU" sz="2400" b="1" dirty="0"/>
            </a:br>
            <a:r>
              <a:rPr lang="ru-RU" sz="2400" b="1" dirty="0"/>
              <a:t>Но только вырос он, как начали ему</a:t>
            </a:r>
            <a:br>
              <a:rPr lang="ru-RU" sz="2400" b="1" dirty="0"/>
            </a:br>
            <a:r>
              <a:rPr lang="ru-RU" sz="2400" b="1" dirty="0"/>
              <a:t>Преподносить ответы без вопросов.</a:t>
            </a:r>
            <a:br>
              <a:rPr lang="ru-RU" sz="2400" b="1" dirty="0"/>
            </a:br>
            <a:r>
              <a:rPr lang="ru-RU" sz="2400" b="1" dirty="0"/>
              <a:t>И с этих пор он больше никому</a:t>
            </a:r>
            <a:br>
              <a:rPr lang="ru-RU" sz="2400" b="1" dirty="0"/>
            </a:br>
            <a:r>
              <a:rPr lang="ru-RU" sz="2400" b="1" dirty="0"/>
              <a:t>Не задает вопросов «почему?»</a:t>
            </a:r>
            <a:br>
              <a:rPr lang="ru-RU" sz="2400" b="1" dirty="0"/>
            </a:br>
            <a:r>
              <a:rPr lang="ru-RU" sz="2400" b="1" dirty="0"/>
              <a:t>(</a:t>
            </a:r>
            <a:r>
              <a:rPr lang="ru-RU" sz="2400" b="1" dirty="0" err="1"/>
              <a:t>С.Маршак</a:t>
            </a:r>
            <a:r>
              <a:rPr lang="ru-RU" sz="2400" b="1" dirty="0"/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3494087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17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72816"/>
            <a:ext cx="7092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5322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75724"/>
            <a:ext cx="7234963" cy="253725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«Знания только тогда знания, когда они приобретаются усилиями своей мысли, а не одной лишь памятью.»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                                                   </a:t>
            </a:r>
            <a:r>
              <a:rPr lang="ru-RU" dirty="0"/>
              <a:t>Л.Н. Толстой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5243513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69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Проблемное обучение в детском саду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259632" y="1807361"/>
            <a:ext cx="6874922" cy="24857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это такая организация взаимодействия с воспитанниками, которая предполагает создание под руководством педагога проблемных вопросов, задач, ситуаций и активную самостоятельную деятельность детей по их разрешению</a:t>
            </a:r>
          </a:p>
          <a:p>
            <a:r>
              <a:rPr lang="ru-RU" dirty="0"/>
              <a:t> (Н.Е. </a:t>
            </a:r>
            <a:r>
              <a:rPr lang="ru-RU" dirty="0" err="1"/>
              <a:t>Веракса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90" y="3429000"/>
            <a:ext cx="3988380" cy="297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12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Проблемное обучение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3" y="1807361"/>
            <a:ext cx="6946931" cy="2701759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-это </a:t>
            </a:r>
            <a:r>
              <a:rPr lang="ru-RU" sz="2400" dirty="0"/>
              <a:t>обучение, при котором </a:t>
            </a:r>
            <a:r>
              <a:rPr lang="ru-RU" sz="2400" dirty="0" smtClean="0"/>
              <a:t>педагог, </a:t>
            </a:r>
            <a:r>
              <a:rPr lang="ru-RU" sz="2400" dirty="0"/>
              <a:t>создавая проблемные ситуации и, организуя деятельность учащихся по решению учебных проблем, обеспечивает оптимальное сочетание их самостоятельной поисковой деятельности с усвоением готовых выводов науки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05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82575"/>
            <a:ext cx="8401050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21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проблемного обучения </a:t>
            </a:r>
            <a:r>
              <a:rPr lang="ru-RU" dirty="0">
                <a:solidFill>
                  <a:schemeClr val="bg1"/>
                </a:solidFill>
              </a:rPr>
              <a:t>: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1807361"/>
            <a:ext cx="7018939" cy="2701759"/>
          </a:xfrm>
        </p:spPr>
        <p:txBody>
          <a:bodyPr>
            <a:noAutofit/>
          </a:bodyPr>
          <a:lstStyle/>
          <a:p>
            <a:r>
              <a:rPr lang="ru-RU" sz="2000" dirty="0"/>
              <a:t> развитие творческого, диалектического мышления и способностей воспитанников, их творческих умений;</a:t>
            </a:r>
          </a:p>
          <a:p>
            <a:r>
              <a:rPr lang="ru-RU" sz="2000" dirty="0"/>
              <a:t>- усвоение ими знаний, умений и навыков, добытых в ходе активного поиска и самостоятельного решения проблем; </a:t>
            </a:r>
          </a:p>
          <a:p>
            <a:r>
              <a:rPr lang="ru-RU" sz="2000" dirty="0"/>
              <a:t>- воспитание активной творческой личности ребёнка, умеющего видеть, ставить и разрешать нестандартные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309194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ПРОБЛЕМНОГО ОБУЧЕНИЯ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3" y="1484785"/>
            <a:ext cx="7344815" cy="3024335"/>
          </a:xfrm>
        </p:spPr>
        <p:txBody>
          <a:bodyPr/>
          <a:lstStyle/>
          <a:p>
            <a:r>
              <a:rPr lang="ru-RU" sz="2000" dirty="0"/>
              <a:t>1) осознание общей проблемной ситуации;</a:t>
            </a:r>
          </a:p>
          <a:p>
            <a:r>
              <a:rPr lang="ru-RU" sz="2000" dirty="0"/>
              <a:t>2) анализ проблемной ситуации, формулировка конкретной проблемы;</a:t>
            </a:r>
          </a:p>
          <a:p>
            <a:r>
              <a:rPr lang="ru-RU" sz="2000" dirty="0"/>
              <a:t>3) решение проблемы (выдвижение, обоснование гипотез, последовательная их проверка);</a:t>
            </a:r>
          </a:p>
          <a:p>
            <a:r>
              <a:rPr lang="ru-RU" sz="2000" dirty="0"/>
              <a:t>4) проверка правильности решения проблемы </a:t>
            </a:r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903" y="3717032"/>
            <a:ext cx="412897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22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8640"/>
            <a:ext cx="581439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организации проблемного обучения в ДОУ.</a:t>
            </a:r>
          </a:p>
          <a:p>
            <a:endParaRPr lang="ru-RU" dirty="0"/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Существуют следующие формы организации проблемного обучения: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Проблемный вопрос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Проблемная задача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</a:p>
        </p:txBody>
      </p:sp>
    </p:spTree>
    <p:extLst>
      <p:ext uri="{BB962C8B-B14F-4D97-AF65-F5344CB8AC3E}">
        <p14:creationId xmlns:p14="http://schemas.microsoft.com/office/powerpoint/2010/main" val="348310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Проблемный вопрос.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052736"/>
            <a:ext cx="6120680" cy="482453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Это не просто воспроизведение знания, которое уже знакомо детям, а поиск ответа на основе рассуждения.</a:t>
            </a:r>
          </a:p>
          <a:p>
            <a:r>
              <a:rPr lang="ru-RU" dirty="0"/>
              <a:t>	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«Как вы думаете, почему в природе можно встретить ящериц и зелёного цвета и желтовато-коричневого?».</a:t>
            </a:r>
          </a:p>
          <a:p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- «Почему на участке одни лужи высохли быстро, а другие долго не высыхают?»</a:t>
            </a:r>
          </a:p>
          <a:p>
            <a:r>
              <a:rPr lang="ru-RU" dirty="0"/>
              <a:t>	Т.е., вопрос «Когда опадают листья?» предполагает конкретный ответ на основе знаний – это просто вопрос.</a:t>
            </a:r>
          </a:p>
          <a:p>
            <a:r>
              <a:rPr lang="ru-RU" dirty="0"/>
              <a:t>А вопрос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«Почему осенью опадают листья?» </a:t>
            </a:r>
            <a:r>
              <a:rPr lang="ru-RU" dirty="0"/>
              <a:t>является проблемным, т.к. требует от детей при ответе на него рассуждений.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221088"/>
            <a:ext cx="23590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218057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54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380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Winter</vt:lpstr>
      <vt:lpstr>Проблемное обучение в работе с детьми дошкольного возраста. </vt:lpstr>
      <vt:lpstr>«Знания только тогда знания, когда они приобретаются усилиями своей мысли, а не одной лишь памятью.»                                                         Л.Н. Толстой  </vt:lpstr>
      <vt:lpstr>Проблемное обучение в детском саду </vt:lpstr>
      <vt:lpstr>Проблемное обучение </vt:lpstr>
      <vt:lpstr>Презентация PowerPoint</vt:lpstr>
      <vt:lpstr>Задачи проблемного обучения : </vt:lpstr>
      <vt:lpstr>ЭТАПЫ ПРОБЛЕМНОГО ОБУЧЕНИЯ </vt:lpstr>
      <vt:lpstr>Презентация PowerPoint</vt:lpstr>
      <vt:lpstr>         Проблемный вопрос. </vt:lpstr>
      <vt:lpstr>Презентация PowerPoint</vt:lpstr>
      <vt:lpstr> Проблемная задача:</vt:lpstr>
      <vt:lpstr>Презентация PowerPoint</vt:lpstr>
      <vt:lpstr>          Проблемная ситуация.</vt:lpstr>
      <vt:lpstr>Требования к проблемным ситуациям:</vt:lpstr>
      <vt:lpstr>Рекомендации по стилю общения с детьми</vt:lpstr>
      <vt:lpstr>Он взрослых изводил вопросом   «почему?» Его прозвали «маленький философ». Но только вырос он, как начали ему Преподносить ответы без вопросов. И с этих пор он больше никому Не задает вопросов «почему?» (С.Маршак)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Проблемное обучение в работе с детьми дошкольного возраста </dc:title>
  <dc:creator>User</dc:creator>
  <cp:lastModifiedBy>User</cp:lastModifiedBy>
  <cp:revision>6</cp:revision>
  <dcterms:created xsi:type="dcterms:W3CDTF">2020-12-06T07:22:03Z</dcterms:created>
  <dcterms:modified xsi:type="dcterms:W3CDTF">2020-12-06T19:48:54Z</dcterms:modified>
</cp:coreProperties>
</file>