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57" r:id="rId3"/>
    <p:sldId id="259" r:id="rId4"/>
    <p:sldId id="261" r:id="rId5"/>
    <p:sldId id="265" r:id="rId6"/>
    <p:sldId id="266" r:id="rId7"/>
    <p:sldId id="267" r:id="rId8"/>
    <p:sldId id="272" r:id="rId9"/>
    <p:sldId id="271" r:id="rId10"/>
    <p:sldId id="268" r:id="rId11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81" d="100"/>
          <a:sy n="81" d="100"/>
        </p:scale>
        <p:origin x="-1502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0538B-3457-4CCE-AC1B-809C14C30288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7CB50A-D862-4797-B9DB-B69C05D50E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06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7CB50A-D862-4797-B9DB-B69C05D50EB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92D050">
                <a:alpha val="59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2636912"/>
            <a:ext cx="7772400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КРЫМСКИЙ    ВЕНОЧЕК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276872"/>
            <a:ext cx="7772400" cy="2088232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 </a:t>
            </a:r>
            <a:endParaRPr lang="ru-RU" sz="5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692996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РЕГИОНАЛЬНАЯ ПАРЦИАЛЬНАЯ  ПРОГРАММА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ГРАЖДАНСКО-ПАТРИОТИЧЕСКОМУ ВОСПИТАНИЮ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ДЕТЕЙ ДОШКОЛЬНОГО ВОЗРАСТА В КРЫМУ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556792"/>
            <a:ext cx="8183880" cy="3096344"/>
          </a:xfrm>
        </p:spPr>
        <p:txBody>
          <a:bodyPr>
            <a:normAutofit/>
          </a:bodyPr>
          <a:lstStyle/>
          <a:p>
            <a:r>
              <a:rPr lang="ru-RU" sz="1600" i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sz="1600" i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600" i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sz="1600" i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600" i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sz="1600" i="1" dirty="0" smtClean="0">
                <a:solidFill>
                  <a:schemeClr val="accent4">
                    <a:lumMod val="75000"/>
                  </a:schemeClr>
                </a:solidFill>
              </a:rPr>
            </a:br>
            <a:endParaRPr lang="ru-RU" sz="18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50976"/>
          </a:xfr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Структура программы</a:t>
            </a:r>
          </a:p>
          <a:p>
            <a:r>
              <a:rPr lang="ru-RU" sz="2100" dirty="0" smtClean="0"/>
              <a:t>Содержательная часть программы  представлена разделами  </a:t>
            </a:r>
            <a:r>
              <a:rPr lang="ru-RU" dirty="0" smtClean="0"/>
              <a:t>«Природа Крыма», </a:t>
            </a:r>
          </a:p>
          <a:p>
            <a:r>
              <a:rPr lang="ru-RU" dirty="0" smtClean="0"/>
              <a:t>«Люди Крыма и их культуры», «Взаимодействие с семьями воспитанников». Раздел «Люди Крыма и их культуры» конкретизируется в подразделах: «Речевое общение на родном языке и “языке соседа”», «Традиционная и современная культура людей, живущих в Крыму», «История людей и памятников», «Художественная литература», «Музыка», «Играем вместе». Каждый раздел определяет основные цели и задачи в работе с детьми младшего, среднего и старше­го дошкольного возраста, необходимый объем знаний и умений детей.</a:t>
            </a:r>
          </a:p>
          <a:p>
            <a:r>
              <a:rPr lang="ru-RU" dirty="0" smtClean="0"/>
              <a:t>Завершают этот раздел программы «Методические подходы к построению педагогического процесса». 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92D050">
                <a:alpha val="59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836712"/>
            <a:ext cx="8183880" cy="4896544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соответствии с п.5ст.14 закона РФ "Об образовании", каждому образовательному учреждению предоставлено право самостоятельно разрабатывать или из комплекса вариативных выбирать те программы, которые наиболее полно учитывают конкретные условия работы ДОУ. </a:t>
            </a:r>
          </a:p>
          <a:p>
            <a:endParaRPr lang="ru-RU" sz="2400" dirty="0"/>
          </a:p>
          <a:p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 программы дошкольных учреждений можно разделить на комплексные и парциальные.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92D050">
                <a:alpha val="59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412776"/>
            <a:ext cx="8183880" cy="4392488"/>
          </a:xfrm>
        </p:spPr>
        <p:txBody>
          <a:bodyPr>
            <a:noAutofit/>
          </a:bodyPr>
          <a:lstStyle/>
          <a:p>
            <a:r>
              <a:rPr lang="ru-RU" sz="1600" b="0" dirty="0" smtClean="0">
                <a:solidFill>
                  <a:schemeClr val="tx1"/>
                </a:solidFill>
              </a:rPr>
              <a:t>Авторский коллектив: </a:t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i="1" dirty="0" err="1" smtClean="0">
                <a:solidFill>
                  <a:schemeClr val="tx1"/>
                </a:solidFill>
              </a:rPr>
              <a:t>Мухоморина</a:t>
            </a:r>
            <a:r>
              <a:rPr lang="ru-RU" sz="1600" b="0" i="1" dirty="0" smtClean="0">
                <a:solidFill>
                  <a:schemeClr val="tx1"/>
                </a:solidFill>
              </a:rPr>
              <a:t> Людмила Гавриловна,</a:t>
            </a:r>
            <a:r>
              <a:rPr lang="ru-RU" sz="1600" b="0" dirty="0" smtClean="0">
                <a:solidFill>
                  <a:schemeClr val="tx1"/>
                </a:solidFill>
              </a:rPr>
              <a:t> заместитель заведующего по учебно-воспитательной работе МБ ДОУ «Детский сад №2 «Золотой ключик» города Евпатории Республики Крым», руководитель творческой группы;</a:t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i="1" dirty="0" smtClean="0">
                <a:solidFill>
                  <a:schemeClr val="tx1"/>
                </a:solidFill>
              </a:rPr>
              <a:t> </a:t>
            </a:r>
            <a:r>
              <a:rPr lang="ru-RU" sz="1600" b="0" dirty="0" smtClean="0">
                <a:solidFill>
                  <a:schemeClr val="tx1"/>
                </a:solidFill>
              </a:rPr>
              <a:t/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i="1" dirty="0" err="1" smtClean="0">
                <a:solidFill>
                  <a:schemeClr val="tx1"/>
                </a:solidFill>
              </a:rPr>
              <a:t>Кемилева</a:t>
            </a:r>
            <a:r>
              <a:rPr lang="ru-RU" sz="1600" b="0" i="1" dirty="0" smtClean="0">
                <a:solidFill>
                  <a:schemeClr val="tx1"/>
                </a:solidFill>
              </a:rPr>
              <a:t> </a:t>
            </a:r>
            <a:r>
              <a:rPr lang="ru-RU" sz="1600" b="0" i="1" dirty="0" err="1" smtClean="0">
                <a:solidFill>
                  <a:schemeClr val="tx1"/>
                </a:solidFill>
              </a:rPr>
              <a:t>Эльвина</a:t>
            </a:r>
            <a:r>
              <a:rPr lang="ru-RU" sz="1600" b="0" i="1" dirty="0" smtClean="0">
                <a:solidFill>
                  <a:schemeClr val="tx1"/>
                </a:solidFill>
              </a:rPr>
              <a:t> </a:t>
            </a:r>
            <a:r>
              <a:rPr lang="ru-RU" sz="1600" b="0" i="1" dirty="0" err="1" smtClean="0">
                <a:solidFill>
                  <a:schemeClr val="tx1"/>
                </a:solidFill>
              </a:rPr>
              <a:t>Фикретовна</a:t>
            </a:r>
            <a:r>
              <a:rPr lang="ru-RU" sz="1600" b="0" i="1" dirty="0" smtClean="0">
                <a:solidFill>
                  <a:schemeClr val="tx1"/>
                </a:solidFill>
              </a:rPr>
              <a:t>,</a:t>
            </a:r>
            <a:r>
              <a:rPr lang="ru-RU" sz="1600" b="0" dirty="0" smtClean="0">
                <a:solidFill>
                  <a:schemeClr val="tx1"/>
                </a:solidFill>
              </a:rPr>
              <a:t> методист учебно-методической лаборатории дошкольного и начального образования КРИППО;</a:t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i="1" dirty="0" smtClean="0">
                <a:solidFill>
                  <a:schemeClr val="tx1"/>
                </a:solidFill>
              </a:rPr>
              <a:t> </a:t>
            </a:r>
            <a:r>
              <a:rPr lang="ru-RU" sz="1600" b="0" dirty="0" smtClean="0">
                <a:solidFill>
                  <a:schemeClr val="tx1"/>
                </a:solidFill>
              </a:rPr>
              <a:t/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i="1" dirty="0" err="1" smtClean="0">
                <a:solidFill>
                  <a:schemeClr val="tx1"/>
                </a:solidFill>
              </a:rPr>
              <a:t>Тригуб</a:t>
            </a:r>
            <a:r>
              <a:rPr lang="ru-RU" sz="1600" b="0" i="1" dirty="0" smtClean="0">
                <a:solidFill>
                  <a:schemeClr val="tx1"/>
                </a:solidFill>
              </a:rPr>
              <a:t> Любовь Михайловна,</a:t>
            </a:r>
            <a:r>
              <a:rPr lang="ru-RU" sz="1600" b="0" dirty="0" smtClean="0">
                <a:solidFill>
                  <a:schemeClr val="tx1"/>
                </a:solidFill>
              </a:rPr>
              <a:t> старший преподаватель кафедры дошкольного образования ГБОУ ВО «Крымский инженерно-педагогический университет»; </a:t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i="1" dirty="0" smtClean="0">
                <a:solidFill>
                  <a:schemeClr val="tx1"/>
                </a:solidFill>
              </a:rPr>
              <a:t> </a:t>
            </a:r>
            <a:r>
              <a:rPr lang="ru-RU" sz="1600" b="0" dirty="0" smtClean="0">
                <a:solidFill>
                  <a:schemeClr val="tx1"/>
                </a:solidFill>
              </a:rPr>
              <a:t/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i="1" dirty="0" smtClean="0">
                <a:solidFill>
                  <a:schemeClr val="tx1"/>
                </a:solidFill>
              </a:rPr>
              <a:t>Феклистова Елена Владимировна,</a:t>
            </a:r>
            <a:r>
              <a:rPr lang="ru-RU" sz="1600" b="0" dirty="0" smtClean="0">
                <a:solidFill>
                  <a:schemeClr val="tx1"/>
                </a:solidFill>
              </a:rPr>
              <a:t> методист МКУ «ЦОДМОО» управления образования администрации города Евпатории Республики Крым.</a:t>
            </a: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i="1" dirty="0" smtClean="0">
                <a:solidFill>
                  <a:schemeClr val="tx1"/>
                </a:solidFill>
              </a:rPr>
              <a:t>     </a:t>
            </a:r>
            <a:endParaRPr lang="ru-RU" sz="1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954432"/>
          </a:xfrm>
        </p:spPr>
        <p:txBody>
          <a:bodyPr>
            <a:normAutofit fontScale="70000" lnSpcReduction="20000"/>
          </a:bodyPr>
          <a:lstStyle/>
          <a:p>
            <a:r>
              <a:rPr lang="ru-RU" cap="all" dirty="0" smtClean="0"/>
              <a:t>Региональная парциальная  программа </a:t>
            </a:r>
            <a:endParaRPr lang="ru-RU" b="1" cap="all" dirty="0" smtClean="0"/>
          </a:p>
          <a:p>
            <a:r>
              <a:rPr lang="ru-RU" cap="all" dirty="0" smtClean="0"/>
              <a:t>по гражданско-патриотическому воспитанию </a:t>
            </a:r>
            <a:endParaRPr lang="ru-RU" b="1" cap="all" dirty="0" smtClean="0"/>
          </a:p>
          <a:p>
            <a:r>
              <a:rPr lang="ru-RU" cap="all" dirty="0" smtClean="0"/>
              <a:t>детей дошкольного возраста в Крыму </a:t>
            </a:r>
            <a:endParaRPr lang="ru-RU" b="1" cap="all" dirty="0" smtClean="0"/>
          </a:p>
          <a:p>
            <a:pPr algn="ctr"/>
            <a:endParaRPr lang="ru-RU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92D050">
                <a:alpha val="59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30960"/>
          </a:xfrm>
        </p:spPr>
        <p:txBody>
          <a:bodyPr>
            <a:normAutofit/>
          </a:bodyPr>
          <a:lstStyle/>
          <a:p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b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Рисунок 6"/>
          <p:cNvSpPr>
            <a:spLocks noGrp="1"/>
          </p:cNvSpPr>
          <p:nvPr>
            <p:ph type="body" sz="half" idx="2"/>
          </p:nvPr>
        </p:nvSpPr>
        <p:spPr>
          <a:xfrm>
            <a:off x="539750" y="533400"/>
            <a:ext cx="8162925" cy="5631904"/>
          </a:xfrm>
        </p:spPr>
        <p:txBody>
          <a:bodyPr>
            <a:normAutofit lnSpcReduction="10000"/>
          </a:bodyPr>
          <a:lstStyle/>
          <a:p>
            <a:pPr marL="0" lvl="0" algn="ctr" fontAlgn="base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</a:tabLst>
            </a:pPr>
            <a:r>
              <a:rPr lang="ru-RU" sz="2000" b="1" dirty="0" smtClean="0">
                <a:solidFill>
                  <a:schemeClr val="tx1"/>
                </a:solidFill>
              </a:rPr>
              <a:t>        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РЕГИОНАЛЬНАЯ ПАРЦИАЛЬНАЯ  ПРОГРАММА </a:t>
            </a:r>
            <a:endParaRPr lang="ru-RU" sz="7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ГРАЖДАНСКО-ПАТРИОТИЧЕСКОМУ ВОСПИТАНИЮ </a:t>
            </a:r>
            <a:endParaRPr lang="ru-RU" sz="7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ДЕТЕЙ ДОШКОЛЬНОГО ВОЗРАСТА В КРЫМУ </a:t>
            </a:r>
            <a:endPara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2000" b="1" dirty="0" smtClean="0">
              <a:solidFill>
                <a:schemeClr val="tx1"/>
              </a:solidFill>
            </a:endParaRPr>
          </a:p>
          <a:p>
            <a:endParaRPr lang="ru-RU" sz="2000" b="1" dirty="0" smtClean="0">
              <a:solidFill>
                <a:schemeClr val="tx1"/>
              </a:solidFill>
            </a:endParaRPr>
          </a:p>
          <a:p>
            <a:r>
              <a:rPr lang="ru-RU" sz="2000" b="1" dirty="0" smtClean="0">
                <a:solidFill>
                  <a:schemeClr val="tx1"/>
                </a:solidFill>
              </a:rPr>
              <a:t>            Цели и задачи реализации программы</a:t>
            </a:r>
            <a:endParaRPr lang="ru-RU" sz="2000" dirty="0" smtClean="0">
              <a:solidFill>
                <a:schemeClr val="tx1"/>
              </a:solidFill>
            </a:endParaRPr>
          </a:p>
          <a:p>
            <a:endParaRPr lang="ru-RU" sz="1800" b="1" i="1" dirty="0" smtClean="0">
              <a:solidFill>
                <a:schemeClr val="tx1"/>
              </a:solidFill>
            </a:endParaRPr>
          </a:p>
          <a:p>
            <a:r>
              <a:rPr lang="ru-RU" sz="1800" b="1" i="1" dirty="0" smtClean="0">
                <a:solidFill>
                  <a:schemeClr val="tx1"/>
                </a:solidFill>
              </a:rPr>
              <a:t>Основными целями</a:t>
            </a:r>
            <a:r>
              <a:rPr lang="ru-RU" sz="1800" dirty="0" smtClean="0">
                <a:solidFill>
                  <a:schemeClr val="tx1"/>
                </a:solidFill>
              </a:rPr>
              <a:t> реализации программы «Крымский веночек» являются следующие:</a:t>
            </a:r>
          </a:p>
          <a:p>
            <a:r>
              <a:rPr lang="ru-RU" sz="1800" dirty="0" smtClean="0">
                <a:solidFill>
                  <a:schemeClr val="tx1"/>
                </a:solidFill>
              </a:rPr>
              <a:t>– воспитание у ребенка уважения к родителям, их культур­ной самобытности, к языку и национальным ценностям страны проживания и страны происхождения, к культурам, отличным от его собственной;  </a:t>
            </a:r>
          </a:p>
          <a:p>
            <a:r>
              <a:rPr lang="ru-RU" sz="1800" dirty="0" smtClean="0">
                <a:solidFill>
                  <a:schemeClr val="tx1"/>
                </a:solidFill>
              </a:rPr>
              <a:t>– воспитание любви к  Родине; </a:t>
            </a:r>
          </a:p>
          <a:p>
            <a:r>
              <a:rPr lang="ru-RU" sz="1800" dirty="0" smtClean="0">
                <a:solidFill>
                  <a:schemeClr val="tx1"/>
                </a:solidFill>
              </a:rPr>
              <a:t>– подготовка ребенка к сознательной жизни в демократическом обществе в духе взаимопонимания, мира, толерантности, дружбы между всеми народами, этническими, национальными группами.</a:t>
            </a:r>
          </a:p>
          <a:p>
            <a:r>
              <a:rPr lang="ru-RU" sz="1800" dirty="0" smtClean="0">
                <a:solidFill>
                  <a:schemeClr val="tx1"/>
                </a:solidFill>
              </a:rPr>
              <a:t>Цели  отвечают содержанию и направленности международных и российских документов о правах ребенка и об образовании. </a:t>
            </a:r>
          </a:p>
          <a:p>
            <a:r>
              <a:rPr lang="ru-RU" sz="1800" b="1" i="1" dirty="0" smtClean="0">
                <a:solidFill>
                  <a:schemeClr val="tx1"/>
                </a:solidFill>
              </a:rPr>
              <a:t> </a:t>
            </a:r>
            <a:endParaRPr lang="ru-RU" sz="18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92D050">
                <a:alpha val="59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0112" y="1556792"/>
            <a:ext cx="3240360" cy="5301208"/>
          </a:xfrm>
        </p:spPr>
        <p:txBody>
          <a:bodyPr>
            <a:noAutofit/>
          </a:bodyPr>
          <a:lstStyle/>
          <a:p>
            <a:pPr algn="ctr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62944"/>
          </a:xfrm>
        </p:spPr>
        <p:txBody>
          <a:bodyPr>
            <a:normAutofit fontScale="47500" lnSpcReduction="2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</a:tabLst>
            </a:pPr>
            <a:r>
              <a:rPr lang="ru-RU" sz="3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РЕГИОНАЛЬНАЯ ПАРЦИАЛЬНАЯ  ПРОГРАММА </a:t>
            </a:r>
            <a:endParaRPr lang="ru-RU" sz="3400" dirty="0" smtClean="0">
              <a:latin typeface="Arial" pitchFamily="34" charset="0"/>
              <a:cs typeface="Arial" pitchFamily="34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</a:tabLst>
            </a:pPr>
            <a:r>
              <a:rPr lang="ru-RU" sz="3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ГРАЖДАНСКО-ПАТРИОТИЧЕСКОМУ ВОСПИТАНИЮ </a:t>
            </a:r>
            <a:endParaRPr lang="ru-RU" sz="3400" dirty="0" smtClean="0">
              <a:latin typeface="Arial" pitchFamily="34" charset="0"/>
              <a:cs typeface="Arial" pitchFamily="34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</a:tabLst>
            </a:pPr>
            <a:r>
              <a:rPr lang="ru-RU" sz="3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ДЕТЕЙ ДОШКОЛЬНОГО ВОЗРАСТА В КРЫМУ </a:t>
            </a:r>
            <a:endParaRPr lang="ru-RU" sz="3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i="1" dirty="0" smtClean="0"/>
              <a:t>                                               Задачи программы</a:t>
            </a:r>
            <a:r>
              <a:rPr lang="ru-RU" i="1" dirty="0" smtClean="0"/>
              <a:t>:</a:t>
            </a:r>
            <a:endParaRPr lang="ru-RU" dirty="0" smtClean="0"/>
          </a:p>
          <a:p>
            <a:r>
              <a:rPr lang="ru-RU" dirty="0" smtClean="0"/>
              <a:t>1. Воспитание основ духовной культуры, формирование морально-этического отношения, гражданской позиции:</a:t>
            </a:r>
          </a:p>
          <a:p>
            <a:r>
              <a:rPr lang="ru-RU" dirty="0" smtClean="0"/>
              <a:t>– к семье, родному дому, городу (селу, поселку), Родине;</a:t>
            </a:r>
          </a:p>
          <a:p>
            <a:r>
              <a:rPr lang="ru-RU" dirty="0" smtClean="0"/>
              <a:t>– к природе родного края;</a:t>
            </a:r>
          </a:p>
          <a:p>
            <a:r>
              <a:rPr lang="ru-RU" dirty="0" smtClean="0"/>
              <a:t>– к языку, истории и культурному наследию своего народа и людей, среди которых проживает ребенок.</a:t>
            </a:r>
          </a:p>
          <a:p>
            <a:r>
              <a:rPr lang="ru-RU" dirty="0" smtClean="0"/>
              <a:t>2. Побуждение ребенка к проявлению сострадания, заботливого отношения, внимательности, уважения к родным и близким людям, к друзьям и сверстникам, в том числе представителям различных национальностей, к тем, кто о нем заботится в детском саду, дома или сам нуждается в его участии.</a:t>
            </a:r>
          </a:p>
          <a:p>
            <a:r>
              <a:rPr lang="ru-RU" dirty="0" smtClean="0"/>
              <a:t>3. Воспитание уважительного отношения к людям и результатам их труда, родной земле, государственной символике и этническим символам, традициям страны, к государственным и народным праздникам.</a:t>
            </a:r>
          </a:p>
          <a:p>
            <a:r>
              <a:rPr lang="ru-RU" dirty="0" smtClean="0"/>
              <a:t>4. Воспитание уважительного отношения не только к своей этнической группе, но и уважения, симпатии, добрых чувств к людям других национальностей, чувства собственного достоинства и толерантности. </a:t>
            </a:r>
          </a:p>
          <a:p>
            <a:r>
              <a:rPr lang="ru-RU" dirty="0" smtClean="0"/>
              <a:t>5. Ознакомление детей с историей, природой Крыма, историей города, села, в котором они живут, с людьми, прославившими эти места.</a:t>
            </a:r>
          </a:p>
          <a:p>
            <a:r>
              <a:rPr lang="ru-RU" dirty="0" smtClean="0"/>
              <a:t>6. Ознакомление с особенностями языка, быта и традициями людей, проживающих в Крыму – в том числе с семейными и народными обычаями, народным этикетом, традициями гостеприимства.</a:t>
            </a:r>
          </a:p>
          <a:p>
            <a:r>
              <a:rPr lang="ru-RU" dirty="0" smtClean="0"/>
              <a:t>7. Обучение этике межнационального общения и «культуре мира».</a:t>
            </a:r>
          </a:p>
          <a:p>
            <a:r>
              <a:rPr lang="ru-RU" dirty="0" smtClean="0"/>
              <a:t>8.	Формирование активной гражданской позиции, чувства патриотизма и национальной гордости, позитивного отношения к разнообразию культур.</a:t>
            </a:r>
          </a:p>
          <a:p>
            <a:r>
              <a:rPr lang="ru-RU" dirty="0" smtClean="0"/>
              <a:t>9.	Создание условий для краеведческой и народоведческой работы в дошкольных образовательных учреждениях.</a:t>
            </a:r>
          </a:p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16200000">
            <a:off x="-75129" y="4036422"/>
            <a:ext cx="46085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92D050">
                <a:alpha val="59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55888" cy="5616624"/>
          </a:xfrm>
          <a:gradFill>
            <a:gsLst>
              <a:gs pos="0">
                <a:srgbClr val="92D050">
                  <a:alpha val="59000"/>
                </a:srgb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endParaRPr lang="ru-RU" sz="2000" b="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620687"/>
            <a:ext cx="8147248" cy="5616625"/>
          </a:xfrm>
          <a:blipFill dpi="0" rotWithShape="1">
            <a:blip r:embed="rId2" cstate="print">
              <a:alphaModFix amt="48000"/>
            </a:blip>
            <a:srcRect/>
            <a:tile tx="0" ty="0" sx="100000" sy="100000" flip="none" algn="tl"/>
          </a:blipFill>
        </p:spPr>
        <p:txBody>
          <a:bodyPr>
            <a:normAutofit fontScale="70000" lnSpcReduction="20000"/>
          </a:bodyPr>
          <a:lstStyle/>
          <a:p>
            <a:pPr algn="ctr"/>
            <a:r>
              <a:rPr lang="ru-RU" b="1" dirty="0" smtClean="0"/>
              <a:t>Актуальность программы</a:t>
            </a:r>
            <a:endParaRPr lang="ru-RU" dirty="0" smtClean="0"/>
          </a:p>
          <a:p>
            <a:pPr algn="ctr"/>
            <a:r>
              <a:rPr lang="ru-RU" dirty="0" smtClean="0"/>
              <a:t>педагогическая наука и практика  акцентируют внимание общества на низком уровне этического,  гражданско-патриотического воспитания,  на дефиците нравственных норм, торжестве </a:t>
            </a:r>
            <a:r>
              <a:rPr lang="ru-RU" dirty="0" err="1" smtClean="0"/>
              <a:t>бездуховности</a:t>
            </a:r>
            <a:r>
              <a:rPr lang="ru-RU" dirty="0" smtClean="0"/>
              <a:t>, влиянии </a:t>
            </a:r>
            <a:r>
              <a:rPr lang="ru-RU" dirty="0" err="1" smtClean="0"/>
              <a:t>антикультуры</a:t>
            </a:r>
            <a:r>
              <a:rPr lang="ru-RU" dirty="0" smtClean="0"/>
              <a:t> на подрастающее поколение. В последнее десятилетие в детских садах наблюдается тенденция насыщения дошкольников больше знаниями, нежели развития их духовно-нравственной сферы. Поэтому сейчас возникает необходимость вернуться к лучшим традициям нашего народа, к его вековым корням, к таким вечным понятиям, как род, родство, Родина. Именно глубокое духовное содержание, нравственная направленность в системе разностороннего воспитания личности обеспечивает ребенку потребности коммуникативного, познавательного, творческого характера, помогает воспринимать мир во всем его многообразии, понимать мир человеческих отношений.</a:t>
            </a:r>
          </a:p>
          <a:p>
            <a:pPr algn="ctr"/>
            <a:endParaRPr lang="ru-RU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2132856"/>
            <a:ext cx="8183880" cy="3168352"/>
          </a:xfrm>
        </p:spPr>
        <p:txBody>
          <a:bodyPr>
            <a:noAutofit/>
          </a:bodyPr>
          <a:lstStyle/>
          <a:p>
            <a:endParaRPr lang="ru-RU" sz="1600" b="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530352"/>
            <a:ext cx="8147248" cy="5706960"/>
          </a:xfrm>
          <a:gradFill>
            <a:gsLst>
              <a:gs pos="0">
                <a:schemeClr val="accent1">
                  <a:tint val="66000"/>
                  <a:satMod val="160000"/>
                  <a:alpha val="47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55000" lnSpcReduction="20000"/>
          </a:bodyPr>
          <a:lstStyle/>
          <a:p>
            <a:pPr algn="ctr"/>
            <a:endParaRPr lang="ru-RU" b="1" dirty="0" smtClean="0"/>
          </a:p>
          <a:p>
            <a:r>
              <a:rPr lang="ru-RU" b="1" dirty="0" smtClean="0"/>
              <a:t>                Отличительные особенности программы</a:t>
            </a:r>
            <a:endParaRPr lang="ru-RU" dirty="0" smtClean="0"/>
          </a:p>
          <a:p>
            <a:r>
              <a:rPr lang="ru-RU" i="1" dirty="0" smtClean="0"/>
              <a:t>Направленность на развитие личности ребенка. </a:t>
            </a:r>
            <a:r>
              <a:rPr lang="ru-RU" dirty="0" smtClean="0"/>
              <a:t>Приоритетность программы – воспитание свободного, уверенного в себе человека, с активной жизненной позицией, стремящейся творчески  подходить к решению различных жизненных ситуаций, имеющего свое личное мнение и умеющего отстаивать его.</a:t>
            </a:r>
          </a:p>
          <a:p>
            <a:r>
              <a:rPr lang="ru-RU" i="1" dirty="0" smtClean="0"/>
              <a:t>Патриотическая направленность программы</a:t>
            </a:r>
            <a:r>
              <a:rPr lang="ru-RU" dirty="0" smtClean="0"/>
              <a:t>. В программе большое внимание уделяется воспитанию в детях патриотических чувств к малой и большой Родине, их прошлому, настоящему и будущему.</a:t>
            </a:r>
          </a:p>
          <a:p>
            <a:r>
              <a:rPr lang="ru-RU" i="1" dirty="0" smtClean="0"/>
              <a:t>Направленность на нравственное воспитание.</a:t>
            </a:r>
            <a:r>
              <a:rPr lang="ru-RU" dirty="0" smtClean="0"/>
              <a:t> Воспитание уважения к традиционным ценностям, существующим у всех народов, таких, как любовь и почитание родителей, уважение к старшим, забота о младших и др.</a:t>
            </a:r>
          </a:p>
          <a:p>
            <a:r>
              <a:rPr lang="ru-RU" i="1" dirty="0" smtClean="0"/>
              <a:t>Направленность на развитие познавательных способностей.</a:t>
            </a:r>
            <a:r>
              <a:rPr lang="ru-RU" dirty="0" smtClean="0"/>
              <a:t> Программа нацелена на развитие интереса, стремления получать новые знания о людях, окружающих ребенка. Формирование отношение к образованию как одной из ведущих жизненных ценностей.</a:t>
            </a:r>
          </a:p>
          <a:p>
            <a:r>
              <a:rPr lang="ru-RU" i="1" dirty="0" smtClean="0"/>
              <a:t>Направленность на сохранение и укрепление физического и психического здоровья детей.</a:t>
            </a:r>
            <a:r>
              <a:rPr lang="ru-RU" dirty="0" smtClean="0"/>
              <a:t> Предложенные в программе подвижные игры, игры на взаимодействие, на развитие эмоциональной сферы и др. способствуют развитию потребности в движениях, развитию </a:t>
            </a:r>
            <a:r>
              <a:rPr lang="ru-RU" dirty="0" err="1" smtClean="0"/>
              <a:t>коммуникативности</a:t>
            </a:r>
            <a:r>
              <a:rPr lang="ru-RU" dirty="0" smtClean="0"/>
              <a:t> и эмоциональности, сохранению народных традиций.</a:t>
            </a:r>
          </a:p>
          <a:p>
            <a:r>
              <a:rPr lang="ru-RU" i="1" dirty="0" smtClean="0"/>
              <a:t>Направленность на учет индивидуальных особенностей каждого ребенка.</a:t>
            </a:r>
            <a:r>
              <a:rPr lang="ru-RU" dirty="0" smtClean="0"/>
              <a:t> Это обеспечивает эмоциональное благополучие каждого ребенка.</a:t>
            </a:r>
          </a:p>
          <a:p>
            <a:pPr algn="ctr"/>
            <a:endParaRPr lang="ru-RU" b="1" dirty="0" smtClean="0"/>
          </a:p>
          <a:p>
            <a:pPr algn="ctr"/>
            <a:endParaRPr lang="ru-RU" b="1" dirty="0" smtClean="0"/>
          </a:p>
          <a:p>
            <a:endParaRPr lang="ru-RU" sz="1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80920" cy="5976664"/>
          </a:xfrm>
        </p:spPr>
        <p:txBody>
          <a:bodyPr>
            <a:normAutofit/>
          </a:bodyPr>
          <a:lstStyle/>
          <a:p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b="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420888"/>
            <a:ext cx="3024336" cy="38884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  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7200" dirty="0" smtClean="0"/>
          </a:p>
          <a:p>
            <a:pPr>
              <a:buNone/>
            </a:pPr>
            <a:r>
              <a:rPr lang="ru-RU" sz="7200" dirty="0" smtClean="0"/>
              <a:t> </a:t>
            </a:r>
            <a:endParaRPr lang="ru-RU" sz="7200" dirty="0"/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95536" y="190533"/>
            <a:ext cx="835292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Новизна программы «Крымский веночек»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Новизна Программы заключается в реализации принципа интеграции федерального и регионального содержания дошкольного образования. Представленная Программа является региональной парциальной образовательной программой, в содержание которой  внесены изменения и дополнения в соответствии с основополагающими требованиями ФГОС ДО, задачами государственной программы «Патриотическое воспитание граждан Российской Федерации» (постановление Правительства  Российской Федерации  от 5 октября 2010 г. № 795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435280" cy="1008112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548680"/>
            <a:ext cx="7967856" cy="5184576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Структура программы</a:t>
            </a:r>
          </a:p>
          <a:p>
            <a:r>
              <a:rPr lang="ru-RU" dirty="0" smtClean="0"/>
              <a:t>Программа состоит из трех основных разделов – целевого, организационного и содержательного. </a:t>
            </a:r>
          </a:p>
          <a:p>
            <a:r>
              <a:rPr lang="ru-RU" dirty="0" smtClean="0"/>
              <a:t>Целевой раздел представлен пояснительной запиской, планируемыми результатами освоения программы, а также значимыми для разработки и реализации программы характеристиками. </a:t>
            </a:r>
          </a:p>
          <a:p>
            <a:r>
              <a:rPr lang="ru-RU" dirty="0" smtClean="0"/>
              <a:t>В пояснительной записке определены основные цели и задачи реализации программы, принципы и подходы к ее формированию, новизна и актуальность, отличительные особенности программы. Также в пояснительной записке дано описание учебно-методического обеспечения программы и формы взаимодействия с семьями воспитанников.</a:t>
            </a:r>
          </a:p>
          <a:p>
            <a:r>
              <a:rPr lang="ru-RU" dirty="0" smtClean="0"/>
              <a:t>В организационном разделе описаны условия реализации каждого раздела программы.</a:t>
            </a:r>
          </a:p>
          <a:p>
            <a:pPr algn="ctr">
              <a:buNone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273</TotalTime>
  <Words>962</Words>
  <Application>Microsoft Office PowerPoint</Application>
  <PresentationFormat>Экран (4:3)</PresentationFormat>
  <Paragraphs>75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    КРЫМСКИЙ    ВЕНОЧЕК</vt:lpstr>
      <vt:lpstr>Презентация PowerPoint</vt:lpstr>
      <vt:lpstr>Авторский коллектив:  Мухоморина Людмила Гавриловна, заместитель заведующего по учебно-воспитательной работе МБ ДОУ «Детский сад №2 «Золотой ключик» города Евпатории Республики Крым», руководитель творческой группы;   Кемилева Эльвина Фикретовна, методист учебно-методической лаборатории дошкольного и начального образования КРИППО;   Тригуб Любовь Михайловна, старший преподаватель кафедры дошкольного образования ГБОУ ВО «Крымский инженерно-педагогический университет»;    Феклистова Елена Владимировна, методист МКУ «ЦОДМОО» управления образования администрации города Евпатории Республики Крым.      </vt:lpstr>
      <vt:lpstr>           </vt:lpstr>
      <vt:lpstr>    </vt:lpstr>
      <vt:lpstr>Презентация PowerPoint</vt:lpstr>
      <vt:lpstr>Презентация PowerPoint</vt:lpstr>
      <vt:lpstr>   </vt:lpstr>
      <vt:lpstr>    </vt:lpstr>
      <vt:lpstr>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РОССИЙСКИХ ПРОГРАММАХ ДОШКОЛЬНОГО ОБРАЗОВАНИЯ</dc:title>
  <dc:creator>1</dc:creator>
  <cp:lastModifiedBy>1</cp:lastModifiedBy>
  <cp:revision>71</cp:revision>
  <dcterms:created xsi:type="dcterms:W3CDTF">2014-03-22T19:18:35Z</dcterms:created>
  <dcterms:modified xsi:type="dcterms:W3CDTF">2016-04-11T06:34:15Z</dcterms:modified>
</cp:coreProperties>
</file>