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29.06.2016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microsoft.com/office/2007/relationships/hdphoto" Target="../media/hdphoto2.wdp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-99392"/>
            <a:ext cx="5976664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Санитарные требования к </a:t>
            </a:r>
            <a:r>
              <a:rPr lang="ru-RU" b="1" dirty="0" smtClean="0">
                <a:solidFill>
                  <a:schemeClr val="tx1"/>
                </a:solidFill>
              </a:rPr>
              <a:t>благоустройству, </a:t>
            </a:r>
            <a:r>
              <a:rPr lang="ru-RU" b="1" dirty="0">
                <a:solidFill>
                  <a:schemeClr val="tx1"/>
                </a:solidFill>
              </a:rPr>
              <a:t>содержанию и оборудованию ДОУ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69524" y="1118734"/>
            <a:ext cx="2736304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В дошкольную организацию принимаются дети в возрасте от 2 месяцев до 7 лет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41041" y="1910493"/>
            <a:ext cx="3726414" cy="100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Количество детей в группах </a:t>
            </a:r>
            <a:r>
              <a:rPr lang="ru-RU" sz="1400" dirty="0" smtClean="0"/>
              <a:t>ДОУ общеразвивающей </a:t>
            </a:r>
            <a:r>
              <a:rPr lang="ru-RU" sz="1400" dirty="0"/>
              <a:t>направленности определяется исходя из расчета площади групповой (игровой) комнаты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20207" y="3440580"/>
            <a:ext cx="1520561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(до 3-х лет) не менее 2,5 метров </a:t>
            </a:r>
            <a:r>
              <a:rPr lang="ru-RU" sz="1400" dirty="0" smtClean="0"/>
              <a:t>кв.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33153" y="3442139"/>
            <a:ext cx="1440160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(от 3-х до 7-ми лет) - не менее 2,0 </a:t>
            </a:r>
            <a:r>
              <a:rPr lang="ru-RU" sz="1400" dirty="0" smtClean="0"/>
              <a:t>метров кв. 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2564904"/>
            <a:ext cx="3168351" cy="11187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Прием детей, впервые поступающих в дошкольные образовательные организации, осуществляется на основании медицинского заключения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800621"/>
            <a:ext cx="3168351" cy="24366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После перенесенного заболевания, а также отсутствия более 5 дней (за исключением выходных и праздничных дней) детей принимают в дошкольные образовательные организации только при наличии справки с указанием диагноза, длительности заболевания, сведений об отсутствии контакта с инфекционными больными.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1021197"/>
            <a:ext cx="3168351" cy="14230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Ежедневный утренний прием детей проводится воспитателями и (или) медицинскими работниками, которые опрашивают родителей о состоянии здоровья детей</a:t>
            </a:r>
          </a:p>
        </p:txBody>
      </p:sp>
      <p:cxnSp>
        <p:nvCxnSpPr>
          <p:cNvPr id="14" name="Прямая со стрелкой 13"/>
          <p:cNvCxnSpPr>
            <a:stCxn id="4" idx="2"/>
            <a:endCxn id="5" idx="0"/>
          </p:cNvCxnSpPr>
          <p:nvPr/>
        </p:nvCxnSpPr>
        <p:spPr>
          <a:xfrm flipH="1">
            <a:off x="5780488" y="2918605"/>
            <a:ext cx="1023760" cy="521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2"/>
            <a:endCxn id="8" idx="0"/>
          </p:cNvCxnSpPr>
          <p:nvPr/>
        </p:nvCxnSpPr>
        <p:spPr>
          <a:xfrm>
            <a:off x="6804248" y="2918605"/>
            <a:ext cx="1048985" cy="523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УЗТО\Desktop\ДОУ\24591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361" y="3440580"/>
            <a:ext cx="1080120" cy="95131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УЗТО\Desktop\ДОУ\518961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93096"/>
            <a:ext cx="4320480" cy="253638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УЗТО\Desktop\ДОУ\sm_fu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361" y="1406766"/>
            <a:ext cx="1199796" cy="154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97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1663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Требования к микроклимату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-108520" y="762963"/>
            <a:ext cx="2232248" cy="2195629"/>
          </a:xfrm>
          <a:prstGeom prst="verticalScroll">
            <a:avLst/>
          </a:prstGeom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Все помещения дошкольной организации должны ежедневно проветриваться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035892"/>
            <a:ext cx="3240360" cy="5778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Сквозное проветривание проводят не менее 10 минут через каждые 1,5 часа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28184" y="1035892"/>
            <a:ext cx="2592288" cy="7009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Проветривание через туалетные комнаты </a:t>
            </a:r>
            <a:r>
              <a:rPr lang="ru-RU" sz="1600" dirty="0"/>
              <a:t>не допускается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41727" y="1736812"/>
            <a:ext cx="3266377" cy="10441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Длительность проветривания зависит от температуры наружного воздуха, направления ветра, эффективности отопительной системы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1916832"/>
            <a:ext cx="2592288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Проветривание проводится в отсутствие детей и заканчивается за 30 минут до их прихода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41726" y="2958592"/>
            <a:ext cx="3266378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В </a:t>
            </a:r>
            <a:r>
              <a:rPr lang="ru-RU" sz="1400" dirty="0"/>
              <a:t>теплое время года сон (дневной и ночной) организуется при открытых окнах (избегая сквозняка).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31632" y="2994596"/>
            <a:ext cx="3312368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В помещениях спален сквозное проветривание проводится до дневного сна</a:t>
            </a:r>
          </a:p>
        </p:txBody>
      </p:sp>
      <p:pic>
        <p:nvPicPr>
          <p:cNvPr id="10243" name="Picture 3" descr="C:\Users\УЗТО\Desktop\ДОУ\1420367425_mikroschelevoe-provetriv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3817106"/>
            <a:ext cx="4392488" cy="291584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УЗТО\Desktop\ДОУ\bdf83ddc68b81a80584a9a41e28f32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60541"/>
            <a:ext cx="2175892" cy="31255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5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4624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Требования по соблюдению </a:t>
            </a:r>
            <a:r>
              <a:rPr lang="ru-RU" b="1" dirty="0" smtClean="0"/>
              <a:t>санитарно-эпидемиологического режима</a:t>
            </a:r>
            <a:r>
              <a:rPr lang="ru-RU" b="1" dirty="0"/>
              <a:t>.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607914"/>
            <a:ext cx="8928992" cy="516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Все помещения убираются влажным способом с применением моющих средств не менее 2 раз в день при открытых фрамугах или окнах с обязательной уборкой мест скопления пыли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7984" y="1105277"/>
            <a:ext cx="8918511" cy="5145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Влажная </a:t>
            </a:r>
            <a:r>
              <a:rPr lang="ru-RU" sz="1400" dirty="0"/>
              <a:t>уборка в спальнях проводится после ночного и дневного сна, в групповых - после каждого приема пищи.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7985" y="1619820"/>
            <a:ext cx="8928992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Столы в групповых помещениях промываются горячей водой с мылом до и после каждого приема пищи специальной ветошью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7985" y="2195884"/>
            <a:ext cx="8928992" cy="64807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Стулья</a:t>
            </a:r>
            <a:r>
              <a:rPr lang="ru-RU" sz="1400" dirty="0"/>
              <a:t>, а также подкладочные клеенки, клеенчатые нагрудники после использования моются горячей водой с мылом; нагрудники из ткани - стираются.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7985" y="2863634"/>
            <a:ext cx="8928992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Ковры ежедневно пылесосят и чистят влажной щеткой или выбивают на специально отведенных для этого площадках хозяйственной зоны, затем чистят влажной щеткой.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6297" y="3439698"/>
            <a:ext cx="8928991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Санитарно-техническое оборудование ежедневно обеззараживаются независимо от эпидемиологической ситуации.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095772"/>
            <a:ext cx="8947784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Горшки моются после каждого использования при помощи ершей или щеток и моющих средств. Ванны, раковины, унитазы чистят дважды в день ершами или щетками с использованием моющих и дезинфицирующих средств</a:t>
            </a:r>
          </a:p>
        </p:txBody>
      </p:sp>
      <p:pic>
        <p:nvPicPr>
          <p:cNvPr id="11266" name="Picture 2" descr="C:\Users\УЗТО\Desktop\ДОУ\d183d0b1d0bed180d0bad0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970" y="4971854"/>
            <a:ext cx="2556525" cy="188614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УЗТО\Desktop\ДОУ\vidno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53118"/>
            <a:ext cx="3249316" cy="200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УЗТО\Desktop\ДОУ\general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20" y="5002511"/>
            <a:ext cx="3073034" cy="182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44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57410"/>
            <a:ext cx="5616624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Генеральная </a:t>
            </a:r>
            <a:r>
              <a:rPr lang="ru-RU" sz="1600" b="1" dirty="0">
                <a:solidFill>
                  <a:schemeClr val="tx1"/>
                </a:solidFill>
              </a:rPr>
              <a:t>уборка всех помещений и оборудования проводится один раз в месяц с применением моющих и дезинфицирующих средств</a:t>
            </a:r>
            <a:r>
              <a:rPr lang="ru-RU" sz="16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304" y="944724"/>
            <a:ext cx="3867992" cy="61206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Окна </a:t>
            </a:r>
            <a:r>
              <a:rPr lang="ru-RU" sz="1400" dirty="0">
                <a:solidFill>
                  <a:schemeClr val="bg1"/>
                </a:solidFill>
              </a:rPr>
              <a:t>снаружи и изнутри моются по мере загрязнения, но не реже 2 раз в год (весной и осенью).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944724"/>
            <a:ext cx="3744416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В теплое время года </a:t>
            </a:r>
            <a:r>
              <a:rPr lang="ru-RU" sz="1400" dirty="0" err="1"/>
              <a:t>засетчиваются</a:t>
            </a:r>
            <a:r>
              <a:rPr lang="ru-RU" sz="1400" dirty="0"/>
              <a:t> окна и двери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931" y="1649371"/>
            <a:ext cx="3888432" cy="9361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Все </a:t>
            </a:r>
            <a:r>
              <a:rPr lang="ru-RU" sz="1400" dirty="0"/>
              <a:t>виды ремонтных работ не допускается проводить при функционировании дошкольных образовательных организаций в присутствии детей.</a:t>
            </a:r>
          </a:p>
          <a:p>
            <a:pPr algn="ctr"/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1556792"/>
            <a:ext cx="3744416" cy="14761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 smtClean="0"/>
          </a:p>
          <a:p>
            <a:r>
              <a:rPr lang="ru-RU" sz="1400" dirty="0" smtClean="0"/>
              <a:t>Приобретенные </a:t>
            </a:r>
            <a:r>
              <a:rPr lang="ru-RU" sz="1400" dirty="0"/>
              <a:t>игрушки (за исключением </a:t>
            </a:r>
            <a:r>
              <a:rPr lang="ru-RU" sz="1400" dirty="0" err="1"/>
              <a:t>мягконабивных</a:t>
            </a:r>
            <a:r>
              <a:rPr lang="ru-RU" sz="1400" dirty="0"/>
              <a:t>) перед поступлением в групповые моются проточной водой (температура 37 °C) с мылом или иным моющим средством, безвредным для здоровья детей, и затем высушивают на воздухе.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931" y="2636912"/>
            <a:ext cx="3888432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Игрушки, которые не подлежат влажной обработке (мытью, стирке), используются только в качестве дидактического материала.</a:t>
            </a:r>
          </a:p>
          <a:p>
            <a:pPr algn="ctr"/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43743" y="3101811"/>
            <a:ext cx="3744416" cy="5760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Игрушки моются ежедневно в конце дня, а в группах для детей младенческого и раннего возраста - 2 раза в день.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931" y="3481467"/>
            <a:ext cx="3888432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Смена постельного белья, полотенец проводится по мере загрязнения, но не реже одного раза в неделю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43743" y="3800427"/>
            <a:ext cx="3744416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Постельное белье, кроме наволочек, маркируется у ножного края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354" y="4231809"/>
            <a:ext cx="3888432" cy="10081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Влажная уборка спортивных залов проводится 1 раз в день и после каждого занятия. Спортивный инвентарь ежедневно протирается влажной ветошью, маты - с использованием мыльно-содового раствора.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39951" y="4487883"/>
            <a:ext cx="3744417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Ковровые покрытия ежедневно очищаются с использованием пылесоса. Во время генеральных уборок ковровое покрытие подвергается влажной обработке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8354" y="5417455"/>
            <a:ext cx="3879009" cy="5760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После </a:t>
            </a:r>
            <a:r>
              <a:rPr lang="ru-RU" sz="1400" dirty="0">
                <a:solidFill>
                  <a:schemeClr val="tx1"/>
                </a:solidFill>
              </a:rPr>
              <a:t>каждого занятия спортивный зал проветривается в течение не менее 10 минут</a:t>
            </a:r>
            <a:r>
              <a:rPr lang="ru-RU" sz="1400" dirty="0"/>
              <a:t>.</a:t>
            </a:r>
          </a:p>
          <a:p>
            <a:pPr algn="ctr"/>
            <a:endParaRPr lang="ru-RU" sz="1400" dirty="0"/>
          </a:p>
        </p:txBody>
      </p:sp>
      <p:pic>
        <p:nvPicPr>
          <p:cNvPr id="12293" name="Picture 5" descr="C:\Users\УЗТО\Desktop\ДОУ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587" y="830221"/>
            <a:ext cx="11430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УЗТО\Desktop\ДОУ\Снимок12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2768600"/>
            <a:ext cx="119062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УЗТО\Desktop\ДОУ\Снимок13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90" y="5279971"/>
            <a:ext cx="1335997" cy="144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C:\Users\УЗТО\Desktop\ДОУ\0_105417_dbbd4abd_ori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956" y="5283468"/>
            <a:ext cx="2038205" cy="152865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37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936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Организация </a:t>
            </a:r>
            <a:r>
              <a:rPr lang="ru-RU" b="1" dirty="0"/>
              <a:t>режима дня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75691"/>
            <a:ext cx="8280920" cy="5930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Режим дня должен соответствовать возрастным особенностям детей и способствовать их гармоничному развитию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340768"/>
            <a:ext cx="4104456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Максимальная продолжительность непрерывного бодрствования детей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2814" y="1971381"/>
            <a:ext cx="287103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3 - 7 лет составляет 5,5 - 6 часов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1941153"/>
            <a:ext cx="2520280" cy="5760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до 3 лет - в соответствии с медицинскими рекомендациями</a:t>
            </a:r>
          </a:p>
        </p:txBody>
      </p: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 flipH="1">
            <a:off x="2123728" y="1700808"/>
            <a:ext cx="2052228" cy="2403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2"/>
          </p:cNvCxnSpPr>
          <p:nvPr/>
        </p:nvCxnSpPr>
        <p:spPr>
          <a:xfrm>
            <a:off x="4175956" y="1700808"/>
            <a:ext cx="2268252" cy="2403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39552" y="2631369"/>
            <a:ext cx="7488832" cy="3600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Рекомендуемая продолжительность ежедневных прогулок составляет 3 - 4 часа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3068960"/>
            <a:ext cx="7488832" cy="5760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Рекомендуется </a:t>
            </a:r>
            <a:r>
              <a:rPr lang="ru-RU" sz="1400" dirty="0"/>
              <a:t>организовывать прогулки 2 раза в день: в первую половину дня и во вторую половину дня - после дневного сна или перед уходом детей домой.</a:t>
            </a:r>
          </a:p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3681028"/>
            <a:ext cx="7488832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Общая продолжительность суточного сна для детей дошкольного возраста 12 - 12,5 часа, из которых 2 - 2,5 часа отводится на дневной сон. Для детей от 1,5 до 3 лет дневной сон организуют однократно продолжительностью не менее 3 часов.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4526545"/>
            <a:ext cx="7488832" cy="4320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 </a:t>
            </a:r>
            <a:r>
              <a:rPr lang="ru-RU" sz="1400" dirty="0">
                <a:solidFill>
                  <a:schemeClr val="tx1"/>
                </a:solidFill>
              </a:rPr>
              <a:t>самостоятельную деятельность детей 3 - 7 лет (игры, подготовка к образовательной деятельности, личная гигиена) в режиме дня должно отводиться не менее 3 - 4 часов.</a:t>
            </a:r>
          </a:p>
          <a:p>
            <a:pPr algn="ctr"/>
            <a:endParaRPr lang="ru-RU" sz="1400" dirty="0"/>
          </a:p>
        </p:txBody>
      </p:sp>
      <p:pic>
        <p:nvPicPr>
          <p:cNvPr id="13314" name="Picture 2" descr="C:\Users\УЗТО\Desktop\ДОУ\s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18" y="820228"/>
            <a:ext cx="1415080" cy="141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УЗТО\Desktop\ДОУ\Картинки_детей_нарисованные_Счастливые_нарисованные_дет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26652"/>
            <a:ext cx="1552723" cy="155272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УЗТО\Desktop\ДОУ\kartinki_detey_v_detskom_sadu_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41" y="5015712"/>
            <a:ext cx="2714236" cy="18422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УЗТО\Desktop\ДОУ\b4d8ce0c04b8_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8089"/>
            <a:ext cx="2267744" cy="206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19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4402" y="181367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Образовательная  деятельность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58358" y="620688"/>
            <a:ext cx="6336704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Для детей раннего возраста от 1,5 до 3 лет длительность непрерывной непосредственно образовательной деятельности (одного урока) не должна превышать 10 мин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1277153"/>
            <a:ext cx="5328592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Продолжительность непрерывной непосредственно образовательной деятельности (урока) для детей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1864" y="2080752"/>
            <a:ext cx="3096344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от 3 до 4-х лет - не более 15 минут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99879" y="2080752"/>
            <a:ext cx="2808312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от 4-х до 5-ти лет - не более 20 минут</a:t>
            </a:r>
          </a:p>
        </p:txBody>
      </p: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 flipH="1">
            <a:off x="3347864" y="1853217"/>
            <a:ext cx="1224136" cy="2016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2"/>
          </p:cNvCxnSpPr>
          <p:nvPr/>
        </p:nvCxnSpPr>
        <p:spPr>
          <a:xfrm>
            <a:off x="4572000" y="1853217"/>
            <a:ext cx="1224136" cy="2016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561895" y="2661700"/>
            <a:ext cx="5679346" cy="6480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Максимально допустимый объем образовательной нагрузки в первой половине дня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16732" y="3597805"/>
            <a:ext cx="2181944" cy="6480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 младшей и средней группах </a:t>
            </a:r>
            <a:r>
              <a:rPr lang="ru-RU" sz="1400" dirty="0" smtClean="0"/>
              <a:t>30 </a:t>
            </a:r>
            <a:r>
              <a:rPr lang="ru-RU" sz="1400" dirty="0"/>
              <a:t>и 40 минут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57212" y="3597804"/>
            <a:ext cx="2510994" cy="64807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 старшей и подготовительной - 45 минут и 1,5 часа </a:t>
            </a:r>
          </a:p>
        </p:txBody>
      </p:sp>
      <p:cxnSp>
        <p:nvCxnSpPr>
          <p:cNvPr id="15" name="Прямая со стрелкой 14"/>
          <p:cNvCxnSpPr>
            <a:stCxn id="11" idx="2"/>
          </p:cNvCxnSpPr>
          <p:nvPr/>
        </p:nvCxnSpPr>
        <p:spPr>
          <a:xfrm flipH="1">
            <a:off x="2642015" y="3309772"/>
            <a:ext cx="1759553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1" idx="2"/>
          </p:cNvCxnSpPr>
          <p:nvPr/>
        </p:nvCxnSpPr>
        <p:spPr>
          <a:xfrm>
            <a:off x="4401568" y="3309772"/>
            <a:ext cx="1768839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115616" y="4409673"/>
            <a:ext cx="6696744" cy="432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 </a:t>
            </a:r>
            <a:r>
              <a:rPr lang="ru-RU" sz="1400" dirty="0">
                <a:solidFill>
                  <a:schemeClr val="tx1"/>
                </a:solidFill>
              </a:rPr>
              <a:t>середине непосредственно образовательной деятельности статического характера проводятся физкультурные минутки.</a:t>
            </a:r>
          </a:p>
          <a:p>
            <a:pPr algn="ctr"/>
            <a:endParaRPr lang="ru-RU" sz="1400" dirty="0"/>
          </a:p>
        </p:txBody>
      </p:sp>
      <p:pic>
        <p:nvPicPr>
          <p:cNvPr id="14338" name="Picture 2" descr="C:\Users\УЗТО\Desktop\ДОУ\Obobshhenie-pedagogicheskogo-opyta-po-teme-«Razvitie-rechi-v-doshkolnom-vozraste»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212" y="4976160"/>
            <a:ext cx="2592288" cy="188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УЗТО\Desktop\ДОУ\2004028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37985"/>
            <a:ext cx="4320480" cy="188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55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4677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Физическое воспитание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620688"/>
            <a:ext cx="5760640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Двигательный режим, физические упражнения и закаливающие мероприятия следует осуществлять с учетом здоровья, возраста детей и времени года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340768"/>
            <a:ext cx="6984776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Рекомендуется </a:t>
            </a:r>
            <a:r>
              <a:rPr lang="ru-RU" sz="1400" dirty="0"/>
              <a:t>использовать: утреннюю гимнастику, занятия физической культурой в помещении и на воздухе, физкультурные минутки, подвижные игры, спортивные упражнения, ритмическую гимнастику, занятия на тренажерах, плавание и другие.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2348880"/>
            <a:ext cx="4392488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Длительность </a:t>
            </a:r>
            <a:r>
              <a:rPr lang="ru-RU" sz="1400" dirty="0"/>
              <a:t>занятий по физическому развитию зависит от возраста детей и составляет:</a:t>
            </a:r>
          </a:p>
          <a:p>
            <a:pPr algn="ctr"/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996952"/>
            <a:ext cx="1656184" cy="5760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 </a:t>
            </a:r>
            <a:r>
              <a:rPr lang="ru-RU" sz="1400" dirty="0"/>
              <a:t>младшей группе - 15 мин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2996952"/>
            <a:ext cx="1656184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в </a:t>
            </a:r>
            <a:r>
              <a:rPr lang="ru-RU" sz="1400" dirty="0"/>
              <a:t>средней группе - 20 </a:t>
            </a:r>
            <a:r>
              <a:rPr lang="ru-RU" sz="1400" dirty="0" smtClean="0"/>
              <a:t>мин</a:t>
            </a:r>
            <a:endParaRPr lang="ru-RU" sz="1400" dirty="0"/>
          </a:p>
          <a:p>
            <a:pPr algn="ctr"/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2996952"/>
            <a:ext cx="1728192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в старшей группе - 25 мин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2996952"/>
            <a:ext cx="1944216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 подготовительной группе - 30 мин</a:t>
            </a:r>
            <a:endParaRPr lang="ru-RU" sz="1400" dirty="0"/>
          </a:p>
        </p:txBody>
      </p:sp>
      <p:cxnSp>
        <p:nvCxnSpPr>
          <p:cNvPr id="11" name="Прямая со стрелкой 10"/>
          <p:cNvCxnSpPr>
            <a:stCxn id="5" idx="2"/>
          </p:cNvCxnSpPr>
          <p:nvPr/>
        </p:nvCxnSpPr>
        <p:spPr>
          <a:xfrm flipH="1">
            <a:off x="3347864" y="2852936"/>
            <a:ext cx="90010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2"/>
            <a:endCxn id="8" idx="0"/>
          </p:cNvCxnSpPr>
          <p:nvPr/>
        </p:nvCxnSpPr>
        <p:spPr>
          <a:xfrm>
            <a:off x="4247964" y="2852936"/>
            <a:ext cx="82809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1"/>
            <a:endCxn id="6" idx="0"/>
          </p:cNvCxnSpPr>
          <p:nvPr/>
        </p:nvCxnSpPr>
        <p:spPr>
          <a:xfrm flipH="1">
            <a:off x="935596" y="2600908"/>
            <a:ext cx="1116124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3"/>
            <a:endCxn id="9" idx="0"/>
          </p:cNvCxnSpPr>
          <p:nvPr/>
        </p:nvCxnSpPr>
        <p:spPr>
          <a:xfrm>
            <a:off x="6444208" y="2600908"/>
            <a:ext cx="972108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06134" y="3645024"/>
            <a:ext cx="8208912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В </a:t>
            </a:r>
            <a:r>
              <a:rPr lang="ru-RU" sz="1400" dirty="0"/>
              <a:t>теплое время года при благоприятных метеорологических условиях непосредственно образовательную деятельность по физическому развитию рекомендуется организовывать на открытом воздухе.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06134" y="4481681"/>
            <a:ext cx="8208912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При </a:t>
            </a:r>
            <a:r>
              <a:rPr lang="ru-RU" sz="1400" dirty="0"/>
              <a:t>организации закаливания должны быть реализованы основные гигиенические принципы - постепенность, систематичность, комплексность и учет индивидуальных особенностей ребенка.</a:t>
            </a:r>
          </a:p>
          <a:p>
            <a:pPr algn="ctr"/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15832" y="4941168"/>
            <a:ext cx="8208912" cy="432048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 организации плавания детей используются бассейны</a:t>
            </a:r>
            <a:endParaRPr lang="ru-RU" dirty="0"/>
          </a:p>
        </p:txBody>
      </p:sp>
      <p:pic>
        <p:nvPicPr>
          <p:cNvPr id="1027" name="Picture 3" descr="C:\Users\УЗТО\Desktop\ДОУ\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32" y="5358854"/>
            <a:ext cx="2807996" cy="150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УЗТО\Desktop\ДОУ\depositphotos_4133144-Tug-of-wa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3000"/>
                    </a14:imgEffect>
                    <a14:imgEffect>
                      <a14:brightnessContrast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383368"/>
            <a:ext cx="3316756" cy="1484784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648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397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Личная гигиена персонала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76672"/>
            <a:ext cx="8640960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Персонал дошкольных образовательных организаций проходит предварительные, при поступлении на работу, и периодические медицинские осмотры и аттестацию на знание настоящих санитарных норм и правил не реже 1 раза в 2 года, для персонала пищеблока, а также лиц, участвующих в раздаче пищи детям, - не реже 1 раза в год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376772"/>
            <a:ext cx="8352928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Каждый работник дошкольных образовательных организаций должен иметь личную </a:t>
            </a:r>
            <a:r>
              <a:rPr lang="ru-RU" sz="1400" dirty="0" smtClean="0">
                <a:solidFill>
                  <a:schemeClr val="bg1"/>
                </a:solidFill>
              </a:rPr>
              <a:t>медицинскую книжку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736812"/>
            <a:ext cx="8352928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Работники</a:t>
            </a:r>
            <a:r>
              <a:rPr lang="ru-RU" sz="1400" dirty="0"/>
              <a:t>, поступающие в дошкольные образовательные организации, должны быть привиты в соответствии с национальным календарем профилактических прививок.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240868"/>
            <a:ext cx="8352928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Ежедневно перед началом работы проводится осмотр работников, связанных с  раздачей пищи. Результаты осмотра заносятся в журнал </a:t>
            </a:r>
            <a:r>
              <a:rPr lang="ru-RU" sz="1400" dirty="0" smtClean="0"/>
              <a:t>здоровья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819686"/>
            <a:ext cx="8352928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Не </a:t>
            </a:r>
            <a:r>
              <a:rPr lang="ru-RU" sz="1400" dirty="0">
                <a:solidFill>
                  <a:schemeClr val="tx1"/>
                </a:solidFill>
              </a:rPr>
              <a:t>допускаются к работе на пищеблоке и в групповых ячейках к накрыванию на столы лица с ангинами, катаральными явлениями верхних дыхательных путей, гнойничковыми заболеваниями рук, заболевшие или при подозрении на инфекционные заболевания.</a:t>
            </a:r>
          </a:p>
          <a:p>
            <a:pPr algn="ctr"/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467758"/>
            <a:ext cx="8352928" cy="8884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Персонал </a:t>
            </a:r>
            <a:r>
              <a:rPr lang="ru-RU" sz="1400" dirty="0"/>
              <a:t>дошкольных образовательных организаций должен соблюдать правила личной гигиены: приходить на работу в чистой одежде и обуви; оставлять верхнюю одежду, головной убор и личные вещи в индивидуальном шкафу для одежды, коротко стричь ногти.</a:t>
            </a:r>
          </a:p>
          <a:p>
            <a:pPr algn="ctr"/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6664" y="4356244"/>
            <a:ext cx="8374687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У </a:t>
            </a:r>
            <a:r>
              <a:rPr lang="ru-RU" sz="1400" dirty="0"/>
              <a:t>помощника воспитателя дополнительно должны быть: фартук, колпак или косынка для раздачи пищи, фартук для мытья посуды и специальный (темный) халат для уборки помещений.</a:t>
            </a:r>
          </a:p>
          <a:p>
            <a:pPr algn="ctr"/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8424" y="4788292"/>
            <a:ext cx="8352927" cy="3600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Перед </a:t>
            </a:r>
            <a:r>
              <a:rPr lang="ru-RU" sz="1400" dirty="0">
                <a:solidFill>
                  <a:schemeClr val="tx1"/>
                </a:solidFill>
              </a:rPr>
              <a:t>входом в туалетную комнату персонал должен снимать халат и после выхода тщательно мыть руки с мылом; работникам не допускается пользоваться детским туалетом</a:t>
            </a:r>
            <a:r>
              <a:rPr lang="ru-RU" sz="1400" dirty="0"/>
              <a:t>.</a:t>
            </a:r>
          </a:p>
          <a:p>
            <a:pPr algn="ctr"/>
            <a:endParaRPr lang="ru-RU" sz="1400" dirty="0"/>
          </a:p>
        </p:txBody>
      </p:sp>
      <p:pic>
        <p:nvPicPr>
          <p:cNvPr id="2050" name="Picture 2" descr="C:\Users\УЗТО\Desktop\ДОУ\un-geste-simple-pour-eviter-la-grippe-a-et-image-359194-article-ajust_930-e143368848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514375" y="5148332"/>
            <a:ext cx="2279557" cy="17096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УЗТО\Desktop\ДОУ\1332369143_chto-delat-chtoby-sohranit-kozhu-ruk-molodoy1-830x5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485" y="5279264"/>
            <a:ext cx="2376263" cy="158322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УЗТО\Desktop\ДОУ\uko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582" y="5253088"/>
            <a:ext cx="2283903" cy="15145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УЗТО\Desktop\ДОУ\images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24" y="5216713"/>
            <a:ext cx="1141248" cy="157743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746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6397" y="69206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Организация питания.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12676"/>
            <a:ext cx="8568952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 </a:t>
            </a:r>
            <a:r>
              <a:rPr lang="ru-RU" sz="1400" dirty="0"/>
              <a:t>объектах дошкольных образовательных организаций необходимо предусматривать пищеблок, работающий на сырье или полуфабрикатах, или буфет-раздаточную, предназначенную для приема готовых блюд и кулинарных изделий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84039"/>
            <a:ext cx="8568952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Объемно-планировочные решения помещений пищеблока должны предусматривать последовательность технологических процессов, исключающих встречные потоки сырой и готовой продукции.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760103"/>
            <a:ext cx="8568952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Комната персонала, раздевалка и помещение для приготовления моющих и дезинфицирующих растворов могут быть размещены за пределами пищеблока.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283143"/>
            <a:ext cx="8568952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Допускается </a:t>
            </a:r>
            <a:r>
              <a:rPr lang="ru-RU" sz="1400" dirty="0"/>
              <a:t>совместное хранение уборочного инвентаря и приготовление моющих и дезинфицирующих растворов, предназначенных для пищеблока и других помещений дошкольной образовательной организации.</a:t>
            </a:r>
          </a:p>
          <a:p>
            <a:pPr algn="ctr"/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859207"/>
            <a:ext cx="8568952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Доставка пищи от пищеблока до групповой осуществляется в специально выделенных промаркированных закрытых </a:t>
            </a:r>
            <a:r>
              <a:rPr lang="ru-RU" sz="1400" dirty="0" smtClean="0"/>
              <a:t>емкостях( </a:t>
            </a:r>
            <a:r>
              <a:rPr lang="ru-RU" sz="1400" dirty="0" err="1" smtClean="0"/>
              <a:t>первое,второе,третье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291255"/>
            <a:ext cx="8568952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Весь кухонный инвентарь и кухонная посуда должны иметь маркировку для сырых и готовых пищевых продуктов.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661731"/>
            <a:ext cx="1639976" cy="14401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Столы</a:t>
            </a:r>
            <a:r>
              <a:rPr lang="ru-RU" sz="1400" dirty="0"/>
              <a:t>, </a:t>
            </a:r>
            <a:r>
              <a:rPr lang="ru-RU" sz="1400" dirty="0" smtClean="0"/>
              <a:t>для </a:t>
            </a:r>
            <a:r>
              <a:rPr lang="ru-RU" sz="1400" dirty="0"/>
              <a:t>обработки пищевых продуктов, должны </a:t>
            </a:r>
            <a:r>
              <a:rPr lang="ru-RU" sz="1400" dirty="0" smtClean="0"/>
              <a:t>быть цельнометаллическими</a:t>
            </a:r>
            <a:r>
              <a:rPr lang="ru-RU" sz="1400" dirty="0"/>
              <a:t>;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63504" y="3661731"/>
            <a:ext cx="1800200" cy="14401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Д</a:t>
            </a:r>
            <a:r>
              <a:rPr lang="ru-RU" sz="1400" dirty="0" smtClean="0">
                <a:solidFill>
                  <a:schemeClr val="tx1"/>
                </a:solidFill>
              </a:rPr>
              <a:t>ля </a:t>
            </a:r>
            <a:r>
              <a:rPr lang="ru-RU" sz="1400" dirty="0">
                <a:solidFill>
                  <a:schemeClr val="tx1"/>
                </a:solidFill>
              </a:rPr>
              <a:t>разделки сырых и готовых продуктов следует иметь отдельные разделочные столы, ножи и доски.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5860" y="3651295"/>
            <a:ext cx="1664288" cy="14401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Д</a:t>
            </a:r>
            <a:r>
              <a:rPr lang="ru-RU" sz="1400" dirty="0" smtClean="0"/>
              <a:t>оски </a:t>
            </a:r>
            <a:r>
              <a:rPr lang="ru-RU" sz="1400" dirty="0"/>
              <a:t>и ножи должны быть промаркированы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53363" y="3640860"/>
            <a:ext cx="1926949" cy="14505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</a:t>
            </a:r>
            <a:r>
              <a:rPr lang="ru-RU" sz="1400" dirty="0" smtClean="0"/>
              <a:t>осуда, </a:t>
            </a:r>
            <a:r>
              <a:rPr lang="ru-RU" sz="1400" dirty="0"/>
              <a:t>должна быть изготовлена из материалов, безопасных для здоровья человека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380313" y="3661731"/>
            <a:ext cx="1512168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 smtClean="0"/>
          </a:p>
          <a:p>
            <a:r>
              <a:rPr lang="ru-RU" sz="1400" dirty="0"/>
              <a:t>К</a:t>
            </a:r>
            <a:r>
              <a:rPr lang="ru-RU" sz="1400" dirty="0" smtClean="0"/>
              <a:t>ухонная </a:t>
            </a:r>
            <a:r>
              <a:rPr lang="ru-RU" sz="1400" dirty="0"/>
              <a:t>посуда, </a:t>
            </a:r>
            <a:r>
              <a:rPr lang="ru-RU" sz="1400" dirty="0" smtClean="0"/>
              <a:t>должна </a:t>
            </a:r>
            <a:r>
              <a:rPr lang="ru-RU" sz="1400" dirty="0"/>
              <a:t>быть </a:t>
            </a:r>
            <a:r>
              <a:rPr lang="ru-RU" sz="1400" dirty="0" smtClean="0"/>
              <a:t>промаркирована </a:t>
            </a:r>
            <a:r>
              <a:rPr lang="ru-RU" sz="1400" dirty="0"/>
              <a:t>и использоваться по назначению;</a:t>
            </a:r>
          </a:p>
          <a:p>
            <a:pPr algn="ctr"/>
            <a:endParaRPr lang="ru-RU" dirty="0"/>
          </a:p>
        </p:txBody>
      </p:sp>
      <p:pic>
        <p:nvPicPr>
          <p:cNvPr id="3075" name="Picture 3" descr="C:\Users\УЗТО\Desktop\ДОУ\кух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37833"/>
            <a:ext cx="2116365" cy="172017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УЗТО\Desktop\ДОУ\1407497368_dscn86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156175"/>
            <a:ext cx="2304256" cy="172819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УЗТО\Desktop\ДОУ\detsad-254585-14164131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793" y="5181237"/>
            <a:ext cx="2222623" cy="16659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046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7200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Моечные ванны для обработки кухонного инвентаря, кухонной посуды и производственного оборудования пищеблока должны быть обеспечены подводкой холодной и горячей воды через смесители. Для ополаскивания посуды используются гибкие шланги с душевой насадкой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24744"/>
            <a:ext cx="2016224" cy="12241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Чистую </a:t>
            </a:r>
            <a:r>
              <a:rPr lang="ru-RU" sz="1400" dirty="0"/>
              <a:t>кухонную посуду хранят на стеллажах на высоте не менее 0,35 м от пола.</a:t>
            </a:r>
          </a:p>
          <a:p>
            <a:pPr algn="ctr"/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1124744"/>
            <a:ext cx="2880320" cy="122413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Металлический </a:t>
            </a:r>
            <a:r>
              <a:rPr lang="ru-RU" sz="1400" dirty="0">
                <a:solidFill>
                  <a:schemeClr val="tx1"/>
                </a:solidFill>
              </a:rPr>
              <a:t>инвентарь после мытья прокаливают в духовом шкафу; мясорубки после использования разбирают, промывают, обдают кипятком и тщательно просушивают.</a:t>
            </a:r>
          </a:p>
          <a:p>
            <a:pPr algn="ctr"/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1124744"/>
            <a:ext cx="2808312" cy="12961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Рабочие столы на пищеблоке моют горячей водой, используя предназначенные для мыть средства (моющие средства, мочалки, щетки, ветошь и др.)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492896"/>
            <a:ext cx="8496944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Мочалки</a:t>
            </a:r>
            <a:r>
              <a:rPr lang="ru-RU" sz="1400" dirty="0"/>
              <a:t>, щетки для мытья посуды, ветошь для протирания столов после использования стирают с применением моющих средств, просушивают и хранят в специально промаркированной таре.</a:t>
            </a:r>
          </a:p>
          <a:p>
            <a:pPr algn="ctr"/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140968"/>
            <a:ext cx="8496944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Щетки </a:t>
            </a:r>
            <a:r>
              <a:rPr lang="ru-RU" sz="1400" dirty="0"/>
              <a:t>с наличием дефектов и видимых загрязнений, а также металлические мочалки не используются.</a:t>
            </a:r>
          </a:p>
          <a:p>
            <a:pPr algn="ctr"/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645024"/>
            <a:ext cx="849694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Пищевые отходы на пищеблоке и в группах собираются в промаркированные ведра или специальную тару с крышками, очистка которых проводится по мере заполнения их не более чем на 2/3 объема</a:t>
            </a:r>
            <a:endParaRPr lang="ru-RU" sz="1400" dirty="0"/>
          </a:p>
        </p:txBody>
      </p:sp>
      <p:pic>
        <p:nvPicPr>
          <p:cNvPr id="4098" name="Picture 2" descr="C:\Users\УЗТО\Desktop\ДОУ\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9" y="4365103"/>
            <a:ext cx="3226138" cy="218509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УЗТО\Desktop\ДОУ\90-anti-magic-16-18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396" y="4365103"/>
            <a:ext cx="2760955" cy="218509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УЗТО\Desktop\ДОУ\Not-contaminated-with-oil-font-b-brush-b-font-sided-pan-kitchen-font-b-dishwashing-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79" y="4471741"/>
            <a:ext cx="2078461" cy="20784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299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6632"/>
            <a:ext cx="6408712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Прием </a:t>
            </a:r>
            <a:r>
              <a:rPr lang="ru-RU" sz="1400" dirty="0"/>
              <a:t>пищевых продуктов и продовольственного сырья в дошкольные образовательные организации осуществляется при наличии документов, подтверждающих их качество и безопасность.</a:t>
            </a:r>
          </a:p>
          <a:p>
            <a:pPr algn="ctr"/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0638" y="944724"/>
            <a:ext cx="3744416" cy="10081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Документация, удостоверяющая качество и безопасность продукции, маркировочные ярлыки (или их копии) должны сохраняться до окончания реализации продукции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1052736"/>
            <a:ext cx="3744416" cy="7920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Не допускаются к приему пищевые продукты с признаками недоброкачественности, а также продукты без сопроводительных документов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5830" y="4360859"/>
            <a:ext cx="3744416" cy="1008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Контроль соблюдения температурного режима в холодильном оборудовании осуществляется ежедневно, результаты заносятся в журнал учета температурного режима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59510" y="1880828"/>
            <a:ext cx="3744416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Складские помещения для хранения сухих сыпучих продуктов оборудуются приборами для измерения температуры и влажности воздуха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2780928"/>
            <a:ext cx="3744416" cy="10081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Хранение </a:t>
            </a:r>
            <a:r>
              <a:rPr lang="ru-RU" sz="1400" dirty="0">
                <a:solidFill>
                  <a:schemeClr val="tx1"/>
                </a:solidFill>
              </a:rPr>
              <a:t>продуктов в холодильных и морозильных камерах осуществляется на стеллажах и подтоварниках в таре производителя в таре поставщика или в промаркированных емкостях.</a:t>
            </a:r>
          </a:p>
          <a:p>
            <a:pPr algn="ctr"/>
            <a:endParaRPr lang="ru-RU" sz="1400" dirty="0"/>
          </a:p>
        </p:txBody>
      </p:sp>
      <p:pic>
        <p:nvPicPr>
          <p:cNvPr id="5122" name="Picture 2" descr="C:\Users\УЗТО\Desktop\ДОУ\Стеллаж_кухонный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847" y="3933056"/>
            <a:ext cx="1685601" cy="278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УЗТО\Desktop\ДОУ\Gig-prime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4" y="2034865"/>
            <a:ext cx="160794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УЗТО\Desktop\ДОУ\rostest-218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80" y="2060848"/>
            <a:ext cx="162210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УЗТО\Desktop\ДОУ\book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8" y="5472146"/>
            <a:ext cx="6897079" cy="135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92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1061" y="125181"/>
            <a:ext cx="4015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Требования к территории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83366" y="692696"/>
            <a:ext cx="4320480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На территории дошкольной образовательной организации выделяются игровая и хозяйственная зоны.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2264" y="1629494"/>
            <a:ext cx="2593552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Зона игровой территории включает в себя групповые площадки - индивидуальные для каждой группы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44536" y="1917526"/>
            <a:ext cx="2376264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физкультурную площадку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2264" y="2924944"/>
            <a:ext cx="2376264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7,0 кв. м на 1 ребенка для детей младенческого и раннего </a:t>
            </a:r>
            <a:r>
              <a:rPr lang="ru-RU" sz="1400" dirty="0" smtClean="0"/>
              <a:t>возраста(до 3-х лет)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64516" y="2924944"/>
            <a:ext cx="2736304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9,0 кв. м на 1 ребенка дошкольного возраста (от 3-х до 7-ми лет)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32240" y="688609"/>
            <a:ext cx="2016224" cy="18722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Допускается устанавливать на прогулочной площадке сборно-разборные навесы, беседки для использования их в жаркое время года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42344" y="3936277"/>
            <a:ext cx="3312368" cy="1224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Игровое оборудование должно соответствовать возрасту </a:t>
            </a:r>
            <a:r>
              <a:rPr lang="ru-RU" sz="1400" dirty="0" smtClean="0">
                <a:solidFill>
                  <a:schemeClr val="tx1"/>
                </a:solidFill>
              </a:rPr>
              <a:t> и росту детей </a:t>
            </a:r>
            <a:r>
              <a:rPr lang="ru-RU" sz="1400" dirty="0">
                <a:solidFill>
                  <a:schemeClr val="tx1"/>
                </a:solidFill>
              </a:rPr>
              <a:t>и быть изготовлено из материалов, не оказывающих вредного воздействия на человека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39152" y="2874321"/>
            <a:ext cx="302433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В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хозяйственной зоне оборудуется площадка для сбора мусора на расстоянии не менее 15 м от здания.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39152" y="3936277"/>
            <a:ext cx="3031836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Уборка территории проводится ежедневно</a:t>
            </a:r>
          </a:p>
        </p:txBody>
      </p:sp>
      <p:cxnSp>
        <p:nvCxnSpPr>
          <p:cNvPr id="15" name="Прямая со стрелкой 14"/>
          <p:cNvCxnSpPr>
            <a:stCxn id="4" idx="2"/>
            <a:endCxn id="6" idx="0"/>
          </p:cNvCxnSpPr>
          <p:nvPr/>
        </p:nvCxnSpPr>
        <p:spPr>
          <a:xfrm flipH="1">
            <a:off x="1510396" y="2637606"/>
            <a:ext cx="108644" cy="28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3"/>
            <a:endCxn id="5" idx="1"/>
          </p:cNvCxnSpPr>
          <p:nvPr/>
        </p:nvCxnSpPr>
        <p:spPr>
          <a:xfrm>
            <a:off x="2915816" y="2133550"/>
            <a:ext cx="3287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2"/>
            <a:endCxn id="8" idx="0"/>
          </p:cNvCxnSpPr>
          <p:nvPr/>
        </p:nvCxnSpPr>
        <p:spPr>
          <a:xfrm>
            <a:off x="1619040" y="2637606"/>
            <a:ext cx="2813628" cy="28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УЗТО\Desktop\ДОУ\0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4903"/>
            <a:ext cx="2591061" cy="164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УЗТО\Desktop\ДОУ\clean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94188"/>
            <a:ext cx="2016224" cy="2016224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61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3650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Хранение пищевых продуктов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2519200"/>
            <a:ext cx="2664296" cy="10178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Молоко хранится в той же таре, в которой оно поступило, или в потребительской упаковке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764704"/>
            <a:ext cx="2664296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Масло сливочное хранится на полках в заводской таре или брусками, завернутыми в пергамент, в лотках.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764704"/>
            <a:ext cx="2592288" cy="1008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Крупные сыры хранятся на стеллажах, мелкие сыры - на полках в потребительской таре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3609020"/>
            <a:ext cx="2686797" cy="50405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Сметана, творог хранятся в таре с крышкой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4221088"/>
            <a:ext cx="2686797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Не </a:t>
            </a:r>
            <a:r>
              <a:rPr lang="ru-RU" sz="1400" dirty="0"/>
              <a:t>допускается оставлять ложки, лопатки в таре со сметаной, творогом.</a:t>
            </a:r>
          </a:p>
          <a:p>
            <a:pPr algn="ctr"/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1827928"/>
            <a:ext cx="2664296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Яйцо хранится в коробах на подтоварниках в сухих прохладных помещениях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3212976"/>
            <a:ext cx="2664296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Крупа, мука, макаронные изделия хранятся в сухом помещении в заводской (потребительской) упаковке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1871129"/>
            <a:ext cx="2664296" cy="129614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Ржаной и пшеничный хлеб хранятся раздельно на стеллажах и в шкафах, при расстоянии нижней полки от пола не менее 35 см.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177" y="764704"/>
            <a:ext cx="2608607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Картофель и корнеплоды хранятся в сухом, темном помещении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188" y="3712183"/>
            <a:ext cx="2609596" cy="10178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/>
          </a:p>
          <a:p>
            <a:r>
              <a:rPr lang="ru-RU" sz="1400" dirty="0" smtClean="0"/>
              <a:t>Капусту </a:t>
            </a:r>
            <a:r>
              <a:rPr lang="ru-RU" sz="1400" dirty="0"/>
              <a:t>- на отдельных стеллажах, в ларях; квашеные, соленые овощи - при температуре не выше +10 °C.</a:t>
            </a:r>
          </a:p>
          <a:p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652120" y="4113076"/>
            <a:ext cx="2717924" cy="7560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Плоды и зелень хранятся в ящиках в прохладном месте при температуре не выше +12 °C.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1619100"/>
            <a:ext cx="2627784" cy="7848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Озелененный картофель не допускается использовать в пищу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652121" y="5014522"/>
            <a:ext cx="2717924" cy="14401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/>
          </a:p>
          <a:p>
            <a:r>
              <a:rPr lang="ru-RU" sz="1400" dirty="0" smtClean="0"/>
              <a:t>Продукты</a:t>
            </a:r>
            <a:r>
              <a:rPr lang="ru-RU" sz="1400" dirty="0"/>
              <a:t>, имеющие специфический запах (специи, сельдь), следует хранить отдельно от других продуктов, воспринимающих запахи (масло сливочное, сыр, чай, сахар, соль и другие). </a:t>
            </a:r>
          </a:p>
          <a:p>
            <a:endParaRPr lang="ru-RU" sz="1400" dirty="0"/>
          </a:p>
        </p:txBody>
      </p:sp>
      <p:pic>
        <p:nvPicPr>
          <p:cNvPr id="6146" name="Picture 2" descr="C:\Users\УЗТО\Desktop\ДОУ\2211826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7" y="4869160"/>
            <a:ext cx="2608607" cy="150177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УЗТО\Desktop\ДОУ\kartof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59" y="2115960"/>
            <a:ext cx="2286619" cy="15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УЗТО\Desktop\ДОУ\diary_produc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34502"/>
            <a:ext cx="256063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299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9228" y="8057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Обработка пищевых продуктов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48680"/>
            <a:ext cx="8352928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При кулинарной обработке пищевых продуктов необходимо обеспечить выполнение технологии приготовления блюд, изложенной в технологической карте, а также соблюдать санитарно-эпидемиологические требования к технологическим процессам приготовления блюд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412776"/>
            <a:ext cx="3456384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Котлеты</a:t>
            </a:r>
            <a:r>
              <a:rPr lang="ru-RU" sz="1400" dirty="0"/>
              <a:t>, биточки из мясного или рыбного фарша, рыбу кусками запекают при температуре 250 - 280 °C в течение 20 - 25 мин.</a:t>
            </a:r>
          </a:p>
          <a:p>
            <a:pPr algn="ctr"/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1412776"/>
            <a:ext cx="4680520" cy="136815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При </a:t>
            </a:r>
            <a:r>
              <a:rPr lang="ru-RU" sz="1400" dirty="0">
                <a:solidFill>
                  <a:schemeClr val="tx1"/>
                </a:solidFill>
              </a:rPr>
              <a:t>изготовлении вторых блюд из вареного мяса (птицы, рыбы) или отпуске вареного мяса (птицы) к первым блюдам </a:t>
            </a:r>
            <a:r>
              <a:rPr lang="ru-RU" sz="1400" dirty="0" err="1">
                <a:solidFill>
                  <a:schemeClr val="tx1"/>
                </a:solidFill>
              </a:rPr>
              <a:t>порционированное</a:t>
            </a:r>
            <a:r>
              <a:rPr lang="ru-RU" sz="1400" dirty="0">
                <a:solidFill>
                  <a:schemeClr val="tx1"/>
                </a:solidFill>
              </a:rPr>
              <a:t> мясо подвергается вторичной термической обработке - кипячению в бульоне в течение 5 - 7 минут и хранится </a:t>
            </a:r>
            <a:r>
              <a:rPr lang="ru-RU" sz="1400" dirty="0" smtClean="0">
                <a:solidFill>
                  <a:schemeClr val="tx1"/>
                </a:solidFill>
              </a:rPr>
              <a:t>при </a:t>
            </a:r>
            <a:r>
              <a:rPr lang="ru-RU" sz="1400" dirty="0">
                <a:solidFill>
                  <a:schemeClr val="tx1"/>
                </a:solidFill>
              </a:rPr>
              <a:t>температуре +75 °C до раздачи не более 1 часа.</a:t>
            </a:r>
          </a:p>
          <a:p>
            <a:pPr algn="ctr"/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420888"/>
            <a:ext cx="3456384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Омлеты и запеканки, в рецептуру которых входит яйцо, готовятся в жарочном </a:t>
            </a:r>
            <a:r>
              <a:rPr lang="ru-RU" sz="1400" dirty="0" smtClean="0"/>
              <a:t>шкафу(</a:t>
            </a:r>
            <a:r>
              <a:rPr lang="ru-RU" sz="1400" dirty="0"/>
              <a:t>8 - 10 минут при температуре 180 - 200 °</a:t>
            </a:r>
            <a:r>
              <a:rPr lang="ru-RU" sz="1400" dirty="0" smtClean="0"/>
              <a:t>C)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3429000"/>
            <a:ext cx="345638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Яйцо варят после закипания воды 10 мин</a:t>
            </a:r>
            <a:endParaRPr lang="ru-RU" sz="1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2852936"/>
            <a:ext cx="4824536" cy="9361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Масло </a:t>
            </a:r>
            <a:r>
              <a:rPr lang="ru-RU" sz="1400" dirty="0">
                <a:solidFill>
                  <a:schemeClr val="tx1"/>
                </a:solidFill>
              </a:rPr>
              <a:t>сливочное, используемое для заправки гарниров и других блюд, должно предварительно подвергаться термической обработке (растапливаться и доводиться до кипения).</a:t>
            </a:r>
          </a:p>
          <a:p>
            <a:pPr algn="ctr"/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3933056"/>
            <a:ext cx="4824536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Гарниры из риса и макаронных изделий варятся в большом объеме воды (в соотношении не менее 1:6) без последующей промывки</a:t>
            </a:r>
            <a:endParaRPr lang="ru-RU" sz="1400" dirty="0"/>
          </a:p>
        </p:txBody>
      </p:sp>
      <p:pic>
        <p:nvPicPr>
          <p:cNvPr id="7170" name="Picture 2" descr="C:\Users\УЗТО\Desktop\ДОУ\20130806-zapekanki-i-omlety-v-multivarke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4653136"/>
            <a:ext cx="1733411" cy="216676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УЗТО\Desktop\ДОУ\2609b804fd5d3568f9d7cfb0fb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056"/>
            <a:ext cx="2466035" cy="163991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УЗТО\Desktop\ДОУ\ris_na_garnir-780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389" y="4653136"/>
            <a:ext cx="2087030" cy="211007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УЗТО\Desktop\ДОУ\варить_яйц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539" y="5053571"/>
            <a:ext cx="2349398" cy="170963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552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793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Обработка овощей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387270"/>
            <a:ext cx="5544616" cy="4494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При обработке овощей должны быть соблюдены следующие требования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24744"/>
            <a:ext cx="2088232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Овощи сортируются, моются и очищаются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1124744"/>
            <a:ext cx="324036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При обработке белокочанной капусты необходимо обязательно удалить наружные листы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1124744"/>
            <a:ext cx="2304256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Не допускается предварительное замачивание овощей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916832"/>
            <a:ext cx="3240360" cy="79208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Очищенные картофель, корнеплоды и другие овощи, </a:t>
            </a:r>
            <a:r>
              <a:rPr lang="ru-RU" sz="1400" dirty="0" smtClean="0"/>
              <a:t>допускается </a:t>
            </a:r>
            <a:r>
              <a:rPr lang="ru-RU" sz="1400" dirty="0"/>
              <a:t>хранить в холодной воде не более 2 часов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1916832"/>
            <a:ext cx="2952328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Овощи </a:t>
            </a:r>
            <a:r>
              <a:rPr lang="ru-RU" sz="1400" dirty="0"/>
              <a:t>урожая прошлого </a:t>
            </a:r>
            <a:r>
              <a:rPr lang="ru-RU" sz="1400" dirty="0" smtClean="0"/>
              <a:t>года, в </a:t>
            </a:r>
            <a:r>
              <a:rPr lang="ru-RU" sz="1400" dirty="0"/>
              <a:t>период после 1 марта допускается использовать только после термической обработки.</a:t>
            </a:r>
          </a:p>
          <a:p>
            <a:pPr algn="ctr"/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20272" y="1916832"/>
            <a:ext cx="1872208" cy="7920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</a:t>
            </a:r>
            <a:r>
              <a:rPr lang="ru-RU" sz="1400" dirty="0" smtClean="0"/>
              <a:t>вощи </a:t>
            </a:r>
            <a:r>
              <a:rPr lang="ru-RU" sz="1400" dirty="0"/>
              <a:t>очищаются непосредственно перед приготовлением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852936"/>
            <a:ext cx="3240360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Свежая зелень добавляется в готовые блюда во время раздачи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2852936"/>
            <a:ext cx="3024336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Использование сметаны и майонеза для заправки салатов не допускается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3645024"/>
            <a:ext cx="2592288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Фрукты, включая цитрусовые, тщательно моют в условиях холодного цеха 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03848" y="3645024"/>
            <a:ext cx="3600400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К</a:t>
            </a:r>
            <a:r>
              <a:rPr lang="ru-RU" sz="1400" dirty="0" smtClean="0"/>
              <a:t>исломолочные </a:t>
            </a:r>
            <a:r>
              <a:rPr lang="ru-RU" sz="1400" dirty="0"/>
              <a:t>продукты </a:t>
            </a:r>
            <a:r>
              <a:rPr lang="ru-RU" sz="1400" dirty="0" err="1"/>
              <a:t>порционируют</a:t>
            </a:r>
            <a:r>
              <a:rPr lang="ru-RU" sz="1400" dirty="0"/>
              <a:t> в чашки непосредственно из пакетов или бутылок перед их раздачей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948264" y="2852936"/>
            <a:ext cx="2088232" cy="194421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Витаминизация блюд проводится с учетом состояния здоровья детей, под контролем медицинского работника и при обязательном информировании родителей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4437112"/>
            <a:ext cx="3600400" cy="7200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Выдача готовой пищи разрешается только после проведения контроля </a:t>
            </a:r>
            <a:r>
              <a:rPr lang="ru-RU" sz="1400" dirty="0" err="1"/>
              <a:t>бракеражной</a:t>
            </a:r>
            <a:r>
              <a:rPr lang="ru-RU" sz="1400" dirty="0"/>
              <a:t> комиссией в составе не менее 3-х человек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95936" y="4437112"/>
            <a:ext cx="2736304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</a:t>
            </a:r>
            <a:r>
              <a:rPr lang="ru-RU" sz="1400" dirty="0" smtClean="0"/>
              <a:t>осле </a:t>
            </a:r>
            <a:r>
              <a:rPr lang="ru-RU" sz="1400" dirty="0"/>
              <a:t>приготовления пищи отбирается суточная проба готовой продукции</a:t>
            </a:r>
            <a:endParaRPr lang="ru-RU" sz="1400" dirty="0"/>
          </a:p>
        </p:txBody>
      </p:sp>
      <p:pic>
        <p:nvPicPr>
          <p:cNvPr id="8194" name="Picture 2" descr="C:\Users\УЗТО\Desktop\ДОУ\Blyuda-iz-ovoschej.-Hrane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04" y="5220799"/>
            <a:ext cx="1836108" cy="162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УЗТО\Desktop\ДОУ\368020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683" y="5119892"/>
            <a:ext cx="2189385" cy="164203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747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0091"/>
            <a:ext cx="81369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Для предотвращения возникновения и распространения инфекционных и массовых неинфекционных заболеваний (отравлений) </a:t>
            </a:r>
            <a:r>
              <a:rPr lang="ru-RU" sz="2000" b="1" u="sng" dirty="0"/>
              <a:t>не допускается</a:t>
            </a:r>
            <a:r>
              <a:rPr lang="ru-RU" sz="2000" b="1" dirty="0"/>
              <a:t> </a:t>
            </a:r>
            <a:r>
              <a:rPr lang="ru-RU" sz="1600" b="1" dirty="0"/>
              <a:t>использование следующих пищевых продуктов:</a:t>
            </a:r>
          </a:p>
          <a:p>
            <a:endParaRPr lang="ru-RU" b="1" dirty="0"/>
          </a:p>
        </p:txBody>
      </p:sp>
      <p:pic>
        <p:nvPicPr>
          <p:cNvPr id="9218" name="Picture 2" descr="C:\Users\УЗТО\Desktop\ДОУ\Снимок+4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88316"/>
            <a:ext cx="7056784" cy="408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УЗТО\Desktop\ДОУ\ytk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910" y="5085184"/>
            <a:ext cx="2343546" cy="166391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УЗТО\Desktop\ДОУ\2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28" y="5230930"/>
            <a:ext cx="2088232" cy="155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223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УЗТО\Desktop\ДОУ\Снимок4587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811037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УЗТО\Desktop\ДОУ\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4513263"/>
            <a:ext cx="2857500" cy="21431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УЗТО\Desktop\ДОУ\ban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89" y="4653137"/>
            <a:ext cx="1851955" cy="204353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УЗТО\Desktop\ДОУ\00009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97843"/>
            <a:ext cx="2762250" cy="20383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315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УЗТО\Desktop\ДОУ\Снимок45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821488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УЗТО\Desktop\ДОУ\f1d36a6b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892643"/>
            <a:ext cx="2016224" cy="187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УЗТО\Desktop\ДОУ\e4a953a0e89f08cd8317f9086f70aa7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782" y="4679556"/>
            <a:ext cx="3275856" cy="217844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УЗТО\Desktop\ДОУ\516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251" y="4892643"/>
            <a:ext cx="2667813" cy="191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934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УЗТО\Desktop\ДОУ\Снимок213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630987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УЗТО\Desktop\ДОУ\gorchica-ketchup-mayonez-beremenno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7" y="4797152"/>
            <a:ext cx="3027363" cy="201622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УЗТО\Desktop\ДОУ\скачанные файлы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900389"/>
            <a:ext cx="18097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УЗТО\Desktop\ДОУ\хрен егорье столовый красный_0x4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817115"/>
            <a:ext cx="1512167" cy="199626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УЗТО\Desktop\ДОУ\скачанные файлы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24" y="4985319"/>
            <a:ext cx="992584" cy="172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711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УЗТО\Desktop\ДОУ\Снимок457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86911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УЗТО\Desktop\ДОУ\koumiss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512" y="4725143"/>
            <a:ext cx="1995625" cy="213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УЗТО\Desktop\ДОУ\peanu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5029340"/>
            <a:ext cx="2399202" cy="182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УЗТО\Desktop\ДОУ\120214130615-121026155219-p-O-naturalnyy-kof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631" y="5122035"/>
            <a:ext cx="2518410" cy="163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УЗТО\Desktop\ДОУ\639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70596"/>
            <a:ext cx="1368152" cy="17629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829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Рекомендуемые продукты для детского питания:</a:t>
            </a:r>
          </a:p>
          <a:p>
            <a:endParaRPr lang="ru-RU" dirty="0"/>
          </a:p>
        </p:txBody>
      </p:sp>
      <p:pic>
        <p:nvPicPr>
          <p:cNvPr id="14338" name="Picture 2" descr="C:\Users\УЗТО\Desktop\ДОУ\Сним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6659562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УЗТО\Desktop\ДОУ\gorbus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4067352"/>
            <a:ext cx="4320480" cy="177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УЗТО\Desktop\ДОУ\120213185439-120213185749-p-O-tuntjerma-omlet-po-tatarsk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861721" cy="219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УЗТО\Desktop\ДОУ\kak-opredelit-kategoriyu-myasa-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249" y="5258231"/>
            <a:ext cx="2090737" cy="156686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24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УЗТО\Desktop\ДОУ\Сним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17835"/>
            <a:ext cx="7656863" cy="42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УЗТО\Desktop\ДОУ\syr-ukrainskij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603" y="4869160"/>
            <a:ext cx="2419045" cy="17269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УЗТО\Desktop\ДОУ\скачанные файлы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0079"/>
            <a:ext cx="2016224" cy="17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УЗТО\Desktop\ДОУ\2014-05-12-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015597"/>
            <a:ext cx="1656184" cy="178988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УЗТО\Desktop\ДОУ\_mC8iO7ZNeoRvk3RUJxn9A-defaul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926" y="5087019"/>
            <a:ext cx="2254567" cy="150910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545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3570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Требования к планировке учреждений.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836712"/>
            <a:ext cx="3240360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Здание дошкольной образовательной организации должно иметь этажность не выше трех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836712"/>
            <a:ext cx="1512168" cy="12241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Групповые ячейки для детей до 3-х лет располагаются на 1-м этаже</a:t>
            </a: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467544" y="1772816"/>
            <a:ext cx="2448272" cy="1584176"/>
          </a:xfrm>
          <a:prstGeom prst="wedgeRect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Размещение в подвальных и цокольных этажах зданий помещений для пребывания детей и помещений медицинского назначения не допускается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869160"/>
            <a:ext cx="3312368" cy="10801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При наличии в дошкольной образовательной организации одного зала рекомендуется оборудованная физкультурная площадка для занятий физкультурой на свежем воздухе.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2276872"/>
            <a:ext cx="2520280" cy="10801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Групповые ячейки для детей младенческого и раннего возраста должны иметь самостоятельный вход на игровую площадку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717032"/>
            <a:ext cx="3240360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Медицинский блок (медицинский кабинет) должен иметь отдельный вход из коридора</a:t>
            </a:r>
          </a:p>
        </p:txBody>
      </p:sp>
      <p:pic>
        <p:nvPicPr>
          <p:cNvPr id="3074" name="Picture 2" descr="C:\Users\УЗТО\Desktop\ДОУ\zaryadk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73016"/>
            <a:ext cx="484802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УЗТО\Desktop\ДОУ\kompleks-stroeniyp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895" y="692696"/>
            <a:ext cx="1521068" cy="28803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УЗТО\Desktop\ДОУ\9b7960dba0d73b4fd477c4994bc47b0e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80435"/>
            <a:ext cx="909427" cy="64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59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УЗТО\Desktop\ДОУ\Сним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6" y="836712"/>
            <a:ext cx="6897687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УЗТО\Desktop\ДОУ\jablochnoe-povid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37112"/>
            <a:ext cx="2260399" cy="226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УЗТО\Desktop\ДОУ\скачанные файлы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783" y="4619573"/>
            <a:ext cx="24098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УЗТО\Desktop\ДОУ\скачанные файлы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87" y="4381369"/>
            <a:ext cx="2080689" cy="138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C:\Users\УЗТО\Desktop\ДОУ\скачанные файлы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84812"/>
            <a:ext cx="2286000" cy="14859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881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УЗТО\Desktop\ДОУ\Снимок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37" y="980728"/>
            <a:ext cx="746437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УЗТО\Desktop\ДОУ\скачанные файлы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16378"/>
            <a:ext cx="3960440" cy="210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077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УЗТО\Desktop\ДОУ\Снимок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24" y="993220"/>
            <a:ext cx="781860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УЗТО\Desktop\ДОУ\скачанные файлы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059" y="4725144"/>
            <a:ext cx="4068941" cy="199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УЗТО\Desktop\ДОУ\boby_i_polb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506" y="5022107"/>
            <a:ext cx="2501553" cy="174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Users\УЗТО\Desktop\ДОУ\365923_soki_napitki_stakany_morkov_yabloko_tomat_ananas_a_7000x4100_www.GdeFon.ru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50662"/>
            <a:ext cx="2573505" cy="15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8065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УЗТО\Desktop\ДОУ\Снимок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80" y="977575"/>
            <a:ext cx="7655955" cy="435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УЗТО\Desktop\ДОУ\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042788"/>
            <a:ext cx="1382614" cy="181073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УЗТО\Desktop\ДОУ\goroshek-kukuruza-bonduelle-400-340-g_main_wyz7t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356719"/>
            <a:ext cx="23812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:\Users\УЗТО\Desktop\ДОУ\makar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5356719"/>
            <a:ext cx="1584175" cy="146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C:\Users\УЗТО\Desktop\ДОУ\image001_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80" y="5174322"/>
            <a:ext cx="1696872" cy="169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576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8864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Требования к внутренней отделке помещений.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980728"/>
            <a:ext cx="7776864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Стены помещений должны быть гладкими, без признаков поражений грибком и иметь отделку, допускающую уборку влажным способом и дезинфекцию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82943" y="1625641"/>
            <a:ext cx="7776864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Возможно использование для внутренней отделки помещений обоев, допускающих проведение уборки влажным способом и дезинфекцию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82943" y="2348880"/>
            <a:ext cx="7776864" cy="75608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/>
          </a:p>
          <a:p>
            <a:r>
              <a:rPr lang="ru-RU" sz="1400" dirty="0" smtClean="0"/>
              <a:t>Стены </a:t>
            </a:r>
            <a:r>
              <a:rPr lang="ru-RU" sz="1400" dirty="0"/>
              <a:t>буфетных и туалетных следует облицовывать глазурованной плиткой или иным влагостойким материалом, безвредным для здоровья человека, на высоту не менее 1,5 м для проведения влажной обработки с применением моющих и дезинфицирующих средств.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77311" y="3157692"/>
            <a:ext cx="7760215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В помещениях, ориентированных на южную сторону горизонта, применяются отделочные материалы и краски неярких холодных тонов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02408" y="3792625"/>
            <a:ext cx="7737934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Для </a:t>
            </a:r>
            <a:r>
              <a:rPr lang="ru-RU" sz="1400" dirty="0"/>
              <a:t>пола используются материалы, допускающие обработку влажным способом, с использованием моющих и дезинфицирующих растворов.</a:t>
            </a:r>
          </a:p>
          <a:p>
            <a:pPr algn="ctr"/>
            <a:endParaRPr lang="ru-RU" dirty="0"/>
          </a:p>
        </p:txBody>
      </p:sp>
      <p:pic>
        <p:nvPicPr>
          <p:cNvPr id="4098" name="Picture 2" descr="C:\Users\УЗТО\Desktop\ДОУ\dsc-56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37112"/>
            <a:ext cx="3332509" cy="221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УЗТО\Desktop\ДОУ\prof_det_sadik_116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437113"/>
            <a:ext cx="3168352" cy="221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УЗТО\Desktop\ДОУ\DSCF03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43" y="4437112"/>
            <a:ext cx="1644211" cy="219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63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18864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Требования к освещению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908720"/>
            <a:ext cx="3888432" cy="7920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Световые проемы в групповых, игровых и спальнях оборудуют регулируемыми солнцезащитными устройствами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82237" y="944724"/>
            <a:ext cx="3384376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Материал, используемый для жалюзи, должен быть стойким к влаге, моющим и дезинфицирующим растворам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916832"/>
            <a:ext cx="38884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Допускается в качестве солнцезащитных устройств использовать шторы (или жалюзи) светлых тонов со светорассеивающими и </a:t>
            </a:r>
            <a:r>
              <a:rPr lang="ru-RU" sz="1400" dirty="0" err="1"/>
              <a:t>светопропускающими</a:t>
            </a:r>
            <a:r>
              <a:rPr lang="ru-RU" sz="1400" dirty="0"/>
              <a:t> свойствами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140968"/>
            <a:ext cx="3744416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Не </a:t>
            </a:r>
            <a:r>
              <a:rPr lang="ru-RU" sz="1400" dirty="0"/>
              <a:t>рекомендуется размещать цветы в горшках на подоконниках в групповых и спальных помещениях.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077072"/>
            <a:ext cx="3744416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Все источники искусственного освещения должны содержаться в исправном состоянии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5085184"/>
            <a:ext cx="3672408" cy="7920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Чистка оконных стекол и светильников проводится по мере их загрязнения, но не реже 2 раз в год (весной и осенью)</a:t>
            </a:r>
          </a:p>
        </p:txBody>
      </p:sp>
      <p:pic>
        <p:nvPicPr>
          <p:cNvPr id="5122" name="Picture 2" descr="C:\Users\УЗТО\Desktop\ДОУ\1_8_galuzi_plast_okn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575" y="1916832"/>
            <a:ext cx="3527717" cy="24482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УЗТО\Desktop\ДОУ\sht9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434" y="4338132"/>
            <a:ext cx="3262179" cy="244663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УЗТО\Desktop\ДОУ\722350,1299922344,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434" y="0"/>
            <a:ext cx="906281" cy="81311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92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3677" y="7598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    Требования </a:t>
            </a:r>
            <a:r>
              <a:rPr lang="ru-RU" b="1" dirty="0"/>
              <a:t>к помещениям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64621"/>
            <a:ext cx="7056784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Р</a:t>
            </a:r>
            <a:r>
              <a:rPr lang="ru-RU" sz="1600" b="1" dirty="0" smtClean="0"/>
              <a:t>аздевальная (</a:t>
            </a:r>
            <a:r>
              <a:rPr lang="ru-RU" sz="1600" b="1" dirty="0"/>
              <a:t>для приема детей и хранения верхней одежды)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250" y="1051531"/>
            <a:ext cx="1728192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оборудуются шкафами для верхней одежды детей и персонала.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1153121"/>
            <a:ext cx="1888142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Каждая индивидуальная ячейка маркируется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08058" y="1153121"/>
            <a:ext cx="2002157" cy="11211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 групповых</a:t>
            </a:r>
            <a:r>
              <a:rPr lang="ru-RU" sz="1400" dirty="0"/>
              <a:t> для детей 1,5 года и старше столы и стулья устанавливаются по числу детей в группах.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0290" y="2080840"/>
            <a:ext cx="2736304" cy="15841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 smtClean="0"/>
          </a:p>
          <a:p>
            <a:r>
              <a:rPr lang="ru-RU" sz="1400" dirty="0" smtClean="0"/>
              <a:t>В раздевальных должны </a:t>
            </a:r>
            <a:r>
              <a:rPr lang="ru-RU" sz="1400" dirty="0"/>
              <a:t>быть предусмотрены условия для сушки верхней одежды и обуви детей и установка стеллажей для игрушек, используемых на прогулке.</a:t>
            </a: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551712" y="4236520"/>
            <a:ext cx="2592288" cy="12961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Стулья и столы должны быть одной группы мебели и промаркированы. Подбор мебели для детей проводится с учетом роста детей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18432" y="3861048"/>
            <a:ext cx="2448272" cy="11521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Рабочие поверхности столов должны иметь матовое покрытие светлого тона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6844" y="3789040"/>
            <a:ext cx="3168352" cy="12241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Меловые доски должны хорошо очищаться влажной губкой, иметь темно-зеленый или коричневый цвет и антибликовое или матовое покрытие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42333" y="2420888"/>
            <a:ext cx="2424371" cy="12582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 smtClean="0"/>
          </a:p>
          <a:p>
            <a:r>
              <a:rPr lang="ru-RU" sz="1400" dirty="0" smtClean="0"/>
              <a:t>Учебные </a:t>
            </a:r>
            <a:r>
              <a:rPr lang="ru-RU" sz="1400" dirty="0"/>
              <a:t>доски, не обладающие собственным свечением, должны быть обеспечены равномерным искусственным освещением.</a:t>
            </a:r>
          </a:p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551712" y="1038989"/>
            <a:ext cx="2592288" cy="30963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В дошкольных образовательных организациях используются игрушки, безвредные для здоровья детей, отвечающие санитарно-эпидемиологическим требованиям и имеющие документы, подтверждающие безопасность, которые могут быть подвергнуты влажной обработке (стирке) и дезинфекции</a:t>
            </a:r>
          </a:p>
        </p:txBody>
      </p:sp>
      <p:pic>
        <p:nvPicPr>
          <p:cNvPr id="6146" name="Picture 2" descr="C:\Users\УЗТО\Desktop\ДОУ\c0f5bffa54415233113f245254cad636_i-1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4" y="5153605"/>
            <a:ext cx="2520321" cy="167853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УЗТО\Desktop\ДОУ\img16202_61527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65" y="5153605"/>
            <a:ext cx="3024157" cy="145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УЗТО\Desktop\ДОУ\22_w800_h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551712" y="5565976"/>
            <a:ext cx="2592288" cy="126952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159070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Буфетные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6415" y="4842126"/>
            <a:ext cx="824592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Доставка пищи от пищеблока до групповой осуществляется в специально выделенных промаркированных закрытых емкостях.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894" y="559180"/>
            <a:ext cx="8223116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Для мытья столовой посуды буфетная оборудуется </a:t>
            </a:r>
            <a:r>
              <a:rPr lang="ru-RU" sz="1400" dirty="0" err="1"/>
              <a:t>двухгнездными</a:t>
            </a:r>
            <a:r>
              <a:rPr lang="ru-RU" sz="1400" dirty="0"/>
              <a:t> моечными ваннами с подводкой к ним холодной и горячей воды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894" y="1160691"/>
            <a:ext cx="8233637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Столовая и чайная посуда выделяется для каждой группы из расчета не менее одного комплекта на одного ребенка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5894" y="1736755"/>
            <a:ext cx="8233637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С</a:t>
            </a:r>
            <a:r>
              <a:rPr lang="ru-RU" sz="1400" dirty="0" smtClean="0"/>
              <a:t>толовая </a:t>
            </a:r>
            <a:r>
              <a:rPr lang="ru-RU" sz="1400" dirty="0"/>
              <a:t>и чайная посуда (тарелки, блюдца, чашки) может быть изготовлена из фаянса, фарфора, а столовые приборы (ложки, вилки, ножи) - из нержавеющей стали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6415" y="2312819"/>
            <a:ext cx="8223116" cy="5764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Не допускается использовать посуду с отбитыми краями, трещинами, сколами, деформированную, с поврежденной эмалью, пластмассовую и столовые приборы из алюминия.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5893" y="4146236"/>
            <a:ext cx="8234707" cy="6854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Пищевые отходы в группах собираются в промаркированные ведра или специальную тару с крышками, очистка которых проводится по мере заполнения их не более чем на 2/3 объема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6415" y="3645024"/>
            <a:ext cx="8224186" cy="470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Допускается использование кипяченой питьевой воды, при условии ее хранения не более 3-х часов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6414" y="2895222"/>
            <a:ext cx="8224187" cy="7498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Столовая посуда после механического удаления остатков пищи моется путем полного погружения с добавлением моющих средств (первая ванна) с температурой воды не ниже 40 °C, ополаскивается горячей проточной водой с температурой не ниже 65 °C (вторая ванна)</a:t>
            </a:r>
          </a:p>
        </p:txBody>
      </p:sp>
      <p:pic>
        <p:nvPicPr>
          <p:cNvPr id="7170" name="Picture 2" descr="C:\Users\УЗТО\Desktop\ДОУ\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47583"/>
            <a:ext cx="2479922" cy="143981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УЗТО\Desktop\ДОУ\stolovye_pribory_dlja_priemov_sambon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62261"/>
            <a:ext cx="798513" cy="136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УЗТО\Desktop\ДОУ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714" y="5492007"/>
            <a:ext cx="2664296" cy="138102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УЗТО\Desktop\ДОУ\986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472384"/>
            <a:ext cx="1116291" cy="139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60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1780" y="258643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Групповые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96752"/>
            <a:ext cx="3312368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В составе групповых должны быть предусмотрены отдельные </a:t>
            </a:r>
            <a:r>
              <a:rPr lang="ru-RU" sz="1400" b="1" dirty="0"/>
              <a:t>спальные помещения</a:t>
            </a:r>
            <a:r>
              <a:rPr lang="ru-RU" sz="1400" dirty="0"/>
              <a:t>. Спальни оборудуются стационарными кроватями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204864"/>
            <a:ext cx="7992888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Допускается предусматривать наличие раздвижной (трансформируемой) перегородки для выделения спальных мест </a:t>
            </a:r>
            <a:r>
              <a:rPr lang="ru-RU" sz="1400" dirty="0" smtClean="0"/>
              <a:t>,которые </a:t>
            </a:r>
            <a:r>
              <a:rPr lang="ru-RU" sz="1400" dirty="0"/>
              <a:t>оборудуются раскладными кроватями с жестким ложем или на трансформируемыми (выдвижными, </a:t>
            </a:r>
            <a:r>
              <a:rPr lang="ru-RU" sz="1400" dirty="0" err="1"/>
              <a:t>выкатными</a:t>
            </a:r>
            <a:r>
              <a:rPr lang="ru-RU" sz="1400" dirty="0"/>
              <a:t>) одно - трехуровневыми кроватями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1196752"/>
            <a:ext cx="2088232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Кровати должны соответствовать росту детей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1196752"/>
            <a:ext cx="3240360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На 1 ребенка не </a:t>
            </a:r>
            <a:r>
              <a:rPr lang="ru-RU" sz="1400" dirty="0"/>
              <a:t>менее 3 комплектов постельного белья и полотенец, 2 комплектов </a:t>
            </a:r>
            <a:r>
              <a:rPr lang="ru-RU" sz="1400" dirty="0" err="1" smtClean="0"/>
              <a:t>наматрасников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284984"/>
            <a:ext cx="799288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Расстановка </a:t>
            </a:r>
            <a:r>
              <a:rPr lang="ru-RU" sz="1400" dirty="0"/>
              <a:t>кроватей должна обеспечивать свободный проход детей между кроватями, кроватями и наружными стенами, кроватями и отопительными приборами.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3446" y="4005064"/>
            <a:ext cx="7992888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В </a:t>
            </a:r>
            <a:r>
              <a:rPr lang="ru-RU" sz="1400" dirty="0"/>
              <a:t>спальне должна быть проведена влажная уборка не менее чем за 30 минут до сна детей, при постоянном проветривании в течение 30 минут.</a:t>
            </a:r>
          </a:p>
          <a:p>
            <a:pPr algn="ctr"/>
            <a:endParaRPr lang="ru-RU" dirty="0"/>
          </a:p>
        </p:txBody>
      </p:sp>
      <p:pic>
        <p:nvPicPr>
          <p:cNvPr id="8194" name="Picture 2" descr="C:\Users\УЗТО\Desktop\ДОУ\BolshayaSpalnya_980x7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48852"/>
            <a:ext cx="2563291" cy="192246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УЗТО\Desktop\ДОУ\2_1000_1000__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73" y="4748852"/>
            <a:ext cx="3060857" cy="204159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24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132601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Туалетные комнаты.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62833" y="1052736"/>
            <a:ext cx="1800200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Умывальная зона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1052736"/>
            <a:ext cx="2160240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Зону </a:t>
            </a:r>
            <a:r>
              <a:rPr lang="ru-RU" sz="1400" dirty="0"/>
              <a:t>санитарных узлов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1540" y="1869145"/>
            <a:ext cx="1368152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детские умывальники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49742" y="1869145"/>
            <a:ext cx="1332148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душевой поддон</a:t>
            </a:r>
          </a:p>
        </p:txBody>
      </p:sp>
      <p:cxnSp>
        <p:nvCxnSpPr>
          <p:cNvPr id="8" name="Прямая со стрелкой 7"/>
          <p:cNvCxnSpPr>
            <a:stCxn id="3" idx="2"/>
            <a:endCxn id="5" idx="0"/>
          </p:cNvCxnSpPr>
          <p:nvPr/>
        </p:nvCxnSpPr>
        <p:spPr>
          <a:xfrm flipH="1">
            <a:off x="1115616" y="1556792"/>
            <a:ext cx="847317" cy="3123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" idx="2"/>
            <a:endCxn id="6" idx="0"/>
          </p:cNvCxnSpPr>
          <p:nvPr/>
        </p:nvCxnSpPr>
        <p:spPr>
          <a:xfrm>
            <a:off x="1962933" y="1556792"/>
            <a:ext cx="952883" cy="3123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688124" y="1746712"/>
            <a:ext cx="1512168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унитазы</a:t>
            </a:r>
          </a:p>
        </p:txBody>
      </p:sp>
      <p:cxnSp>
        <p:nvCxnSpPr>
          <p:cNvPr id="13" name="Прямая со стрелкой 12"/>
          <p:cNvCxnSpPr>
            <a:stCxn id="4" idx="2"/>
            <a:endCxn id="11" idx="0"/>
          </p:cNvCxnSpPr>
          <p:nvPr/>
        </p:nvCxnSpPr>
        <p:spPr>
          <a:xfrm>
            <a:off x="6444208" y="1556792"/>
            <a:ext cx="0" cy="1899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655066" y="2491407"/>
            <a:ext cx="3528392" cy="13681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 smtClean="0"/>
          </a:p>
          <a:p>
            <a:r>
              <a:rPr lang="ru-RU" sz="1400" dirty="0" smtClean="0"/>
              <a:t>Оборудуются </a:t>
            </a:r>
            <a:r>
              <a:rPr lang="ru-RU" sz="1400" dirty="0"/>
              <a:t>детскими сидениями или гигиеническими накладками, изготовленными из материалов, безвредных для здоровья детей, допускающих их обработку моющими и дезинфицирующими средствами.</a:t>
            </a:r>
          </a:p>
          <a:p>
            <a:pPr algn="ctr"/>
            <a:endParaRPr lang="ru-RU" dirty="0"/>
          </a:p>
        </p:txBody>
      </p:sp>
      <p:cxnSp>
        <p:nvCxnSpPr>
          <p:cNvPr id="17" name="Прямая со стрелкой 16"/>
          <p:cNvCxnSpPr>
            <a:stCxn id="11" idx="2"/>
            <a:endCxn id="15" idx="0"/>
          </p:cNvCxnSpPr>
          <p:nvPr/>
        </p:nvCxnSpPr>
        <p:spPr>
          <a:xfrm flipH="1">
            <a:off x="6419262" y="2250768"/>
            <a:ext cx="24946" cy="2406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555021" y="4005064"/>
            <a:ext cx="5544616" cy="10801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В туалетных старшей и подготовительной групп в умывальной зоне устанавливаются умывальные раковины с подводкой горячей и холодной воды для детей из расчета 1 раковина на 5 детей, 1 умывальная раковина для взрослых, детские унитазы или из расчета 1 унитаз на 5 детей.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81525" y="5229200"/>
            <a:ext cx="8136904" cy="10801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Туалетную для детей раннего возраста оборудуют в одном помещении, где устанавливают 3 умывальные раковины с подводкой горячей и холодной воды для детей, 1 умывальную раковину для персонала, шкаф (стеллаж) с ячейками для хранения индивидуальных горшков и слив для их обработки, детскую ванну, хозяйственный шкаф</a:t>
            </a:r>
          </a:p>
        </p:txBody>
      </p:sp>
      <p:pic>
        <p:nvPicPr>
          <p:cNvPr id="9218" name="Picture 2" descr="C:\Users\УЗТО\Desktop\ДОУ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962934" y="3282185"/>
            <a:ext cx="1399640" cy="186618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УЗТО\Desktop\ДОУ\DSCF03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4" y="2628270"/>
            <a:ext cx="1879250" cy="25056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УЗТО\Desktop\ДОУ\mini_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939" y="1112428"/>
            <a:ext cx="1611976" cy="120108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8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610</TotalTime>
  <Words>3268</Words>
  <Application>Microsoft Office PowerPoint</Application>
  <PresentationFormat>Экран (4:3)</PresentationFormat>
  <Paragraphs>249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УЗТО</dc:creator>
  <cp:lastModifiedBy>УЗТО</cp:lastModifiedBy>
  <cp:revision>53</cp:revision>
  <dcterms:created xsi:type="dcterms:W3CDTF">2016-06-28T06:47:39Z</dcterms:created>
  <dcterms:modified xsi:type="dcterms:W3CDTF">2016-06-29T10:11:53Z</dcterms:modified>
</cp:coreProperties>
</file>