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1" r:id="rId2"/>
    <p:sldId id="284" r:id="rId3"/>
    <p:sldId id="262" r:id="rId4"/>
    <p:sldId id="263" r:id="rId5"/>
    <p:sldId id="278" r:id="rId6"/>
    <p:sldId id="279" r:id="rId7"/>
    <p:sldId id="280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83" r:id="rId17"/>
    <p:sldId id="282" r:id="rId18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399" autoAdjust="0"/>
  </p:normalViewPr>
  <p:slideViewPr>
    <p:cSldViewPr>
      <p:cViewPr varScale="1">
        <p:scale>
          <a:sx n="78" d="100"/>
          <a:sy n="78" d="100"/>
        </p:scale>
        <p:origin x="-197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6907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1331-AB8A-4279-BB61-71A9495F535C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7E1EF-5219-4302-9545-3F944920C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6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7E1EF-5219-4302-9545-3F944920C9A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4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F489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248411"/>
            <a:ext cx="1789176" cy="4511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380731" y="0"/>
            <a:ext cx="1763395" cy="1708785"/>
          </a:xfrm>
          <a:custGeom>
            <a:avLst/>
            <a:gdLst/>
            <a:ahLst/>
            <a:cxnLst/>
            <a:rect l="l" t="t" r="r" b="b"/>
            <a:pathLst>
              <a:path w="1763395" h="1708785">
                <a:moveTo>
                  <a:pt x="1763268" y="0"/>
                </a:moveTo>
                <a:lnTo>
                  <a:pt x="0" y="0"/>
                </a:lnTo>
                <a:lnTo>
                  <a:pt x="1763268" y="1708403"/>
                </a:lnTo>
                <a:lnTo>
                  <a:pt x="1763268" y="0"/>
                </a:lnTo>
                <a:close/>
              </a:path>
            </a:pathLst>
          </a:custGeom>
          <a:solidFill>
            <a:srgbClr val="406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51815"/>
            <a:ext cx="1284731" cy="32918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15" y="77723"/>
            <a:ext cx="1223772" cy="8214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F489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76976" y="1765172"/>
            <a:ext cx="2642870" cy="315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1F386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F489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248411"/>
            <a:ext cx="1789176" cy="4511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380731" y="0"/>
            <a:ext cx="1763395" cy="1708785"/>
          </a:xfrm>
          <a:custGeom>
            <a:avLst/>
            <a:gdLst/>
            <a:ahLst/>
            <a:cxnLst/>
            <a:rect l="l" t="t" r="r" b="b"/>
            <a:pathLst>
              <a:path w="1763395" h="1708785">
                <a:moveTo>
                  <a:pt x="1763268" y="0"/>
                </a:moveTo>
                <a:lnTo>
                  <a:pt x="0" y="0"/>
                </a:lnTo>
                <a:lnTo>
                  <a:pt x="1763268" y="1708403"/>
                </a:lnTo>
                <a:lnTo>
                  <a:pt x="1763268" y="0"/>
                </a:lnTo>
                <a:close/>
              </a:path>
            </a:pathLst>
          </a:custGeom>
          <a:solidFill>
            <a:srgbClr val="406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51815"/>
            <a:ext cx="1284731" cy="32918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15" y="77723"/>
            <a:ext cx="1223772" cy="8214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776" y="248411"/>
            <a:ext cx="1789176" cy="4511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380731" y="0"/>
            <a:ext cx="1763395" cy="1708785"/>
          </a:xfrm>
          <a:custGeom>
            <a:avLst/>
            <a:gdLst/>
            <a:ahLst/>
            <a:cxnLst/>
            <a:rect l="l" t="t" r="r" b="b"/>
            <a:pathLst>
              <a:path w="1763395" h="1708785">
                <a:moveTo>
                  <a:pt x="1763268" y="0"/>
                </a:moveTo>
                <a:lnTo>
                  <a:pt x="0" y="0"/>
                </a:lnTo>
                <a:lnTo>
                  <a:pt x="1763268" y="1708403"/>
                </a:lnTo>
                <a:lnTo>
                  <a:pt x="1763268" y="0"/>
                </a:lnTo>
                <a:close/>
              </a:path>
            </a:pathLst>
          </a:custGeom>
          <a:solidFill>
            <a:srgbClr val="406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12023" y="51815"/>
            <a:ext cx="1284731" cy="3291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2499" y="71119"/>
            <a:ext cx="623900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F489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800" y="1522730"/>
            <a:ext cx="8540750" cy="304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4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0.png"/><Relationship Id="rId5" Type="http://schemas.openxmlformats.org/officeDocument/2006/relationships/image" Target="../media/image60.png"/><Relationship Id="rId10" Type="http://schemas.openxmlformats.org/officeDocument/2006/relationships/image" Target="../media/image69.png"/><Relationship Id="rId4" Type="http://schemas.openxmlformats.org/officeDocument/2006/relationships/image" Target="../media/image59.png"/><Relationship Id="rId9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1400" y="6858"/>
            <a:ext cx="1752599" cy="12504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58"/>
            <a:ext cx="9031928" cy="413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6800" y="4137365"/>
            <a:ext cx="6239001" cy="1384995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Педагогический совет</a:t>
            </a:r>
            <a:br>
              <a:rPr lang="ru-RU" sz="2800" dirty="0" smtClean="0">
                <a:solidFill>
                  <a:prstClr val="black"/>
                </a:solidFill>
                <a:latin typeface="Calibri"/>
              </a:rPr>
            </a:b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30.08.2023 год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Calibri"/>
              </a:rPr>
            </a:br>
            <a:r>
              <a:rPr lang="ru-RU" sz="1800" b="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1800" b="0" dirty="0">
                <a:solidFill>
                  <a:prstClr val="black"/>
                </a:solidFill>
                <a:latin typeface="Calibri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04800" y="1522730"/>
            <a:ext cx="8540750" cy="276999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5" y="77723"/>
            <a:ext cx="1223772" cy="8214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7473" y="99212"/>
            <a:ext cx="5013325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pc="65" dirty="0"/>
              <a:t>ВНУТРЕНЯЯ</a:t>
            </a:r>
            <a:r>
              <a:rPr spc="-25" dirty="0"/>
              <a:t> </a:t>
            </a:r>
            <a:r>
              <a:rPr spc="95" dirty="0"/>
              <a:t>СИСТЕМА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ОЦЕНКИ</a:t>
            </a:r>
            <a:r>
              <a:rPr spc="-25" dirty="0"/>
              <a:t> </a:t>
            </a:r>
            <a:r>
              <a:rPr spc="95" dirty="0"/>
              <a:t>КАЧЕСТВА</a:t>
            </a:r>
            <a:r>
              <a:rPr spc="-40" dirty="0"/>
              <a:t> </a:t>
            </a:r>
            <a:r>
              <a:rPr spc="95" dirty="0"/>
              <a:t>ОБРАЗОВАНИЯ</a:t>
            </a:r>
            <a:r>
              <a:rPr spc="-10" dirty="0"/>
              <a:t> </a:t>
            </a:r>
            <a:r>
              <a:rPr spc="20" dirty="0"/>
              <a:t>(ВСОКО)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41703" y="553212"/>
            <a:ext cx="329565" cy="460375"/>
            <a:chOff x="1441703" y="553212"/>
            <a:chExt cx="329565" cy="460375"/>
          </a:xfrm>
        </p:grpSpPr>
        <p:sp>
          <p:nvSpPr>
            <p:cNvPr id="5" name="object 5"/>
            <p:cNvSpPr/>
            <p:nvPr/>
          </p:nvSpPr>
          <p:spPr>
            <a:xfrm>
              <a:off x="1454657" y="566166"/>
              <a:ext cx="303530" cy="434340"/>
            </a:xfrm>
            <a:custGeom>
              <a:avLst/>
              <a:gdLst/>
              <a:ahLst/>
              <a:cxnLst/>
              <a:rect l="l" t="t" r="r" b="b"/>
              <a:pathLst>
                <a:path w="303530" h="434340">
                  <a:moveTo>
                    <a:pt x="207898" y="0"/>
                  </a:moveTo>
                  <a:lnTo>
                    <a:pt x="95376" y="0"/>
                  </a:lnTo>
                  <a:lnTo>
                    <a:pt x="95376" y="282701"/>
                  </a:lnTo>
                  <a:lnTo>
                    <a:pt x="0" y="282701"/>
                  </a:lnTo>
                  <a:lnTo>
                    <a:pt x="151637" y="434339"/>
                  </a:lnTo>
                  <a:lnTo>
                    <a:pt x="303275" y="282701"/>
                  </a:lnTo>
                  <a:lnTo>
                    <a:pt x="207898" y="282701"/>
                  </a:lnTo>
                  <a:lnTo>
                    <a:pt x="20789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4657" y="566166"/>
              <a:ext cx="303530" cy="434340"/>
            </a:xfrm>
            <a:custGeom>
              <a:avLst/>
              <a:gdLst/>
              <a:ahLst/>
              <a:cxnLst/>
              <a:rect l="l" t="t" r="r" b="b"/>
              <a:pathLst>
                <a:path w="303530" h="434340">
                  <a:moveTo>
                    <a:pt x="0" y="282701"/>
                  </a:moveTo>
                  <a:lnTo>
                    <a:pt x="95376" y="282701"/>
                  </a:lnTo>
                  <a:lnTo>
                    <a:pt x="95376" y="0"/>
                  </a:lnTo>
                  <a:lnTo>
                    <a:pt x="207898" y="0"/>
                  </a:lnTo>
                  <a:lnTo>
                    <a:pt x="207898" y="282701"/>
                  </a:lnTo>
                  <a:lnTo>
                    <a:pt x="303275" y="282701"/>
                  </a:lnTo>
                  <a:lnTo>
                    <a:pt x="151637" y="434339"/>
                  </a:lnTo>
                  <a:lnTo>
                    <a:pt x="0" y="282701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39011" y="2391155"/>
            <a:ext cx="363220" cy="414655"/>
            <a:chOff x="1239011" y="2391155"/>
            <a:chExt cx="363220" cy="4146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155" y="2410727"/>
              <a:ext cx="344424" cy="38059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43583" y="2395727"/>
              <a:ext cx="353695" cy="405765"/>
            </a:xfrm>
            <a:custGeom>
              <a:avLst/>
              <a:gdLst/>
              <a:ahLst/>
              <a:cxnLst/>
              <a:rect l="l" t="t" r="r" b="b"/>
              <a:pathLst>
                <a:path w="353694" h="405764">
                  <a:moveTo>
                    <a:pt x="0" y="405384"/>
                  </a:moveTo>
                  <a:lnTo>
                    <a:pt x="353568" y="405384"/>
                  </a:lnTo>
                  <a:lnTo>
                    <a:pt x="353568" y="0"/>
                  </a:lnTo>
                  <a:lnTo>
                    <a:pt x="0" y="0"/>
                  </a:lnTo>
                  <a:lnTo>
                    <a:pt x="0" y="405384"/>
                  </a:lnTo>
                  <a:close/>
                </a:path>
              </a:pathLst>
            </a:custGeom>
            <a:ln w="9144">
              <a:solidFill>
                <a:srgbClr val="0F4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239011" y="1668779"/>
            <a:ext cx="363220" cy="414655"/>
            <a:chOff x="1239011" y="1668779"/>
            <a:chExt cx="363220" cy="41465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155" y="1688351"/>
              <a:ext cx="344424" cy="38059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43583" y="1673351"/>
              <a:ext cx="353695" cy="405765"/>
            </a:xfrm>
            <a:custGeom>
              <a:avLst/>
              <a:gdLst/>
              <a:ahLst/>
              <a:cxnLst/>
              <a:rect l="l" t="t" r="r" b="b"/>
              <a:pathLst>
                <a:path w="353694" h="405764">
                  <a:moveTo>
                    <a:pt x="0" y="405384"/>
                  </a:moveTo>
                  <a:lnTo>
                    <a:pt x="353568" y="405384"/>
                  </a:lnTo>
                  <a:lnTo>
                    <a:pt x="353568" y="0"/>
                  </a:lnTo>
                  <a:lnTo>
                    <a:pt x="0" y="0"/>
                  </a:lnTo>
                  <a:lnTo>
                    <a:pt x="0" y="405384"/>
                  </a:lnTo>
                  <a:close/>
                </a:path>
              </a:pathLst>
            </a:custGeom>
            <a:ln w="9144">
              <a:solidFill>
                <a:srgbClr val="0F4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8155" y="3241347"/>
            <a:ext cx="344424" cy="38206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22579" y="1068070"/>
            <a:ext cx="8147050" cy="39376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66370" marR="5247005" indent="-154305">
              <a:lnSpc>
                <a:spcPct val="100800"/>
              </a:lnSpc>
              <a:spcBef>
                <a:spcPts val="85"/>
              </a:spcBef>
            </a:pPr>
            <a:r>
              <a:rPr sz="1200" b="1" spc="35" dirty="0">
                <a:solidFill>
                  <a:srgbClr val="0F489C"/>
                </a:solidFill>
                <a:latin typeface="Tahoma"/>
                <a:cs typeface="Tahoma"/>
              </a:rPr>
              <a:t>Обязательное </a:t>
            </a:r>
            <a:r>
              <a:rPr sz="1200" b="1" spc="40" dirty="0">
                <a:solidFill>
                  <a:srgbClr val="0F489C"/>
                </a:solidFill>
                <a:latin typeface="Tahoma"/>
                <a:cs typeface="Tahoma"/>
              </a:rPr>
              <a:t>обновление </a:t>
            </a:r>
            <a:r>
              <a:rPr sz="1200" b="1" spc="70" dirty="0">
                <a:solidFill>
                  <a:srgbClr val="0F489C"/>
                </a:solidFill>
                <a:latin typeface="Tahoma"/>
                <a:cs typeface="Tahoma"/>
              </a:rPr>
              <a:t>ВСОКО </a:t>
            </a:r>
            <a:r>
              <a:rPr sz="1200" b="1" spc="-34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200" b="1" spc="-1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0F489C"/>
                </a:solidFill>
                <a:latin typeface="Tahoma"/>
                <a:cs typeface="Tahoma"/>
              </a:rPr>
              <a:t>связи</a:t>
            </a:r>
            <a:r>
              <a:rPr sz="1200" b="1" spc="-2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75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1200" b="1" spc="-1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0F489C"/>
                </a:solidFill>
                <a:latin typeface="Tahoma"/>
                <a:cs typeface="Tahoma"/>
              </a:rPr>
              <a:t>требованиями</a:t>
            </a:r>
            <a:r>
              <a:rPr sz="1200" b="1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75" dirty="0">
                <a:solidFill>
                  <a:srgbClr val="0F489C"/>
                </a:solidFill>
                <a:latin typeface="Tahoma"/>
                <a:cs typeface="Tahoma"/>
              </a:rPr>
              <a:t>ФООП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ahoma"/>
              <a:cs typeface="Tahoma"/>
            </a:endParaRPr>
          </a:p>
          <a:p>
            <a:pPr marL="1439545" marR="21590">
              <a:lnSpc>
                <a:spcPct val="100000"/>
              </a:lnSpc>
            </a:pPr>
            <a:r>
              <a:rPr sz="1400" spc="210" dirty="0">
                <a:solidFill>
                  <a:srgbClr val="0F489C"/>
                </a:solidFill>
                <a:latin typeface="Tahoma"/>
                <a:cs typeface="Tahoma"/>
              </a:rPr>
              <a:t>П</a:t>
            </a:r>
            <a:r>
              <a:rPr sz="1400" spc="135" dirty="0">
                <a:solidFill>
                  <a:srgbClr val="0F489C"/>
                </a:solidFill>
                <a:latin typeface="Tahoma"/>
                <a:cs typeface="Tahoma"/>
              </a:rPr>
              <a:t>риказ</a:t>
            </a:r>
            <a:r>
              <a:rPr sz="1400" spc="-10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260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1400" spc="19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160" dirty="0">
                <a:solidFill>
                  <a:srgbClr val="0F489C"/>
                </a:solidFill>
                <a:latin typeface="Tahoma"/>
                <a:cs typeface="Tahoma"/>
              </a:rPr>
              <a:t>нпр</a:t>
            </a:r>
            <a:r>
              <a:rPr sz="1400" spc="14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400" spc="150" dirty="0">
                <a:solidFill>
                  <a:srgbClr val="0F489C"/>
                </a:solidFill>
                <a:latin typeface="Tahoma"/>
                <a:cs typeface="Tahoma"/>
              </a:rPr>
              <a:t>свещен</a:t>
            </a:r>
            <a:r>
              <a:rPr sz="1400" spc="14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110" dirty="0">
                <a:solidFill>
                  <a:srgbClr val="0F489C"/>
                </a:solidFill>
                <a:latin typeface="Tahoma"/>
                <a:cs typeface="Tahoma"/>
              </a:rPr>
              <a:t>я</a:t>
            </a:r>
            <a:r>
              <a:rPr sz="1400" spc="-10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8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400" spc="1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400" spc="140" dirty="0">
                <a:solidFill>
                  <a:srgbClr val="0F489C"/>
                </a:solidFill>
                <a:latin typeface="Tahoma"/>
                <a:cs typeface="Tahoma"/>
              </a:rPr>
              <a:t>сс</a:t>
            </a:r>
            <a:r>
              <a:rPr sz="1400" spc="18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17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-10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400" spc="10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400" spc="-8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0F489C"/>
                </a:solidFill>
                <a:latin typeface="Tahoma"/>
                <a:cs typeface="Tahoma"/>
              </a:rPr>
              <a:t>18.0</a:t>
            </a:r>
            <a:r>
              <a:rPr sz="1400" spc="-20" dirty="0">
                <a:solidFill>
                  <a:srgbClr val="0F489C"/>
                </a:solidFill>
                <a:latin typeface="Tahoma"/>
                <a:cs typeface="Tahoma"/>
              </a:rPr>
              <a:t>5</a:t>
            </a:r>
            <a:r>
              <a:rPr sz="1400" spc="20" dirty="0">
                <a:solidFill>
                  <a:srgbClr val="0F489C"/>
                </a:solidFill>
                <a:latin typeface="Tahoma"/>
                <a:cs typeface="Tahoma"/>
              </a:rPr>
              <a:t>.2</a:t>
            </a:r>
            <a:r>
              <a:rPr sz="1400" spc="15" dirty="0">
                <a:solidFill>
                  <a:srgbClr val="0F489C"/>
                </a:solidFill>
                <a:latin typeface="Tahoma"/>
                <a:cs typeface="Tahoma"/>
              </a:rPr>
              <a:t>0</a:t>
            </a:r>
            <a:r>
              <a:rPr sz="1400" spc="20" dirty="0">
                <a:solidFill>
                  <a:srgbClr val="0F489C"/>
                </a:solidFill>
                <a:latin typeface="Tahoma"/>
                <a:cs typeface="Tahoma"/>
              </a:rPr>
              <a:t>2</a:t>
            </a:r>
            <a:r>
              <a:rPr sz="1400" spc="25" dirty="0">
                <a:solidFill>
                  <a:srgbClr val="0F489C"/>
                </a:solidFill>
                <a:latin typeface="Tahoma"/>
                <a:cs typeface="Tahoma"/>
              </a:rPr>
              <a:t>3</a:t>
            </a:r>
            <a:r>
              <a:rPr sz="140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0F489C"/>
                </a:solidFill>
                <a:latin typeface="Tahoma"/>
                <a:cs typeface="Tahoma"/>
              </a:rPr>
              <a:t>№</a:t>
            </a:r>
            <a:r>
              <a:rPr sz="140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0F489C"/>
                </a:solidFill>
                <a:latin typeface="Tahoma"/>
                <a:cs typeface="Tahoma"/>
              </a:rPr>
              <a:t>372</a:t>
            </a:r>
            <a:r>
              <a:rPr sz="1400" spc="-7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-130" dirty="0">
                <a:solidFill>
                  <a:srgbClr val="0F489C"/>
                </a:solidFill>
                <a:latin typeface="Tahoma"/>
                <a:cs typeface="Tahoma"/>
              </a:rPr>
              <a:t>«</a:t>
            </a:r>
            <a:r>
              <a:rPr sz="1400" spc="20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400" spc="155" dirty="0">
                <a:solidFill>
                  <a:srgbClr val="0F489C"/>
                </a:solidFill>
                <a:latin typeface="Tahoma"/>
                <a:cs typeface="Tahoma"/>
              </a:rPr>
              <a:t>б</a:t>
            </a:r>
            <a:r>
              <a:rPr sz="1400" spc="-10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0F489C"/>
                </a:solidFill>
                <a:latin typeface="Tahoma"/>
                <a:cs typeface="Tahoma"/>
              </a:rPr>
              <a:t>у</a:t>
            </a:r>
            <a:r>
              <a:rPr sz="1400" spc="3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400" spc="114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400" spc="150" dirty="0">
                <a:solidFill>
                  <a:srgbClr val="0F489C"/>
                </a:solidFill>
                <a:latin typeface="Tahoma"/>
                <a:cs typeface="Tahoma"/>
              </a:rPr>
              <a:t>ржд</a:t>
            </a:r>
            <a:r>
              <a:rPr sz="1400" spc="12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400" spc="165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400" spc="17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и  федеральной </a:t>
            </a:r>
            <a:r>
              <a:rPr sz="1400" spc="114" dirty="0">
                <a:solidFill>
                  <a:srgbClr val="0F489C"/>
                </a:solidFill>
                <a:latin typeface="Tahoma"/>
                <a:cs typeface="Tahoma"/>
              </a:rPr>
              <a:t>образовательной </a:t>
            </a:r>
            <a:r>
              <a:rPr sz="1400" spc="150" dirty="0">
                <a:solidFill>
                  <a:srgbClr val="0F489C"/>
                </a:solidFill>
                <a:latin typeface="Tahoma"/>
                <a:cs typeface="Tahoma"/>
              </a:rPr>
              <a:t>программы </a:t>
            </a:r>
            <a:r>
              <a:rPr sz="1400" spc="110" dirty="0">
                <a:solidFill>
                  <a:srgbClr val="0F489C"/>
                </a:solidFill>
                <a:latin typeface="Tahoma"/>
                <a:cs typeface="Tahoma"/>
              </a:rPr>
              <a:t>начального </a:t>
            </a:r>
            <a:r>
              <a:rPr sz="1400" spc="135" dirty="0">
                <a:solidFill>
                  <a:srgbClr val="0F489C"/>
                </a:solidFill>
                <a:latin typeface="Tahoma"/>
                <a:cs typeface="Tahoma"/>
              </a:rPr>
              <a:t>общего </a:t>
            </a:r>
            <a:r>
              <a:rPr sz="1400" spc="14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solidFill>
                  <a:srgbClr val="0F489C"/>
                </a:solidFill>
                <a:latin typeface="Tahoma"/>
                <a:cs typeface="Tahoma"/>
              </a:rPr>
              <a:t>образования»</a:t>
            </a:r>
            <a:r>
              <a:rPr sz="140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0F489C"/>
                </a:solidFill>
                <a:latin typeface="Tahoma"/>
                <a:cs typeface="Tahoma"/>
              </a:rPr>
              <a:t>(п.</a:t>
            </a:r>
            <a:r>
              <a:rPr sz="1400" spc="-10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rgbClr val="0F489C"/>
                </a:solidFill>
                <a:latin typeface="Tahoma"/>
                <a:cs typeface="Tahoma"/>
              </a:rPr>
              <a:t>19)</a:t>
            </a:r>
            <a:endParaRPr sz="1400">
              <a:latin typeface="Tahoma"/>
              <a:cs typeface="Tahoma"/>
            </a:endParaRPr>
          </a:p>
          <a:p>
            <a:pPr marL="1439545" marR="5080">
              <a:lnSpc>
                <a:spcPct val="100000"/>
              </a:lnSpc>
              <a:spcBef>
                <a:spcPts val="1115"/>
              </a:spcBef>
            </a:pPr>
            <a:r>
              <a:rPr sz="1400" spc="210" dirty="0">
                <a:solidFill>
                  <a:srgbClr val="0F489C"/>
                </a:solidFill>
                <a:latin typeface="Tahoma"/>
                <a:cs typeface="Tahoma"/>
              </a:rPr>
              <a:t>П</a:t>
            </a:r>
            <a:r>
              <a:rPr sz="1400" spc="135" dirty="0">
                <a:solidFill>
                  <a:srgbClr val="0F489C"/>
                </a:solidFill>
                <a:latin typeface="Tahoma"/>
                <a:cs typeface="Tahoma"/>
              </a:rPr>
              <a:t>риказ</a:t>
            </a:r>
            <a:r>
              <a:rPr sz="1400" spc="-10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260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1400" spc="19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160" dirty="0">
                <a:solidFill>
                  <a:srgbClr val="0F489C"/>
                </a:solidFill>
                <a:latin typeface="Tahoma"/>
                <a:cs typeface="Tahoma"/>
              </a:rPr>
              <a:t>нпр</a:t>
            </a:r>
            <a:r>
              <a:rPr sz="1400" spc="14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400" spc="150" dirty="0">
                <a:solidFill>
                  <a:srgbClr val="0F489C"/>
                </a:solidFill>
                <a:latin typeface="Tahoma"/>
                <a:cs typeface="Tahoma"/>
              </a:rPr>
              <a:t>свещен</a:t>
            </a:r>
            <a:r>
              <a:rPr sz="1400" spc="14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110" dirty="0">
                <a:solidFill>
                  <a:srgbClr val="0F489C"/>
                </a:solidFill>
                <a:latin typeface="Tahoma"/>
                <a:cs typeface="Tahoma"/>
              </a:rPr>
              <a:t>я</a:t>
            </a:r>
            <a:r>
              <a:rPr sz="1400" spc="-10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8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400" spc="1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400" spc="140" dirty="0">
                <a:solidFill>
                  <a:srgbClr val="0F489C"/>
                </a:solidFill>
                <a:latin typeface="Tahoma"/>
                <a:cs typeface="Tahoma"/>
              </a:rPr>
              <a:t>сс</a:t>
            </a:r>
            <a:r>
              <a:rPr sz="1400" spc="18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17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-10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400" spc="10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400" spc="-8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0F489C"/>
                </a:solidFill>
                <a:latin typeface="Tahoma"/>
                <a:cs typeface="Tahoma"/>
              </a:rPr>
              <a:t>18.0</a:t>
            </a:r>
            <a:r>
              <a:rPr sz="1400" spc="-20" dirty="0">
                <a:solidFill>
                  <a:srgbClr val="0F489C"/>
                </a:solidFill>
                <a:latin typeface="Tahoma"/>
                <a:cs typeface="Tahoma"/>
              </a:rPr>
              <a:t>5</a:t>
            </a:r>
            <a:r>
              <a:rPr sz="1400" spc="20" dirty="0">
                <a:solidFill>
                  <a:srgbClr val="0F489C"/>
                </a:solidFill>
                <a:latin typeface="Tahoma"/>
                <a:cs typeface="Tahoma"/>
              </a:rPr>
              <a:t>.2</a:t>
            </a:r>
            <a:r>
              <a:rPr sz="1400" spc="15" dirty="0">
                <a:solidFill>
                  <a:srgbClr val="0F489C"/>
                </a:solidFill>
                <a:latin typeface="Tahoma"/>
                <a:cs typeface="Tahoma"/>
              </a:rPr>
              <a:t>0</a:t>
            </a:r>
            <a:r>
              <a:rPr sz="1400" spc="20" dirty="0">
                <a:solidFill>
                  <a:srgbClr val="0F489C"/>
                </a:solidFill>
                <a:latin typeface="Tahoma"/>
                <a:cs typeface="Tahoma"/>
              </a:rPr>
              <a:t>2</a:t>
            </a:r>
            <a:r>
              <a:rPr sz="1400" spc="25" dirty="0">
                <a:solidFill>
                  <a:srgbClr val="0F489C"/>
                </a:solidFill>
                <a:latin typeface="Tahoma"/>
                <a:cs typeface="Tahoma"/>
              </a:rPr>
              <a:t>3</a:t>
            </a:r>
            <a:r>
              <a:rPr sz="140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0F489C"/>
                </a:solidFill>
                <a:latin typeface="Tahoma"/>
                <a:cs typeface="Tahoma"/>
              </a:rPr>
              <a:t>№</a:t>
            </a:r>
            <a:r>
              <a:rPr sz="140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0F489C"/>
                </a:solidFill>
                <a:latin typeface="Tahoma"/>
                <a:cs typeface="Tahoma"/>
              </a:rPr>
              <a:t>370</a:t>
            </a:r>
            <a:r>
              <a:rPr sz="1400" spc="-8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0F489C"/>
                </a:solidFill>
                <a:latin typeface="Tahoma"/>
                <a:cs typeface="Tahoma"/>
              </a:rPr>
              <a:t>«</a:t>
            </a:r>
            <a:r>
              <a:rPr sz="1400" spc="4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400" spc="155" dirty="0">
                <a:solidFill>
                  <a:srgbClr val="0F489C"/>
                </a:solidFill>
                <a:latin typeface="Tahoma"/>
                <a:cs typeface="Tahoma"/>
              </a:rPr>
              <a:t>б</a:t>
            </a:r>
            <a:r>
              <a:rPr sz="140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0F489C"/>
                </a:solidFill>
                <a:latin typeface="Tahoma"/>
                <a:cs typeface="Tahoma"/>
              </a:rPr>
              <a:t>у</a:t>
            </a:r>
            <a:r>
              <a:rPr sz="1400" spc="3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400" spc="114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400" spc="150" dirty="0">
                <a:solidFill>
                  <a:srgbClr val="0F489C"/>
                </a:solidFill>
                <a:latin typeface="Tahoma"/>
                <a:cs typeface="Tahoma"/>
              </a:rPr>
              <a:t>ржд</a:t>
            </a:r>
            <a:r>
              <a:rPr sz="1400" spc="12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400" spc="165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400" spc="17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и  федеральной </a:t>
            </a:r>
            <a:r>
              <a:rPr sz="1400" spc="114" dirty="0">
                <a:solidFill>
                  <a:srgbClr val="0F489C"/>
                </a:solidFill>
                <a:latin typeface="Tahoma"/>
                <a:cs typeface="Tahoma"/>
              </a:rPr>
              <a:t>образовательной </a:t>
            </a:r>
            <a:r>
              <a:rPr sz="1400" spc="150" dirty="0">
                <a:solidFill>
                  <a:srgbClr val="0F489C"/>
                </a:solidFill>
                <a:latin typeface="Tahoma"/>
                <a:cs typeface="Tahoma"/>
              </a:rPr>
              <a:t>программы 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основного </a:t>
            </a:r>
            <a:r>
              <a:rPr sz="1400" spc="135" dirty="0">
                <a:solidFill>
                  <a:srgbClr val="0F489C"/>
                </a:solidFill>
                <a:latin typeface="Tahoma"/>
                <a:cs typeface="Tahoma"/>
              </a:rPr>
              <a:t>общего </a:t>
            </a:r>
            <a:r>
              <a:rPr sz="1400" spc="14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solidFill>
                  <a:srgbClr val="0F489C"/>
                </a:solidFill>
                <a:latin typeface="Tahoma"/>
                <a:cs typeface="Tahoma"/>
              </a:rPr>
              <a:t>образования»</a:t>
            </a:r>
            <a:r>
              <a:rPr sz="140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0F489C"/>
                </a:solidFill>
                <a:latin typeface="Tahoma"/>
                <a:cs typeface="Tahoma"/>
              </a:rPr>
              <a:t>(п.</a:t>
            </a:r>
            <a:r>
              <a:rPr sz="1400" spc="-10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-70" dirty="0">
                <a:solidFill>
                  <a:srgbClr val="0F489C"/>
                </a:solidFill>
                <a:latin typeface="Tahoma"/>
                <a:cs typeface="Tahoma"/>
              </a:rPr>
              <a:t>18)</a:t>
            </a:r>
            <a:endParaRPr sz="1400">
              <a:latin typeface="Tahoma"/>
              <a:cs typeface="Tahoma"/>
            </a:endParaRPr>
          </a:p>
          <a:p>
            <a:pPr marL="1460500" marR="39370">
              <a:lnSpc>
                <a:spcPct val="100000"/>
              </a:lnSpc>
              <a:spcBef>
                <a:spcPts val="1285"/>
              </a:spcBef>
            </a:pPr>
            <a:r>
              <a:rPr sz="1400" spc="150" dirty="0">
                <a:solidFill>
                  <a:srgbClr val="0F489C"/>
                </a:solidFill>
                <a:latin typeface="Tahoma"/>
                <a:cs typeface="Tahoma"/>
              </a:rPr>
              <a:t>Приказ</a:t>
            </a:r>
            <a:r>
              <a:rPr sz="1400" spc="-10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55" dirty="0">
                <a:solidFill>
                  <a:srgbClr val="0F489C"/>
                </a:solidFill>
                <a:latin typeface="Tahoma"/>
                <a:cs typeface="Tahoma"/>
              </a:rPr>
              <a:t>Минпросвещения</a:t>
            </a:r>
            <a:r>
              <a:rPr sz="140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65" dirty="0">
                <a:solidFill>
                  <a:srgbClr val="0F489C"/>
                </a:solidFill>
                <a:latin typeface="Tahoma"/>
                <a:cs typeface="Tahoma"/>
              </a:rPr>
              <a:t>России</a:t>
            </a:r>
            <a:r>
              <a:rPr sz="140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0F489C"/>
                </a:solidFill>
                <a:latin typeface="Tahoma"/>
                <a:cs typeface="Tahoma"/>
              </a:rPr>
              <a:t>от</a:t>
            </a:r>
            <a:r>
              <a:rPr sz="1400" spc="-7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F489C"/>
                </a:solidFill>
                <a:latin typeface="Tahoma"/>
                <a:cs typeface="Tahoma"/>
              </a:rPr>
              <a:t>18.05.2023</a:t>
            </a:r>
            <a:r>
              <a:rPr sz="1400" spc="-6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90" dirty="0">
                <a:solidFill>
                  <a:srgbClr val="0F489C"/>
                </a:solidFill>
                <a:latin typeface="Tahoma"/>
                <a:cs typeface="Tahoma"/>
              </a:rPr>
              <a:t>№</a:t>
            </a:r>
            <a:r>
              <a:rPr sz="140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-55" dirty="0">
                <a:solidFill>
                  <a:srgbClr val="0F489C"/>
                </a:solidFill>
                <a:latin typeface="Tahoma"/>
                <a:cs typeface="Tahoma"/>
              </a:rPr>
              <a:t>371</a:t>
            </a:r>
            <a:r>
              <a:rPr sz="1400" spc="-7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0F489C"/>
                </a:solidFill>
                <a:latin typeface="Tahoma"/>
                <a:cs typeface="Tahoma"/>
              </a:rPr>
              <a:t>«Об</a:t>
            </a:r>
            <a:r>
              <a:rPr sz="140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5" dirty="0">
                <a:solidFill>
                  <a:srgbClr val="0F489C"/>
                </a:solidFill>
                <a:latin typeface="Tahoma"/>
                <a:cs typeface="Tahoma"/>
              </a:rPr>
              <a:t>утверждении </a:t>
            </a:r>
            <a:r>
              <a:rPr sz="1400" spc="-42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федеральной </a:t>
            </a:r>
            <a:r>
              <a:rPr sz="1400" spc="114" dirty="0">
                <a:solidFill>
                  <a:srgbClr val="0F489C"/>
                </a:solidFill>
                <a:latin typeface="Tahoma"/>
                <a:cs typeface="Tahoma"/>
              </a:rPr>
              <a:t>образовательной </a:t>
            </a:r>
            <a:r>
              <a:rPr sz="1400" spc="150" dirty="0">
                <a:solidFill>
                  <a:srgbClr val="0F489C"/>
                </a:solidFill>
                <a:latin typeface="Tahoma"/>
                <a:cs typeface="Tahoma"/>
              </a:rPr>
              <a:t>программы </a:t>
            </a:r>
            <a:r>
              <a:rPr sz="1400" spc="135" dirty="0">
                <a:solidFill>
                  <a:srgbClr val="0F489C"/>
                </a:solidFill>
                <a:latin typeface="Tahoma"/>
                <a:cs typeface="Tahoma"/>
              </a:rPr>
              <a:t>среднего общего </a:t>
            </a:r>
            <a:r>
              <a:rPr sz="1400" spc="14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solidFill>
                  <a:srgbClr val="0F489C"/>
                </a:solidFill>
                <a:latin typeface="Tahoma"/>
                <a:cs typeface="Tahoma"/>
              </a:rPr>
              <a:t>образования»</a:t>
            </a:r>
            <a:r>
              <a:rPr sz="140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0F489C"/>
                </a:solidFill>
                <a:latin typeface="Tahoma"/>
                <a:cs typeface="Tahoma"/>
              </a:rPr>
              <a:t>(п.</a:t>
            </a:r>
            <a:r>
              <a:rPr sz="1400" spc="-10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-70" dirty="0">
                <a:solidFill>
                  <a:srgbClr val="0F489C"/>
                </a:solidFill>
                <a:latin typeface="Tahoma"/>
                <a:cs typeface="Tahoma"/>
              </a:rPr>
              <a:t>18)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ahoma"/>
              <a:cs typeface="Tahoma"/>
            </a:endParaRPr>
          </a:p>
          <a:p>
            <a:pPr marL="513080" marR="58419">
              <a:lnSpc>
                <a:spcPct val="100000"/>
              </a:lnSpc>
              <a:spcBef>
                <a:spcPts val="5"/>
              </a:spcBef>
            </a:pPr>
            <a:r>
              <a:rPr sz="1400" spc="160" dirty="0">
                <a:solidFill>
                  <a:srgbClr val="0F489C"/>
                </a:solidFill>
                <a:latin typeface="Tahoma"/>
                <a:cs typeface="Tahoma"/>
              </a:rPr>
              <a:t>Письмо Минпросвещения </a:t>
            </a:r>
            <a:r>
              <a:rPr sz="1400" spc="165" dirty="0">
                <a:solidFill>
                  <a:srgbClr val="0F489C"/>
                </a:solidFill>
                <a:latin typeface="Tahoma"/>
                <a:cs typeface="Tahoma"/>
              </a:rPr>
              <a:t>России </a:t>
            </a:r>
            <a:r>
              <a:rPr sz="1400" spc="70" dirty="0">
                <a:solidFill>
                  <a:srgbClr val="0F489C"/>
                </a:solidFill>
                <a:latin typeface="Tahoma"/>
                <a:cs typeface="Tahoma"/>
              </a:rPr>
              <a:t>от </a:t>
            </a:r>
            <a:r>
              <a:rPr sz="1400" spc="-35" dirty="0">
                <a:solidFill>
                  <a:srgbClr val="0F489C"/>
                </a:solidFill>
                <a:latin typeface="Tahoma"/>
                <a:cs typeface="Tahoma"/>
              </a:rPr>
              <a:t>13.01.2023 </a:t>
            </a:r>
            <a:r>
              <a:rPr sz="1400" spc="85" dirty="0">
                <a:solidFill>
                  <a:srgbClr val="0F489C"/>
                </a:solidFill>
                <a:latin typeface="Tahoma"/>
                <a:cs typeface="Tahoma"/>
              </a:rPr>
              <a:t>№ 03-49 </a:t>
            </a:r>
            <a:r>
              <a:rPr sz="1400" spc="35" dirty="0">
                <a:solidFill>
                  <a:srgbClr val="0F489C"/>
                </a:solidFill>
                <a:latin typeface="Tahoma"/>
                <a:cs typeface="Tahoma"/>
              </a:rPr>
              <a:t>«О </a:t>
            </a:r>
            <a:r>
              <a:rPr sz="1400" spc="135" dirty="0">
                <a:solidFill>
                  <a:srgbClr val="0F489C"/>
                </a:solidFill>
                <a:latin typeface="Tahoma"/>
                <a:cs typeface="Tahoma"/>
              </a:rPr>
              <a:t>направлении </a:t>
            </a:r>
            <a:r>
              <a:rPr sz="1400" spc="14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методических</a:t>
            </a:r>
            <a:r>
              <a:rPr sz="1400" spc="-10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5" dirty="0">
                <a:solidFill>
                  <a:srgbClr val="0F489C"/>
                </a:solidFill>
                <a:latin typeface="Tahoma"/>
                <a:cs typeface="Tahoma"/>
              </a:rPr>
              <a:t>рекомендаций»</a:t>
            </a:r>
            <a:r>
              <a:rPr sz="1400" spc="-10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10" dirty="0">
                <a:solidFill>
                  <a:srgbClr val="0F489C"/>
                </a:solidFill>
                <a:latin typeface="Tahoma"/>
                <a:cs typeface="Tahoma"/>
              </a:rPr>
              <a:t>(методические</a:t>
            </a:r>
            <a:r>
              <a:rPr sz="1400" spc="-10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45" dirty="0">
                <a:solidFill>
                  <a:srgbClr val="0F489C"/>
                </a:solidFill>
                <a:latin typeface="Tahoma"/>
                <a:cs typeface="Tahoma"/>
              </a:rPr>
              <a:t>рекомендации</a:t>
            </a:r>
            <a:r>
              <a:rPr sz="140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45" dirty="0">
                <a:solidFill>
                  <a:srgbClr val="0F489C"/>
                </a:solidFill>
                <a:latin typeface="Tahoma"/>
                <a:cs typeface="Tahoma"/>
              </a:rPr>
              <a:t>по</a:t>
            </a:r>
            <a:r>
              <a:rPr sz="140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системе</a:t>
            </a:r>
            <a:r>
              <a:rPr sz="140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40" dirty="0">
                <a:solidFill>
                  <a:srgbClr val="0F489C"/>
                </a:solidFill>
                <a:latin typeface="Tahoma"/>
                <a:cs typeface="Tahoma"/>
              </a:rPr>
              <a:t>оценки </a:t>
            </a:r>
            <a:r>
              <a:rPr sz="1400" spc="-42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достижения </a:t>
            </a:r>
            <a:r>
              <a:rPr sz="1400" spc="135" dirty="0">
                <a:solidFill>
                  <a:srgbClr val="0F489C"/>
                </a:solidFill>
                <a:latin typeface="Tahoma"/>
                <a:cs typeface="Tahoma"/>
              </a:rPr>
              <a:t>обучающимися 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планируемых </a:t>
            </a:r>
            <a:r>
              <a:rPr sz="1400" spc="90" dirty="0">
                <a:solidFill>
                  <a:srgbClr val="0F489C"/>
                </a:solidFill>
                <a:latin typeface="Tahoma"/>
                <a:cs typeface="Tahoma"/>
              </a:rPr>
              <a:t>результатов </a:t>
            </a:r>
            <a:r>
              <a:rPr sz="1400" spc="135" dirty="0">
                <a:solidFill>
                  <a:srgbClr val="0F489C"/>
                </a:solidFill>
                <a:latin typeface="Tahoma"/>
                <a:cs typeface="Tahoma"/>
              </a:rPr>
              <a:t>освоения </a:t>
            </a:r>
            <a:r>
              <a:rPr sz="1400" spc="155" dirty="0">
                <a:solidFill>
                  <a:srgbClr val="0F489C"/>
                </a:solidFill>
                <a:latin typeface="Tahoma"/>
                <a:cs typeface="Tahoma"/>
              </a:rPr>
              <a:t>программ </a:t>
            </a:r>
            <a:r>
              <a:rPr sz="1400" spc="16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10" dirty="0">
                <a:solidFill>
                  <a:srgbClr val="0F489C"/>
                </a:solidFill>
                <a:latin typeface="Tahoma"/>
                <a:cs typeface="Tahoma"/>
              </a:rPr>
              <a:t>начального</a:t>
            </a:r>
            <a:r>
              <a:rPr sz="1400" spc="-11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00" dirty="0">
                <a:solidFill>
                  <a:srgbClr val="0F489C"/>
                </a:solidFill>
                <a:latin typeface="Tahoma"/>
                <a:cs typeface="Tahoma"/>
              </a:rPr>
              <a:t>общего,</a:t>
            </a:r>
            <a:r>
              <a:rPr sz="140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основного</a:t>
            </a:r>
            <a:r>
              <a:rPr sz="140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35" dirty="0">
                <a:solidFill>
                  <a:srgbClr val="0F489C"/>
                </a:solidFill>
                <a:latin typeface="Tahoma"/>
                <a:cs typeface="Tahoma"/>
              </a:rPr>
              <a:t>общего</a:t>
            </a:r>
            <a:r>
              <a:rPr sz="140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7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35" dirty="0">
                <a:solidFill>
                  <a:srgbClr val="0F489C"/>
                </a:solidFill>
                <a:latin typeface="Tahoma"/>
                <a:cs typeface="Tahoma"/>
              </a:rPr>
              <a:t>среднего</a:t>
            </a:r>
            <a:r>
              <a:rPr sz="140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35" dirty="0">
                <a:solidFill>
                  <a:srgbClr val="0F489C"/>
                </a:solidFill>
                <a:latin typeface="Tahoma"/>
                <a:cs typeface="Tahoma"/>
              </a:rPr>
              <a:t>общего</a:t>
            </a:r>
            <a:r>
              <a:rPr sz="140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10" dirty="0">
                <a:solidFill>
                  <a:srgbClr val="0F489C"/>
                </a:solidFill>
                <a:latin typeface="Tahoma"/>
                <a:cs typeface="Tahoma"/>
              </a:rPr>
              <a:t>образования)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3463" y="4206240"/>
            <a:ext cx="349250" cy="321945"/>
            <a:chOff x="283463" y="4206240"/>
            <a:chExt cx="349250" cy="321945"/>
          </a:xfrm>
        </p:grpSpPr>
        <p:sp>
          <p:nvSpPr>
            <p:cNvPr id="16" name="object 16"/>
            <p:cNvSpPr/>
            <p:nvPr/>
          </p:nvSpPr>
          <p:spPr>
            <a:xfrm>
              <a:off x="296417" y="4219194"/>
              <a:ext cx="323215" cy="295910"/>
            </a:xfrm>
            <a:custGeom>
              <a:avLst/>
              <a:gdLst/>
              <a:ahLst/>
              <a:cxnLst/>
              <a:rect l="l" t="t" r="r" b="b"/>
              <a:pathLst>
                <a:path w="323215" h="295910">
                  <a:moveTo>
                    <a:pt x="175260" y="0"/>
                  </a:moveTo>
                  <a:lnTo>
                    <a:pt x="175260" y="92989"/>
                  </a:lnTo>
                  <a:lnTo>
                    <a:pt x="0" y="92989"/>
                  </a:lnTo>
                  <a:lnTo>
                    <a:pt x="0" y="202666"/>
                  </a:lnTo>
                  <a:lnTo>
                    <a:pt x="175260" y="202666"/>
                  </a:lnTo>
                  <a:lnTo>
                    <a:pt x="175260" y="295655"/>
                  </a:lnTo>
                  <a:lnTo>
                    <a:pt x="323088" y="147827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6417" y="4219194"/>
              <a:ext cx="323215" cy="295910"/>
            </a:xfrm>
            <a:custGeom>
              <a:avLst/>
              <a:gdLst/>
              <a:ahLst/>
              <a:cxnLst/>
              <a:rect l="l" t="t" r="r" b="b"/>
              <a:pathLst>
                <a:path w="323215" h="295910">
                  <a:moveTo>
                    <a:pt x="175260" y="295655"/>
                  </a:moveTo>
                  <a:lnTo>
                    <a:pt x="175260" y="202666"/>
                  </a:lnTo>
                  <a:lnTo>
                    <a:pt x="0" y="202666"/>
                  </a:lnTo>
                  <a:lnTo>
                    <a:pt x="0" y="92989"/>
                  </a:lnTo>
                  <a:lnTo>
                    <a:pt x="175260" y="92989"/>
                  </a:lnTo>
                  <a:lnTo>
                    <a:pt x="175260" y="0"/>
                  </a:lnTo>
                  <a:lnTo>
                    <a:pt x="323088" y="147827"/>
                  </a:lnTo>
                  <a:lnTo>
                    <a:pt x="175260" y="295655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1400" y="6858"/>
            <a:ext cx="1752599" cy="1250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5" y="77723"/>
            <a:ext cx="1223772" cy="8214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7473" y="99212"/>
            <a:ext cx="5013325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pc="65" dirty="0"/>
              <a:t>ВНУТРЕНЯЯ</a:t>
            </a:r>
            <a:r>
              <a:rPr spc="-25" dirty="0"/>
              <a:t> </a:t>
            </a:r>
            <a:r>
              <a:rPr spc="95" dirty="0"/>
              <a:t>СИСТЕМА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ОЦЕНКИ</a:t>
            </a:r>
            <a:r>
              <a:rPr spc="-25" dirty="0"/>
              <a:t> </a:t>
            </a:r>
            <a:r>
              <a:rPr spc="95" dirty="0"/>
              <a:t>КАЧЕСТВА</a:t>
            </a:r>
            <a:r>
              <a:rPr spc="-40" dirty="0"/>
              <a:t> </a:t>
            </a:r>
            <a:r>
              <a:rPr spc="95" dirty="0"/>
              <a:t>ОБРАЗОВАНИЯ</a:t>
            </a:r>
            <a:r>
              <a:rPr spc="-10" dirty="0"/>
              <a:t> </a:t>
            </a:r>
            <a:r>
              <a:rPr spc="20" dirty="0"/>
              <a:t>(ВСОКО)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9389" y="773684"/>
            <a:ext cx="2905125" cy="3930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65100" marR="5080" indent="-152400">
              <a:lnSpc>
                <a:spcPct val="100800"/>
              </a:lnSpc>
              <a:spcBef>
                <a:spcPts val="85"/>
              </a:spcBef>
            </a:pPr>
            <a:r>
              <a:rPr sz="1200" b="1" spc="35" dirty="0">
                <a:solidFill>
                  <a:srgbClr val="0F489C"/>
                </a:solidFill>
                <a:latin typeface="Tahoma"/>
                <a:cs typeface="Tahoma"/>
              </a:rPr>
              <a:t>Обязательное</a:t>
            </a:r>
            <a:r>
              <a:rPr sz="1200" b="1" spc="-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0F489C"/>
                </a:solidFill>
                <a:latin typeface="Tahoma"/>
                <a:cs typeface="Tahoma"/>
              </a:rPr>
              <a:t>обновление</a:t>
            </a:r>
            <a:r>
              <a:rPr sz="1200" b="1" spc="3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70" dirty="0">
                <a:solidFill>
                  <a:srgbClr val="0F489C"/>
                </a:solidFill>
                <a:latin typeface="Tahoma"/>
                <a:cs typeface="Tahoma"/>
              </a:rPr>
              <a:t>ВСОКО </a:t>
            </a:r>
            <a:r>
              <a:rPr sz="1200" b="1" spc="-33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200" b="1" spc="-1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0F489C"/>
                </a:solidFill>
                <a:latin typeface="Tahoma"/>
                <a:cs typeface="Tahoma"/>
              </a:rPr>
              <a:t>связи</a:t>
            </a:r>
            <a:r>
              <a:rPr sz="1200" b="1" spc="-2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75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1200" b="1" spc="-1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0F489C"/>
                </a:solidFill>
                <a:latin typeface="Tahoma"/>
                <a:cs typeface="Tahoma"/>
              </a:rPr>
              <a:t>требованиями</a:t>
            </a:r>
            <a:r>
              <a:rPr sz="1200" b="1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75" dirty="0">
                <a:solidFill>
                  <a:srgbClr val="0F489C"/>
                </a:solidFill>
                <a:latin typeface="Tahoma"/>
                <a:cs typeface="Tahoma"/>
              </a:rPr>
              <a:t>ФООП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31036" y="292608"/>
            <a:ext cx="329565" cy="460375"/>
            <a:chOff x="1431036" y="292608"/>
            <a:chExt cx="329565" cy="460375"/>
          </a:xfrm>
        </p:grpSpPr>
        <p:sp>
          <p:nvSpPr>
            <p:cNvPr id="6" name="object 6"/>
            <p:cNvSpPr/>
            <p:nvPr/>
          </p:nvSpPr>
          <p:spPr>
            <a:xfrm>
              <a:off x="1443990" y="305562"/>
              <a:ext cx="303530" cy="434340"/>
            </a:xfrm>
            <a:custGeom>
              <a:avLst/>
              <a:gdLst/>
              <a:ahLst/>
              <a:cxnLst/>
              <a:rect l="l" t="t" r="r" b="b"/>
              <a:pathLst>
                <a:path w="303530" h="434340">
                  <a:moveTo>
                    <a:pt x="207898" y="0"/>
                  </a:moveTo>
                  <a:lnTo>
                    <a:pt x="95376" y="0"/>
                  </a:lnTo>
                  <a:lnTo>
                    <a:pt x="95376" y="282701"/>
                  </a:lnTo>
                  <a:lnTo>
                    <a:pt x="0" y="282701"/>
                  </a:lnTo>
                  <a:lnTo>
                    <a:pt x="151637" y="434339"/>
                  </a:lnTo>
                  <a:lnTo>
                    <a:pt x="303276" y="282701"/>
                  </a:lnTo>
                  <a:lnTo>
                    <a:pt x="207898" y="282701"/>
                  </a:lnTo>
                  <a:lnTo>
                    <a:pt x="20789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3990" y="305562"/>
              <a:ext cx="303530" cy="434340"/>
            </a:xfrm>
            <a:custGeom>
              <a:avLst/>
              <a:gdLst/>
              <a:ahLst/>
              <a:cxnLst/>
              <a:rect l="l" t="t" r="r" b="b"/>
              <a:pathLst>
                <a:path w="303530" h="434340">
                  <a:moveTo>
                    <a:pt x="0" y="282701"/>
                  </a:moveTo>
                  <a:lnTo>
                    <a:pt x="95376" y="282701"/>
                  </a:lnTo>
                  <a:lnTo>
                    <a:pt x="95376" y="0"/>
                  </a:lnTo>
                  <a:lnTo>
                    <a:pt x="207898" y="0"/>
                  </a:lnTo>
                  <a:lnTo>
                    <a:pt x="207898" y="282701"/>
                  </a:lnTo>
                  <a:lnTo>
                    <a:pt x="303276" y="282701"/>
                  </a:lnTo>
                  <a:lnTo>
                    <a:pt x="151637" y="434339"/>
                  </a:lnTo>
                  <a:lnTo>
                    <a:pt x="0" y="282701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-6350" y="1203325"/>
          <a:ext cx="9143999" cy="3848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8870"/>
                <a:gridCol w="3230879"/>
                <a:gridCol w="2254250"/>
              </a:tblGrid>
              <a:tr h="137160">
                <a:tc>
                  <a:txBody>
                    <a:bodyPr/>
                    <a:lstStyle/>
                    <a:p>
                      <a:pPr marL="635" algn="ctr">
                        <a:lnSpc>
                          <a:spcPts val="980"/>
                        </a:lnSpc>
                      </a:pPr>
                      <a:r>
                        <a:rPr sz="900" spc="-3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ФОП</a:t>
                      </a:r>
                      <a:r>
                        <a:rPr sz="900" spc="-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НОО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980"/>
                        </a:lnSpc>
                      </a:pPr>
                      <a:r>
                        <a:rPr sz="900" spc="-3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ФОП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ООО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80"/>
                        </a:lnSpc>
                      </a:pPr>
                      <a:r>
                        <a:rPr sz="900" spc="-3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ФОП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СОО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160">
                <a:tc gridSpan="3">
                  <a:txBody>
                    <a:bodyPr/>
                    <a:lstStyle/>
                    <a:p>
                      <a:pPr marL="635"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Внутренняя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оценка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включает: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34439">
                <a:tc>
                  <a:txBody>
                    <a:bodyPr/>
                    <a:lstStyle/>
                    <a:p>
                      <a:pPr marL="206375" indent="-180340">
                        <a:lnSpc>
                          <a:spcPts val="1060"/>
                        </a:lnSpc>
                        <a:buSzPct val="111111"/>
                        <a:buFont typeface="Symbol"/>
                        <a:buChar char=""/>
                        <a:tabLst>
                          <a:tab pos="207010" algn="l"/>
                        </a:tabLst>
                      </a:pP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стартовую</a:t>
                      </a:r>
                      <a:r>
                        <a:rPr sz="900" spc="-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диагностику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  <a:p>
                      <a:pPr marL="206375" indent="-180340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207010" algn="l"/>
                        </a:tabLst>
                      </a:pP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текущую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тематическую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оценки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  <a:p>
                      <a:pPr marL="206375" indent="-180340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207010" algn="l"/>
                        </a:tabLst>
                      </a:pP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итоговую</a:t>
                      </a:r>
                      <a:r>
                        <a:rPr sz="900" spc="-2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оценку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  <a:p>
                      <a:pPr marL="206375" indent="-180340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207010" algn="l"/>
                        </a:tabLst>
                      </a:pP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промежуточную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аттестацию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  <a:p>
                      <a:pPr marL="206375" indent="-180340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207010" algn="l"/>
                        </a:tabLst>
                      </a:pP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психолого-педагогическое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наблюдение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  <a:p>
                      <a:pPr marL="26670" marR="540385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207010" algn="l"/>
                        </a:tabLst>
                      </a:pP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внутренний</a:t>
                      </a:r>
                      <a:r>
                        <a:rPr sz="900" spc="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мониторинг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образовательных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достижений </a:t>
                      </a:r>
                      <a:r>
                        <a:rPr sz="900" spc="-22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  <a:p>
                      <a:pPr marL="206375">
                        <a:lnSpc>
                          <a:spcPts val="1075"/>
                        </a:lnSpc>
                      </a:pP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Убрали:</a:t>
                      </a:r>
                      <a:r>
                        <a:rPr sz="900" spc="-3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портфолио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  <a:p>
                      <a:pPr marL="206375">
                        <a:lnSpc>
                          <a:spcPts val="1005"/>
                        </a:lnSpc>
                      </a:pP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Добавили:</a:t>
                      </a:r>
                      <a:r>
                        <a:rPr sz="900" spc="-3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промежуточную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аттестацию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indent="-59690">
                        <a:lnSpc>
                          <a:spcPts val="1019"/>
                        </a:lnSpc>
                        <a:buFont typeface="Symbol"/>
                        <a:buChar char=""/>
                        <a:tabLst>
                          <a:tab pos="86995" algn="l"/>
                        </a:tabLst>
                      </a:pP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стартовую</a:t>
                      </a:r>
                      <a:r>
                        <a:rPr sz="900" spc="-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диагностику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86995" indent="-59690">
                        <a:lnSpc>
                          <a:spcPts val="1080"/>
                        </a:lnSpc>
                        <a:buFont typeface="Symbol"/>
                        <a:buChar char=""/>
                        <a:tabLst>
                          <a:tab pos="86995" algn="l"/>
                        </a:tabLst>
                      </a:pP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текущую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тематическую</a:t>
                      </a:r>
                      <a:r>
                        <a:rPr sz="900" spc="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оценку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86995" indent="-59690">
                        <a:lnSpc>
                          <a:spcPts val="1080"/>
                        </a:lnSpc>
                        <a:buFont typeface="Symbol"/>
                        <a:buChar char=""/>
                        <a:tabLst>
                          <a:tab pos="86995" algn="l"/>
                        </a:tabLst>
                      </a:pP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итоговую</a:t>
                      </a:r>
                      <a:r>
                        <a:rPr sz="900" spc="-2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оценку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86995" indent="-59690">
                        <a:lnSpc>
                          <a:spcPts val="1080"/>
                        </a:lnSpc>
                        <a:buFont typeface="Symbol"/>
                        <a:buChar char=""/>
                        <a:tabLst>
                          <a:tab pos="86995" algn="l"/>
                        </a:tabLst>
                      </a:pP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промежуточную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аттестацию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86995" indent="-59690">
                        <a:lnSpc>
                          <a:spcPts val="1080"/>
                        </a:lnSpc>
                        <a:buFont typeface="Symbol"/>
                        <a:buChar char=""/>
                        <a:tabLst>
                          <a:tab pos="86995" algn="l"/>
                        </a:tabLst>
                      </a:pP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психолого-педагогическое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наблюдение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7305" marR="232410">
                        <a:lnSpc>
                          <a:spcPts val="108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86995" algn="l"/>
                        </a:tabLst>
                      </a:pP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внутренний</a:t>
                      </a:r>
                      <a:r>
                        <a:rPr sz="900" spc="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мониторинг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образовательных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достижений </a:t>
                      </a:r>
                      <a:r>
                        <a:rPr sz="900" spc="-22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7305">
                        <a:lnSpc>
                          <a:spcPts val="1045"/>
                        </a:lnSpc>
                      </a:pP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Добавили:</a:t>
                      </a:r>
                      <a:r>
                        <a:rPr sz="900" spc="-2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промежуточную</a:t>
                      </a:r>
                      <a:r>
                        <a:rPr sz="900" spc="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аттестацию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итоговую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оценку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-41275">
                        <a:lnSpc>
                          <a:spcPts val="1060"/>
                        </a:lnSpc>
                        <a:buSzPct val="88888"/>
                        <a:buChar char="•"/>
                        <a:tabLst>
                          <a:tab pos="69215" algn="l"/>
                        </a:tabLst>
                      </a:pP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·стартовую</a:t>
                      </a:r>
                      <a:r>
                        <a:rPr sz="900" spc="-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диагностику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68580" indent="-41275">
                        <a:lnSpc>
                          <a:spcPct val="100000"/>
                        </a:lnSpc>
                        <a:buSzPct val="88888"/>
                        <a:buChar char="•"/>
                        <a:tabLst>
                          <a:tab pos="69215" algn="l"/>
                        </a:tabLst>
                      </a:pPr>
                      <a:r>
                        <a:rPr sz="900" spc="5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·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текущую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и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тематическую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оценку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68580" indent="-41275">
                        <a:lnSpc>
                          <a:spcPct val="100000"/>
                        </a:lnSpc>
                        <a:buSzPct val="88888"/>
                        <a:buChar char="•"/>
                        <a:tabLst>
                          <a:tab pos="69215" algn="l"/>
                        </a:tabLst>
                      </a:pPr>
                      <a:r>
                        <a:rPr sz="900" spc="4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·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итоговую</a:t>
                      </a:r>
                      <a:r>
                        <a:rPr sz="900" spc="-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оценку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68580" indent="-41275">
                        <a:lnSpc>
                          <a:spcPct val="100000"/>
                        </a:lnSpc>
                        <a:buSzPct val="88888"/>
                        <a:buChar char="•"/>
                        <a:tabLst>
                          <a:tab pos="69215" algn="l"/>
                        </a:tabLst>
                      </a:pPr>
                      <a:r>
                        <a:rPr sz="900" spc="4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·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промежуточную</a:t>
                      </a:r>
                      <a:r>
                        <a:rPr sz="900" spc="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аттестацию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7940" marR="704215">
                        <a:lnSpc>
                          <a:spcPct val="100000"/>
                        </a:lnSpc>
                        <a:buSzPct val="88888"/>
                        <a:buChar char="•"/>
                        <a:tabLst>
                          <a:tab pos="69215" algn="l"/>
                        </a:tabLst>
                      </a:pPr>
                      <a:r>
                        <a:rPr sz="900" spc="4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·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психолого-педагогическое </a:t>
                      </a:r>
                      <a:r>
                        <a:rPr sz="900" spc="-229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наблюдение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68580" indent="-41275">
                        <a:lnSpc>
                          <a:spcPct val="100000"/>
                        </a:lnSpc>
                        <a:buSzPct val="88888"/>
                        <a:buChar char="•"/>
                        <a:tabLst>
                          <a:tab pos="69215" algn="l"/>
                        </a:tabLst>
                      </a:pPr>
                      <a:r>
                        <a:rPr sz="900" spc="4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·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внутренний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мониторинг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7940" marR="609600">
                        <a:lnSpc>
                          <a:spcPts val="1070"/>
                        </a:lnSpc>
                      </a:pP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образовательных</a:t>
                      </a:r>
                      <a:r>
                        <a:rPr sz="900" spc="-5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достижений </a:t>
                      </a:r>
                      <a:r>
                        <a:rPr sz="900" spc="-22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159">
                <a:tc gridSpan="3">
                  <a:txBody>
                    <a:bodyPr/>
                    <a:lstStyle/>
                    <a:p>
                      <a:pPr marL="26670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Внешняя</a:t>
                      </a:r>
                      <a:r>
                        <a:rPr sz="900" spc="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оценка</a:t>
                      </a:r>
                      <a:r>
                        <a:rPr sz="900" spc="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теперь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включает</a:t>
                      </a:r>
                      <a:r>
                        <a:rPr sz="900" spc="3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независимую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оценку</a:t>
                      </a:r>
                      <a:r>
                        <a:rPr sz="900" spc="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качества</a:t>
                      </a:r>
                      <a:r>
                        <a:rPr sz="900" spc="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подготовки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обучающихся</a:t>
                      </a:r>
                      <a:r>
                        <a:rPr sz="900" spc="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итоговую</a:t>
                      </a:r>
                      <a:r>
                        <a:rPr sz="900" spc="3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аттестацию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7160">
                <a:tc gridSpan="3">
                  <a:txBody>
                    <a:bodyPr/>
                    <a:lstStyle/>
                    <a:p>
                      <a:pPr marL="26670">
                        <a:lnSpc>
                          <a:spcPts val="980"/>
                        </a:lnSpc>
                      </a:pP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Убрали: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процедуры,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900" spc="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которые</a:t>
                      </a:r>
                      <a:r>
                        <a:rPr sz="900" spc="3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школа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900" spc="3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может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повлиять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(мониторинговые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исследования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муниципального,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регионального</a:t>
                      </a:r>
                      <a:r>
                        <a:rPr sz="900" spc="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федерального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уровней)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7159">
                <a:tc gridSpan="3">
                  <a:txBody>
                    <a:bodyPr/>
                    <a:lstStyle/>
                    <a:p>
                      <a:pPr marL="26670">
                        <a:lnSpc>
                          <a:spcPts val="980"/>
                        </a:lnSpc>
                      </a:pP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Убрали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критерии: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знание</a:t>
                      </a:r>
                      <a:r>
                        <a:rPr sz="900" spc="2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понимание,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применение,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функциональность</a:t>
                      </a:r>
                      <a:r>
                        <a:rPr sz="900" spc="4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900" spc="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оценки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предметных</a:t>
                      </a:r>
                      <a:r>
                        <a:rPr sz="900" spc="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результатов</a:t>
                      </a:r>
                      <a:r>
                        <a:rPr sz="900" spc="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освоения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ООП</a:t>
                      </a:r>
                      <a:r>
                        <a:rPr sz="900" spc="3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НОО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0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marR="159385">
                        <a:lnSpc>
                          <a:spcPts val="1080"/>
                        </a:lnSpc>
                        <a:spcBef>
                          <a:spcPts val="20"/>
                        </a:spcBef>
                      </a:pP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Добавили,</a:t>
                      </a:r>
                      <a:r>
                        <a:rPr sz="900" spc="-2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что</a:t>
                      </a:r>
                      <a:r>
                        <a:rPr sz="900" spc="3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достижение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личностных</a:t>
                      </a:r>
                      <a:r>
                        <a:rPr sz="900" spc="3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результатов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не 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выносится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итоговую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оценку,</a:t>
                      </a:r>
                      <a:r>
                        <a:rPr sz="900" spc="2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является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предметом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оценки</a:t>
                      </a:r>
                      <a:r>
                        <a:rPr sz="900" spc="3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эффективности</a:t>
                      </a:r>
                      <a:r>
                        <a:rPr sz="900" spc="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воспитательно-образовательной </a:t>
                      </a:r>
                      <a:r>
                        <a:rPr sz="900" spc="-22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школы</a:t>
                      </a:r>
                      <a:r>
                        <a:rPr sz="900" spc="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образовательных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систем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разного </a:t>
                      </a:r>
                      <a:r>
                        <a:rPr sz="900" spc="-22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уровня.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7305">
                        <a:lnSpc>
                          <a:spcPts val="1045"/>
                        </a:lnSpc>
                      </a:pP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При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оценке</a:t>
                      </a:r>
                      <a:r>
                        <a:rPr sz="900" spc="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метапредметных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результатов</a:t>
                      </a:r>
                      <a:r>
                        <a:rPr sz="900" spc="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теперь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900" spc="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надо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оценивать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у</a:t>
                      </a:r>
                      <a:r>
                        <a:rPr sz="900" spc="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учеников</a:t>
                      </a:r>
                      <a:r>
                        <a:rPr sz="900" spc="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овладение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7305" marR="67945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системой междисциплинарных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(межпредметных)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понятий. </a:t>
                      </a:r>
                      <a:r>
                        <a:rPr sz="900" spc="-22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Стартовую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диагностику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теперь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предложили</a:t>
                      </a:r>
                      <a:r>
                        <a:rPr sz="900" spc="-2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проводить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в 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первый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год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изучения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предмета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900" spc="2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уровне основного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7305" marR="415290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общего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образования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и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использовать</a:t>
                      </a:r>
                      <a:r>
                        <a:rPr sz="900" spc="2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4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как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основу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900" spc="-22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оценки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динамики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образовательных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достижений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7305">
                        <a:lnSpc>
                          <a:spcPts val="1075"/>
                        </a:lnSpc>
                      </a:pP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обучающихся.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Ранее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ее</a:t>
                      </a:r>
                      <a:r>
                        <a:rPr sz="900" spc="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предлагали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проводить</a:t>
                      </a:r>
                      <a:r>
                        <a:rPr sz="900" spc="-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только</a:t>
                      </a:r>
                      <a:r>
                        <a:rPr sz="900" spc="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1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5-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7305">
                        <a:lnSpc>
                          <a:spcPts val="1000"/>
                        </a:lnSpc>
                      </a:pPr>
                      <a:r>
                        <a:rPr sz="90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900" spc="-35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0F489C"/>
                          </a:solidFill>
                          <a:latin typeface="Microsoft Sans Serif"/>
                          <a:cs typeface="Microsoft Sans Serif"/>
                        </a:rPr>
                        <a:t>классах.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0" y="6858"/>
            <a:ext cx="1752599" cy="1250441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3800" y="159258"/>
            <a:ext cx="1752599" cy="1250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5" y="77723"/>
            <a:ext cx="1223772" cy="8214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7473" y="99212"/>
            <a:ext cx="5013325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pc="65" dirty="0"/>
              <a:t>ВНУТРЕНЯЯ</a:t>
            </a:r>
            <a:r>
              <a:rPr spc="-25" dirty="0"/>
              <a:t> </a:t>
            </a:r>
            <a:r>
              <a:rPr spc="95" dirty="0"/>
              <a:t>СИСТЕМА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ОЦЕНКИ</a:t>
            </a:r>
            <a:r>
              <a:rPr spc="-25" dirty="0"/>
              <a:t> </a:t>
            </a:r>
            <a:r>
              <a:rPr spc="95" dirty="0"/>
              <a:t>КАЧЕСТВА</a:t>
            </a:r>
            <a:r>
              <a:rPr spc="-40" dirty="0"/>
              <a:t> </a:t>
            </a:r>
            <a:r>
              <a:rPr spc="95" dirty="0"/>
              <a:t>ОБРАЗОВАНИЯ</a:t>
            </a:r>
            <a:r>
              <a:rPr spc="-10" dirty="0"/>
              <a:t> </a:t>
            </a:r>
            <a:r>
              <a:rPr spc="20" dirty="0"/>
              <a:t>(ВСОКО)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2229" y="1310766"/>
            <a:ext cx="3581400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342900" algn="ctr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0F489C"/>
                </a:solidFill>
                <a:latin typeface="Tahoma"/>
                <a:cs typeface="Tahoma"/>
              </a:rPr>
              <a:t>Обязательное </a:t>
            </a:r>
            <a:r>
              <a:rPr sz="1200" b="1" spc="40" dirty="0">
                <a:solidFill>
                  <a:srgbClr val="0F489C"/>
                </a:solidFill>
                <a:latin typeface="Tahoma"/>
                <a:cs typeface="Tahoma"/>
              </a:rPr>
              <a:t>обновление </a:t>
            </a:r>
            <a:r>
              <a:rPr sz="1200" b="1" spc="70" dirty="0">
                <a:solidFill>
                  <a:srgbClr val="0F489C"/>
                </a:solidFill>
                <a:latin typeface="Tahoma"/>
                <a:cs typeface="Tahoma"/>
              </a:rPr>
              <a:t>ВСОКО </a:t>
            </a:r>
            <a:r>
              <a:rPr sz="1200" b="1" spc="-34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200" b="1" spc="-1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0F489C"/>
                </a:solidFill>
                <a:latin typeface="Tahoma"/>
                <a:cs typeface="Tahoma"/>
              </a:rPr>
              <a:t>связи</a:t>
            </a:r>
            <a:r>
              <a:rPr sz="1200" b="1" spc="-2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75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1200" b="1" spc="-1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0F489C"/>
                </a:solidFill>
                <a:latin typeface="Tahoma"/>
                <a:cs typeface="Tahoma"/>
              </a:rPr>
              <a:t>реализацией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b="1" spc="65" dirty="0">
                <a:solidFill>
                  <a:srgbClr val="0F489C"/>
                </a:solidFill>
                <a:latin typeface="Tahoma"/>
                <a:cs typeface="Tahoma"/>
              </a:rPr>
              <a:t>ПРОЕКТА</a:t>
            </a:r>
            <a:r>
              <a:rPr sz="1200" b="1" spc="-1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0F489C"/>
                </a:solidFill>
                <a:latin typeface="Tahoma"/>
                <a:cs typeface="Tahoma"/>
              </a:rPr>
              <a:t>«ШКОЛА</a:t>
            </a:r>
            <a:r>
              <a:rPr sz="1200" b="1" spc="-1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0F489C"/>
                </a:solidFill>
                <a:latin typeface="Tahoma"/>
                <a:cs typeface="Tahoma"/>
              </a:rPr>
              <a:t>МИНИПРОСВЕЩЕНИЯ»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8948" y="757427"/>
            <a:ext cx="8042275" cy="3997960"/>
            <a:chOff x="388948" y="757427"/>
            <a:chExt cx="8042275" cy="39979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6596" y="1171955"/>
              <a:ext cx="681227" cy="6827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948" y="2221681"/>
              <a:ext cx="4076371" cy="25239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5211" y="1059179"/>
              <a:ext cx="3305555" cy="36957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900555" y="1473580"/>
              <a:ext cx="3528695" cy="813435"/>
            </a:xfrm>
            <a:custGeom>
              <a:avLst/>
              <a:gdLst/>
              <a:ahLst/>
              <a:cxnLst/>
              <a:rect l="l" t="t" r="r" b="b"/>
              <a:pathLst>
                <a:path w="3528695" h="813435">
                  <a:moveTo>
                    <a:pt x="3451616" y="27524"/>
                  </a:moveTo>
                  <a:lnTo>
                    <a:pt x="0" y="793496"/>
                  </a:lnTo>
                  <a:lnTo>
                    <a:pt x="4318" y="812927"/>
                  </a:lnTo>
                  <a:lnTo>
                    <a:pt x="3455900" y="46836"/>
                  </a:lnTo>
                  <a:lnTo>
                    <a:pt x="3451616" y="27524"/>
                  </a:lnTo>
                  <a:close/>
                </a:path>
                <a:path w="3528695" h="813435">
                  <a:moveTo>
                    <a:pt x="3523181" y="24765"/>
                  </a:moveTo>
                  <a:lnTo>
                    <a:pt x="3464052" y="24765"/>
                  </a:lnTo>
                  <a:lnTo>
                    <a:pt x="3468370" y="44069"/>
                  </a:lnTo>
                  <a:lnTo>
                    <a:pt x="3455900" y="46836"/>
                  </a:lnTo>
                  <a:lnTo>
                    <a:pt x="3462020" y="74422"/>
                  </a:lnTo>
                  <a:lnTo>
                    <a:pt x="3523181" y="24765"/>
                  </a:lnTo>
                  <a:close/>
                </a:path>
                <a:path w="3528695" h="813435">
                  <a:moveTo>
                    <a:pt x="3464052" y="24765"/>
                  </a:moveTo>
                  <a:lnTo>
                    <a:pt x="3451616" y="27524"/>
                  </a:lnTo>
                  <a:lnTo>
                    <a:pt x="3455900" y="46836"/>
                  </a:lnTo>
                  <a:lnTo>
                    <a:pt x="3468370" y="44069"/>
                  </a:lnTo>
                  <a:lnTo>
                    <a:pt x="3464052" y="24765"/>
                  </a:lnTo>
                  <a:close/>
                </a:path>
                <a:path w="3528695" h="813435">
                  <a:moveTo>
                    <a:pt x="3445509" y="0"/>
                  </a:moveTo>
                  <a:lnTo>
                    <a:pt x="3451616" y="27524"/>
                  </a:lnTo>
                  <a:lnTo>
                    <a:pt x="3464052" y="24765"/>
                  </a:lnTo>
                  <a:lnTo>
                    <a:pt x="3523181" y="24765"/>
                  </a:lnTo>
                  <a:lnTo>
                    <a:pt x="3528186" y="20701"/>
                  </a:lnTo>
                  <a:lnTo>
                    <a:pt x="34455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09977" y="770381"/>
              <a:ext cx="303530" cy="433070"/>
            </a:xfrm>
            <a:custGeom>
              <a:avLst/>
              <a:gdLst/>
              <a:ahLst/>
              <a:cxnLst/>
              <a:rect l="l" t="t" r="r" b="b"/>
              <a:pathLst>
                <a:path w="303530" h="433069">
                  <a:moveTo>
                    <a:pt x="207899" y="0"/>
                  </a:moveTo>
                  <a:lnTo>
                    <a:pt x="95377" y="0"/>
                  </a:lnTo>
                  <a:lnTo>
                    <a:pt x="95377" y="281177"/>
                  </a:lnTo>
                  <a:lnTo>
                    <a:pt x="0" y="281177"/>
                  </a:lnTo>
                  <a:lnTo>
                    <a:pt x="151638" y="432815"/>
                  </a:lnTo>
                  <a:lnTo>
                    <a:pt x="303276" y="281177"/>
                  </a:lnTo>
                  <a:lnTo>
                    <a:pt x="207899" y="281177"/>
                  </a:lnTo>
                  <a:lnTo>
                    <a:pt x="20789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09977" y="770381"/>
              <a:ext cx="303530" cy="433070"/>
            </a:xfrm>
            <a:custGeom>
              <a:avLst/>
              <a:gdLst/>
              <a:ahLst/>
              <a:cxnLst/>
              <a:rect l="l" t="t" r="r" b="b"/>
              <a:pathLst>
                <a:path w="303530" h="433069">
                  <a:moveTo>
                    <a:pt x="0" y="281177"/>
                  </a:moveTo>
                  <a:lnTo>
                    <a:pt x="95377" y="281177"/>
                  </a:lnTo>
                  <a:lnTo>
                    <a:pt x="95377" y="0"/>
                  </a:lnTo>
                  <a:lnTo>
                    <a:pt x="207899" y="0"/>
                  </a:lnTo>
                  <a:lnTo>
                    <a:pt x="207899" y="281177"/>
                  </a:lnTo>
                  <a:lnTo>
                    <a:pt x="303276" y="281177"/>
                  </a:lnTo>
                  <a:lnTo>
                    <a:pt x="151638" y="432815"/>
                  </a:lnTo>
                  <a:lnTo>
                    <a:pt x="0" y="281177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915" y="77723"/>
            <a:ext cx="1580515" cy="897890"/>
            <a:chOff x="89915" y="77723"/>
            <a:chExt cx="1580515" cy="89789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15" y="77723"/>
              <a:ext cx="1223772" cy="8214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54074" y="528065"/>
              <a:ext cx="303530" cy="434340"/>
            </a:xfrm>
            <a:custGeom>
              <a:avLst/>
              <a:gdLst/>
              <a:ahLst/>
              <a:cxnLst/>
              <a:rect l="l" t="t" r="r" b="b"/>
              <a:pathLst>
                <a:path w="303530" h="434340">
                  <a:moveTo>
                    <a:pt x="207898" y="0"/>
                  </a:moveTo>
                  <a:lnTo>
                    <a:pt x="95376" y="0"/>
                  </a:lnTo>
                  <a:lnTo>
                    <a:pt x="95376" y="282701"/>
                  </a:lnTo>
                  <a:lnTo>
                    <a:pt x="0" y="282701"/>
                  </a:lnTo>
                  <a:lnTo>
                    <a:pt x="151637" y="434339"/>
                  </a:lnTo>
                  <a:lnTo>
                    <a:pt x="303275" y="282701"/>
                  </a:lnTo>
                  <a:lnTo>
                    <a:pt x="207898" y="282701"/>
                  </a:lnTo>
                  <a:lnTo>
                    <a:pt x="20789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4074" y="528065"/>
              <a:ext cx="303530" cy="434340"/>
            </a:xfrm>
            <a:custGeom>
              <a:avLst/>
              <a:gdLst/>
              <a:ahLst/>
              <a:cxnLst/>
              <a:rect l="l" t="t" r="r" b="b"/>
              <a:pathLst>
                <a:path w="303530" h="434340">
                  <a:moveTo>
                    <a:pt x="0" y="282701"/>
                  </a:moveTo>
                  <a:lnTo>
                    <a:pt x="95376" y="282701"/>
                  </a:lnTo>
                  <a:lnTo>
                    <a:pt x="95376" y="0"/>
                  </a:lnTo>
                  <a:lnTo>
                    <a:pt x="207898" y="0"/>
                  </a:lnTo>
                  <a:lnTo>
                    <a:pt x="207898" y="282701"/>
                  </a:lnTo>
                  <a:lnTo>
                    <a:pt x="303275" y="282701"/>
                  </a:lnTo>
                  <a:lnTo>
                    <a:pt x="151637" y="434339"/>
                  </a:lnTo>
                  <a:lnTo>
                    <a:pt x="0" y="282701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87473" y="99212"/>
            <a:ext cx="5013325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pc="65" dirty="0"/>
              <a:t>ВНУТРЕНЯЯ</a:t>
            </a:r>
            <a:r>
              <a:rPr spc="-25" dirty="0"/>
              <a:t> </a:t>
            </a:r>
            <a:r>
              <a:rPr spc="95" dirty="0"/>
              <a:t>СИСТЕМА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ОЦЕНКИ</a:t>
            </a:r>
            <a:r>
              <a:rPr spc="-25" dirty="0"/>
              <a:t> </a:t>
            </a:r>
            <a:r>
              <a:rPr spc="95" dirty="0"/>
              <a:t>КАЧЕСТВА</a:t>
            </a:r>
            <a:r>
              <a:rPr spc="-40" dirty="0"/>
              <a:t> </a:t>
            </a:r>
            <a:r>
              <a:rPr spc="95" dirty="0"/>
              <a:t>ОБРАЗОВАНИЯ</a:t>
            </a:r>
            <a:r>
              <a:rPr spc="-10" dirty="0"/>
              <a:t> </a:t>
            </a:r>
            <a:r>
              <a:rPr spc="20" dirty="0"/>
              <a:t>(ВСОКО)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9732" y="1180541"/>
            <a:ext cx="26663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70" dirty="0">
                <a:solidFill>
                  <a:srgbClr val="0F489C"/>
                </a:solidFill>
                <a:latin typeface="Tahoma"/>
                <a:cs typeface="Tahoma"/>
              </a:rPr>
              <a:t>ВСОКО</a:t>
            </a:r>
            <a:r>
              <a:rPr sz="1200" b="1" spc="-2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200" b="1" spc="-2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0F489C"/>
                </a:solidFill>
                <a:latin typeface="Tahoma"/>
                <a:cs typeface="Tahoma"/>
              </a:rPr>
              <a:t>связи</a:t>
            </a:r>
            <a:r>
              <a:rPr sz="1200" b="1" spc="-2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75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1200" b="1" spc="-2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0F489C"/>
                </a:solidFill>
                <a:latin typeface="Tahoma"/>
                <a:cs typeface="Tahoma"/>
              </a:rPr>
              <a:t>требованиями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520" y="1365630"/>
            <a:ext cx="3012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solidFill>
                  <a:srgbClr val="0F489C"/>
                </a:solidFill>
                <a:latin typeface="Tahoma"/>
                <a:cs typeface="Tahoma"/>
              </a:rPr>
              <a:t>МОТИВИРУЮЩЕГО</a:t>
            </a:r>
            <a:r>
              <a:rPr sz="1200" b="1" spc="2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65" dirty="0">
                <a:solidFill>
                  <a:srgbClr val="0F489C"/>
                </a:solidFill>
                <a:latin typeface="Tahoma"/>
                <a:cs typeface="Tahoma"/>
              </a:rPr>
              <a:t>МОНИТОРИНГА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088" y="1860804"/>
            <a:ext cx="4042247" cy="286359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86683" y="772668"/>
            <a:ext cx="1025652" cy="102565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52424" y="787145"/>
            <a:ext cx="6983730" cy="419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69385">
              <a:lnSpc>
                <a:spcPts val="1670"/>
              </a:lnSpc>
              <a:spcBef>
                <a:spcPts val="105"/>
              </a:spcBef>
            </a:pPr>
            <a:r>
              <a:rPr sz="1400" b="1" spc="3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400" b="1" spc="105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400" b="1" spc="20" dirty="0">
                <a:solidFill>
                  <a:srgbClr val="0F489C"/>
                </a:solidFill>
                <a:latin typeface="Tahoma"/>
                <a:cs typeface="Tahoma"/>
              </a:rPr>
              <a:t>П</a:t>
            </a:r>
            <a:r>
              <a:rPr sz="1400" b="1" spc="5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400" b="1" spc="105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400" b="1" spc="30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400" b="1" spc="-40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1400" b="1" spc="2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400" b="1" spc="3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400" b="1" spc="1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b="1" spc="8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400" b="1" spc="-16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0F489C"/>
                </a:solidFill>
                <a:latin typeface="Tahoma"/>
                <a:cs typeface="Tahoma"/>
              </a:rPr>
              <a:t>МО</a:t>
            </a:r>
            <a:r>
              <a:rPr sz="1400" b="1" spc="3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400" b="1" spc="1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b="1" spc="-20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400" b="1" spc="4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400" b="1" spc="35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400" b="1" spc="1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b="1" spc="2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400" b="1" spc="-15" dirty="0">
                <a:solidFill>
                  <a:srgbClr val="0F489C"/>
                </a:solidFill>
                <a:latin typeface="Tahoma"/>
                <a:cs typeface="Tahoma"/>
              </a:rPr>
              <a:t>Г</a:t>
            </a:r>
            <a:r>
              <a:rPr sz="1400" b="1" spc="9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400" b="1" spc="-145" dirty="0">
                <a:solidFill>
                  <a:srgbClr val="0F489C"/>
                </a:solidFill>
                <a:latin typeface="Tahoma"/>
                <a:cs typeface="Tahoma"/>
              </a:rPr>
              <a:t>: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430"/>
              </a:lnSpc>
            </a:pPr>
            <a:r>
              <a:rPr sz="1200" b="1" spc="35" dirty="0">
                <a:solidFill>
                  <a:srgbClr val="0F489C"/>
                </a:solidFill>
                <a:latin typeface="Tahoma"/>
                <a:cs typeface="Tahoma"/>
              </a:rPr>
              <a:t>Обязательное</a:t>
            </a:r>
            <a:r>
              <a:rPr sz="1200" b="1" spc="-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0F489C"/>
                </a:solidFill>
                <a:latin typeface="Tahoma"/>
                <a:cs typeface="Tahoma"/>
              </a:rPr>
              <a:t>обновление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29788" y="1006983"/>
            <a:ext cx="1370965" cy="429259"/>
          </a:xfrm>
          <a:custGeom>
            <a:avLst/>
            <a:gdLst/>
            <a:ahLst/>
            <a:cxnLst/>
            <a:rect l="l" t="t" r="r" b="b"/>
            <a:pathLst>
              <a:path w="1370964" h="429259">
                <a:moveTo>
                  <a:pt x="1295038" y="26969"/>
                </a:moveTo>
                <a:lnTo>
                  <a:pt x="0" y="410082"/>
                </a:lnTo>
                <a:lnTo>
                  <a:pt x="5587" y="429132"/>
                </a:lnTo>
                <a:lnTo>
                  <a:pt x="1300707" y="46032"/>
                </a:lnTo>
                <a:lnTo>
                  <a:pt x="1295038" y="26969"/>
                </a:lnTo>
                <a:close/>
              </a:path>
              <a:path w="1370964" h="429259">
                <a:moveTo>
                  <a:pt x="1361861" y="23367"/>
                </a:moveTo>
                <a:lnTo>
                  <a:pt x="1307211" y="23367"/>
                </a:lnTo>
                <a:lnTo>
                  <a:pt x="1312926" y="42417"/>
                </a:lnTo>
                <a:lnTo>
                  <a:pt x="1300707" y="46032"/>
                </a:lnTo>
                <a:lnTo>
                  <a:pt x="1308735" y="73025"/>
                </a:lnTo>
                <a:lnTo>
                  <a:pt x="1361861" y="23367"/>
                </a:lnTo>
                <a:close/>
              </a:path>
              <a:path w="1370964" h="429259">
                <a:moveTo>
                  <a:pt x="1307211" y="23367"/>
                </a:moveTo>
                <a:lnTo>
                  <a:pt x="1295038" y="26969"/>
                </a:lnTo>
                <a:lnTo>
                  <a:pt x="1300707" y="46032"/>
                </a:lnTo>
                <a:lnTo>
                  <a:pt x="1312926" y="42417"/>
                </a:lnTo>
                <a:lnTo>
                  <a:pt x="1307211" y="23367"/>
                </a:lnTo>
                <a:close/>
              </a:path>
              <a:path w="1370964" h="429259">
                <a:moveTo>
                  <a:pt x="1287017" y="0"/>
                </a:moveTo>
                <a:lnTo>
                  <a:pt x="1295038" y="26969"/>
                </a:lnTo>
                <a:lnTo>
                  <a:pt x="1307211" y="23367"/>
                </a:lnTo>
                <a:lnTo>
                  <a:pt x="1361861" y="23367"/>
                </a:lnTo>
                <a:lnTo>
                  <a:pt x="1370964" y="14858"/>
                </a:lnTo>
                <a:lnTo>
                  <a:pt x="12870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09313" y="1053846"/>
            <a:ext cx="4426585" cy="37674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51989">
              <a:lnSpc>
                <a:spcPct val="100000"/>
              </a:lnSpc>
              <a:spcBef>
                <a:spcPts val="95"/>
              </a:spcBef>
            </a:pPr>
            <a:r>
              <a:rPr sz="1300" b="1" spc="-110" dirty="0">
                <a:solidFill>
                  <a:srgbClr val="17469C"/>
                </a:solidFill>
                <a:latin typeface="Tahoma"/>
                <a:cs typeface="Tahoma"/>
              </a:rPr>
              <a:t>2</a:t>
            </a:r>
            <a:r>
              <a:rPr sz="1300" b="1" spc="-70" dirty="0">
                <a:solidFill>
                  <a:srgbClr val="17469C"/>
                </a:solidFill>
                <a:latin typeface="Tahoma"/>
                <a:cs typeface="Tahoma"/>
              </a:rPr>
              <a:t>.</a:t>
            </a:r>
            <a:r>
              <a:rPr sz="1300" b="1" spc="-135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300" b="1" spc="40" dirty="0">
                <a:solidFill>
                  <a:srgbClr val="17469C"/>
                </a:solidFill>
                <a:latin typeface="Tahoma"/>
                <a:cs typeface="Tahoma"/>
              </a:rPr>
              <a:t>ДО</a:t>
            </a:r>
            <a:r>
              <a:rPr sz="1300" b="1" spc="-45" dirty="0">
                <a:solidFill>
                  <a:srgbClr val="17469C"/>
                </a:solidFill>
                <a:latin typeface="Tahoma"/>
                <a:cs typeface="Tahoma"/>
              </a:rPr>
              <a:t>С</a:t>
            </a:r>
            <a:r>
              <a:rPr sz="1300" b="1" spc="-35" dirty="0">
                <a:solidFill>
                  <a:srgbClr val="17469C"/>
                </a:solidFill>
                <a:latin typeface="Tahoma"/>
                <a:cs typeface="Tahoma"/>
              </a:rPr>
              <a:t>Т</a:t>
            </a:r>
            <a:r>
              <a:rPr sz="1300" b="1" spc="-20" dirty="0">
                <a:solidFill>
                  <a:srgbClr val="17469C"/>
                </a:solidFill>
                <a:latin typeface="Tahoma"/>
                <a:cs typeface="Tahoma"/>
              </a:rPr>
              <a:t>И</a:t>
            </a:r>
            <a:r>
              <a:rPr sz="1300" b="1" dirty="0">
                <a:solidFill>
                  <a:srgbClr val="17469C"/>
                </a:solidFill>
                <a:latin typeface="Tahoma"/>
                <a:cs typeface="Tahoma"/>
              </a:rPr>
              <a:t>Ж</a:t>
            </a:r>
            <a:r>
              <a:rPr sz="1300" b="1" spc="25" dirty="0">
                <a:solidFill>
                  <a:srgbClr val="17469C"/>
                </a:solidFill>
                <a:latin typeface="Tahoma"/>
                <a:cs typeface="Tahoma"/>
              </a:rPr>
              <a:t>Е</a:t>
            </a:r>
            <a:r>
              <a:rPr sz="1300" b="1" dirty="0">
                <a:solidFill>
                  <a:srgbClr val="17469C"/>
                </a:solidFill>
                <a:latin typeface="Tahoma"/>
                <a:cs typeface="Tahoma"/>
              </a:rPr>
              <a:t>Н</a:t>
            </a:r>
            <a:r>
              <a:rPr sz="1300" b="1" spc="-5" dirty="0">
                <a:solidFill>
                  <a:srgbClr val="17469C"/>
                </a:solidFill>
                <a:latin typeface="Tahoma"/>
                <a:cs typeface="Tahoma"/>
              </a:rPr>
              <a:t>И</a:t>
            </a:r>
            <a:r>
              <a:rPr sz="1300" b="1" spc="70" dirty="0">
                <a:solidFill>
                  <a:srgbClr val="17469C"/>
                </a:solidFill>
                <a:latin typeface="Tahoma"/>
                <a:cs typeface="Tahoma"/>
              </a:rPr>
              <a:t>Е</a:t>
            </a:r>
            <a:r>
              <a:rPr sz="1300" b="1" spc="-165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300" b="1" spc="10" dirty="0">
                <a:solidFill>
                  <a:srgbClr val="17469C"/>
                </a:solidFill>
                <a:latin typeface="Tahoma"/>
                <a:cs typeface="Tahoma"/>
              </a:rPr>
              <a:t>У</a:t>
            </a:r>
            <a:r>
              <a:rPr sz="1300" b="1" spc="-15" dirty="0">
                <a:solidFill>
                  <a:srgbClr val="17469C"/>
                </a:solidFill>
                <a:latin typeface="Tahoma"/>
                <a:cs typeface="Tahoma"/>
              </a:rPr>
              <a:t>Ч</a:t>
            </a:r>
            <a:r>
              <a:rPr sz="1300" b="1" spc="25" dirty="0">
                <a:solidFill>
                  <a:srgbClr val="17469C"/>
                </a:solidFill>
                <a:latin typeface="Tahoma"/>
                <a:cs typeface="Tahoma"/>
              </a:rPr>
              <a:t>Е</a:t>
            </a:r>
            <a:r>
              <a:rPr sz="1300" b="1" dirty="0">
                <a:solidFill>
                  <a:srgbClr val="17469C"/>
                </a:solidFill>
                <a:latin typeface="Tahoma"/>
                <a:cs typeface="Tahoma"/>
              </a:rPr>
              <a:t>БН</a:t>
            </a:r>
            <a:r>
              <a:rPr sz="1300" b="1" spc="30" dirty="0">
                <a:solidFill>
                  <a:srgbClr val="17469C"/>
                </a:solidFill>
                <a:latin typeface="Tahoma"/>
                <a:cs typeface="Tahoma"/>
              </a:rPr>
              <a:t>Ы</a:t>
            </a:r>
            <a:r>
              <a:rPr sz="1300" b="1" spc="45" dirty="0">
                <a:solidFill>
                  <a:srgbClr val="17469C"/>
                </a:solidFill>
                <a:latin typeface="Tahoma"/>
                <a:cs typeface="Tahoma"/>
              </a:rPr>
              <a:t>Х</a:t>
            </a:r>
            <a:r>
              <a:rPr sz="1300" b="1" spc="-155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300" b="1" spc="30" dirty="0">
                <a:solidFill>
                  <a:srgbClr val="17469C"/>
                </a:solidFill>
                <a:latin typeface="Tahoma"/>
                <a:cs typeface="Tahoma"/>
              </a:rPr>
              <a:t>И  </a:t>
            </a:r>
            <a:r>
              <a:rPr sz="1300" b="1" spc="-5" dirty="0">
                <a:solidFill>
                  <a:srgbClr val="17469C"/>
                </a:solidFill>
                <a:latin typeface="Tahoma"/>
                <a:cs typeface="Tahoma"/>
              </a:rPr>
              <a:t>ВОСПИТАТЕЛЬНЫХ </a:t>
            </a:r>
            <a:r>
              <a:rPr sz="1300" b="1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300" b="1" spc="-25" dirty="0">
                <a:solidFill>
                  <a:srgbClr val="17469C"/>
                </a:solidFill>
                <a:latin typeface="Tahoma"/>
                <a:cs typeface="Tahoma"/>
              </a:rPr>
              <a:t>РЕЗУЛЬТАТОВ</a:t>
            </a:r>
            <a:endParaRPr sz="1300">
              <a:latin typeface="Tahoma"/>
              <a:cs typeface="Tahoma"/>
            </a:endParaRPr>
          </a:p>
          <a:p>
            <a:pPr marL="72390" marR="119380">
              <a:lnSpc>
                <a:spcPct val="100000"/>
              </a:lnSpc>
              <a:spcBef>
                <a:spcPts val="840"/>
              </a:spcBef>
            </a:pPr>
            <a:r>
              <a:rPr sz="1050" spc="-35" dirty="0">
                <a:solidFill>
                  <a:srgbClr val="0F489C"/>
                </a:solidFill>
                <a:latin typeface="Tahoma"/>
                <a:cs typeface="Tahoma"/>
              </a:rPr>
              <a:t>2. </a:t>
            </a:r>
            <a:r>
              <a:rPr sz="1050" spc="100" dirty="0">
                <a:solidFill>
                  <a:srgbClr val="0F489C"/>
                </a:solidFill>
                <a:latin typeface="Tahoma"/>
                <a:cs typeface="Tahoma"/>
              </a:rPr>
              <a:t>Достижение </a:t>
            </a:r>
            <a:r>
              <a:rPr sz="1050" spc="85" dirty="0">
                <a:solidFill>
                  <a:srgbClr val="0F489C"/>
                </a:solidFill>
                <a:latin typeface="Tahoma"/>
                <a:cs typeface="Tahoma"/>
              </a:rPr>
              <a:t>учебных 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 </a:t>
            </a:r>
            <a:r>
              <a:rPr sz="1050" spc="75" dirty="0">
                <a:solidFill>
                  <a:srgbClr val="0F489C"/>
                </a:solidFill>
                <a:latin typeface="Tahoma"/>
                <a:cs typeface="Tahoma"/>
              </a:rPr>
              <a:t>воспитательных </a:t>
            </a:r>
            <a:r>
              <a:rPr sz="1050" spc="70" dirty="0">
                <a:solidFill>
                  <a:srgbClr val="0F489C"/>
                </a:solidFill>
                <a:latin typeface="Tahoma"/>
                <a:cs typeface="Tahoma"/>
              </a:rPr>
              <a:t>результатов </a:t>
            </a:r>
            <a:r>
              <a:rPr sz="1050" spc="20" dirty="0">
                <a:solidFill>
                  <a:srgbClr val="0F489C"/>
                </a:solidFill>
                <a:latin typeface="Tahoma"/>
                <a:cs typeface="Tahoma"/>
              </a:rPr>
              <a:t>- </a:t>
            </a:r>
            <a:r>
              <a:rPr sz="1050" spc="2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05" dirty="0">
                <a:solidFill>
                  <a:srgbClr val="0F489C"/>
                </a:solidFill>
                <a:latin typeface="Tahoma"/>
                <a:cs typeface="Tahoma"/>
              </a:rPr>
              <a:t>оц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050" spc="75" dirty="0">
                <a:solidFill>
                  <a:srgbClr val="0F489C"/>
                </a:solidFill>
                <a:latin typeface="Tahoma"/>
                <a:cs typeface="Tahoma"/>
              </a:rPr>
              <a:t>ка</a:t>
            </a:r>
            <a:r>
              <a:rPr sz="1050" spc="-7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клад</a:t>
            </a:r>
            <a:r>
              <a:rPr sz="1050" spc="6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050" spc="-7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1050" spc="114" dirty="0">
                <a:solidFill>
                  <a:srgbClr val="0F489C"/>
                </a:solidFill>
                <a:latin typeface="Tahoma"/>
                <a:cs typeface="Tahoma"/>
              </a:rPr>
              <a:t>п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ол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-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1050" spc="55" dirty="0">
                <a:solidFill>
                  <a:srgbClr val="0F489C"/>
                </a:solidFill>
                <a:latin typeface="Tahoma"/>
                <a:cs typeface="Tahoma"/>
              </a:rPr>
              <a:t>ь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050" spc="65" dirty="0">
                <a:solidFill>
                  <a:srgbClr val="0F489C"/>
                </a:solidFill>
                <a:latin typeface="Tahoma"/>
                <a:cs typeface="Tahoma"/>
              </a:rPr>
              <a:t>ых</a:t>
            </a:r>
            <a:r>
              <a:rPr sz="105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2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050" spc="114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050" spc="75" dirty="0">
                <a:solidFill>
                  <a:srgbClr val="0F489C"/>
                </a:solidFill>
                <a:latin typeface="Tahoma"/>
                <a:cs typeface="Tahoma"/>
              </a:rPr>
              <a:t>га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ов</a:t>
            </a:r>
            <a:r>
              <a:rPr sz="1050" spc="-7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1050" spc="75" dirty="0">
                <a:solidFill>
                  <a:srgbClr val="0F489C"/>
                </a:solidFill>
                <a:latin typeface="Tahoma"/>
                <a:cs typeface="Tahoma"/>
              </a:rPr>
              <a:t>убъект</a:t>
            </a:r>
            <a:r>
              <a:rPr sz="1050" spc="65" dirty="0">
                <a:solidFill>
                  <a:srgbClr val="0F489C"/>
                </a:solidFill>
                <a:latin typeface="Tahoma"/>
                <a:cs typeface="Tahoma"/>
              </a:rPr>
              <a:t>ов  </a:t>
            </a:r>
            <a:r>
              <a:rPr sz="1050" spc="114" dirty="0">
                <a:solidFill>
                  <a:srgbClr val="0F489C"/>
                </a:solidFill>
                <a:latin typeface="Tahoma"/>
                <a:cs typeface="Tahoma"/>
              </a:rPr>
              <a:t>Российской</a:t>
            </a:r>
            <a:r>
              <a:rPr sz="105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Федерации,</a:t>
            </a:r>
            <a:r>
              <a:rPr sz="1050" spc="-7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осуществляющих</a:t>
            </a:r>
            <a:r>
              <a:rPr sz="1050" spc="-10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государственное </a:t>
            </a:r>
            <a:r>
              <a:rPr sz="1050" spc="-31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управление 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в сфере 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образования, 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в </a:t>
            </a:r>
            <a:r>
              <a:rPr sz="1050" spc="100" dirty="0">
                <a:solidFill>
                  <a:srgbClr val="0F489C"/>
                </a:solidFill>
                <a:latin typeface="Tahoma"/>
                <a:cs typeface="Tahoma"/>
              </a:rPr>
              <a:t>достижение </a:t>
            </a:r>
            <a:r>
              <a:rPr sz="1050" spc="10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стратегических образовательных 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 </a:t>
            </a:r>
            <a:r>
              <a:rPr sz="1050" spc="75" dirty="0">
                <a:solidFill>
                  <a:srgbClr val="0F489C"/>
                </a:solidFill>
                <a:latin typeface="Tahoma"/>
                <a:cs typeface="Tahoma"/>
              </a:rPr>
              <a:t>воспитательных 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35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050" spc="75" dirty="0">
                <a:solidFill>
                  <a:srgbClr val="0F489C"/>
                </a:solidFill>
                <a:latin typeface="Tahoma"/>
                <a:cs typeface="Tahoma"/>
              </a:rPr>
              <a:t>зул</a:t>
            </a:r>
            <a:r>
              <a:rPr sz="1050" spc="65" dirty="0">
                <a:solidFill>
                  <a:srgbClr val="0F489C"/>
                </a:solidFill>
                <a:latin typeface="Tahoma"/>
                <a:cs typeface="Tahoma"/>
              </a:rPr>
              <a:t>ь</a:t>
            </a:r>
            <a:r>
              <a:rPr sz="1050" spc="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050" spc="55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050" spc="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ов</a:t>
            </a:r>
            <a:r>
              <a:rPr sz="105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1050" spc="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050" spc="150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1050" spc="100" dirty="0">
                <a:solidFill>
                  <a:srgbClr val="0F489C"/>
                </a:solidFill>
                <a:latin typeface="Tahoma"/>
                <a:cs typeface="Tahoma"/>
              </a:rPr>
              <a:t>ы</a:t>
            </a:r>
            <a:r>
              <a:rPr sz="105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20" dirty="0">
                <a:solidFill>
                  <a:srgbClr val="0F489C"/>
                </a:solidFill>
                <a:latin typeface="Tahoma"/>
                <a:cs typeface="Tahoma"/>
              </a:rPr>
              <a:t>об</a:t>
            </a:r>
            <a:r>
              <a:rPr sz="1050" spc="114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050" spc="55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зо</a:t>
            </a:r>
            <a:r>
              <a:rPr sz="1050" spc="100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050" spc="55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я</a:t>
            </a:r>
            <a:r>
              <a:rPr sz="1050" spc="-150" dirty="0">
                <a:solidFill>
                  <a:srgbClr val="0F489C"/>
                </a:solidFill>
                <a:latin typeface="Tahoma"/>
                <a:cs typeface="Tahoma"/>
              </a:rPr>
              <a:t>:</a:t>
            </a:r>
            <a:endParaRPr sz="1050">
              <a:latin typeface="Tahoma"/>
              <a:cs typeface="Tahoma"/>
            </a:endParaRPr>
          </a:p>
          <a:p>
            <a:pPr marL="157480" indent="-85725">
              <a:lnSpc>
                <a:spcPct val="100000"/>
              </a:lnSpc>
              <a:buChar char="-"/>
              <a:tabLst>
                <a:tab pos="158115" algn="l"/>
              </a:tabLst>
            </a:pPr>
            <a:r>
              <a:rPr sz="1050" spc="70" dirty="0">
                <a:solidFill>
                  <a:srgbClr val="0F489C"/>
                </a:solidFill>
                <a:latin typeface="Tahoma"/>
                <a:cs typeface="Tahoma"/>
              </a:rPr>
              <a:t>результаты</a:t>
            </a:r>
            <a:r>
              <a:rPr sz="105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14" dirty="0">
                <a:solidFill>
                  <a:srgbClr val="0F489C"/>
                </a:solidFill>
                <a:latin typeface="Tahoma"/>
                <a:cs typeface="Tahoma"/>
              </a:rPr>
              <a:t>Всероссийской</a:t>
            </a:r>
            <a:r>
              <a:rPr sz="1050" spc="-8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05" dirty="0">
                <a:solidFill>
                  <a:srgbClr val="0F489C"/>
                </a:solidFill>
                <a:latin typeface="Tahoma"/>
                <a:cs typeface="Tahoma"/>
              </a:rPr>
              <a:t>олимпиады</a:t>
            </a:r>
            <a:r>
              <a:rPr sz="105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00" dirty="0">
                <a:solidFill>
                  <a:srgbClr val="0F489C"/>
                </a:solidFill>
                <a:latin typeface="Tahoma"/>
                <a:cs typeface="Tahoma"/>
              </a:rPr>
              <a:t>школьников</a:t>
            </a:r>
            <a:endParaRPr sz="1050">
              <a:latin typeface="Tahoma"/>
              <a:cs typeface="Tahoma"/>
            </a:endParaRPr>
          </a:p>
          <a:p>
            <a:pPr marL="157480" indent="-85725">
              <a:lnSpc>
                <a:spcPct val="100000"/>
              </a:lnSpc>
              <a:buChar char="-"/>
              <a:tabLst>
                <a:tab pos="158115" algn="l"/>
              </a:tabLst>
            </a:pPr>
            <a:r>
              <a:rPr sz="1050" spc="70" dirty="0">
                <a:solidFill>
                  <a:srgbClr val="0F489C"/>
                </a:solidFill>
                <a:latin typeface="Tahoma"/>
                <a:cs typeface="Tahoma"/>
              </a:rPr>
              <a:t>результаты</a:t>
            </a:r>
            <a:r>
              <a:rPr sz="1050" spc="-7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чемпионата</a:t>
            </a:r>
            <a:r>
              <a:rPr sz="105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05" dirty="0">
                <a:solidFill>
                  <a:srgbClr val="0F489C"/>
                </a:solidFill>
                <a:latin typeface="Tahoma"/>
                <a:cs typeface="Tahoma"/>
              </a:rPr>
              <a:t>по</a:t>
            </a:r>
            <a:r>
              <a:rPr sz="1050" spc="-5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профессиональному</a:t>
            </a:r>
            <a:r>
              <a:rPr sz="1050" spc="-8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мастерству</a:t>
            </a:r>
            <a:endParaRPr sz="1050">
              <a:latin typeface="Tahoma"/>
              <a:cs typeface="Tahoma"/>
            </a:endParaRPr>
          </a:p>
          <a:p>
            <a:pPr marL="72390" marR="5080">
              <a:lnSpc>
                <a:spcPct val="100000"/>
              </a:lnSpc>
            </a:pPr>
            <a:r>
              <a:rPr sz="1050" spc="60" dirty="0">
                <a:solidFill>
                  <a:srgbClr val="0F489C"/>
                </a:solidFill>
                <a:latin typeface="Tahoma"/>
                <a:cs typeface="Tahoma"/>
              </a:rPr>
              <a:t>«Профессионалы», 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чемпионата 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высоких </a:t>
            </a:r>
            <a:r>
              <a:rPr sz="1050" spc="85" dirty="0">
                <a:solidFill>
                  <a:srgbClr val="0F489C"/>
                </a:solidFill>
                <a:latin typeface="Tahoma"/>
                <a:cs typeface="Tahoma"/>
              </a:rPr>
              <a:t>технологий 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55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050" spc="125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050" spc="135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050" spc="100" dirty="0">
                <a:solidFill>
                  <a:srgbClr val="0F489C"/>
                </a:solidFill>
                <a:latin typeface="Tahoma"/>
                <a:cs typeface="Tahoma"/>
              </a:rPr>
              <a:t>сс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120" dirty="0">
                <a:solidFill>
                  <a:srgbClr val="0F489C"/>
                </a:solidFill>
                <a:latin typeface="Tahoma"/>
                <a:cs typeface="Tahoma"/>
              </a:rPr>
              <a:t>й</a:t>
            </a:r>
            <a:r>
              <a:rPr sz="1050" spc="10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к</a:t>
            </a:r>
            <a:r>
              <a:rPr sz="1050" spc="8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го</a:t>
            </a:r>
            <a:r>
              <a:rPr sz="1050" spc="-10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0F489C"/>
                </a:solidFill>
                <a:latin typeface="Tahoma"/>
                <a:cs typeface="Tahoma"/>
              </a:rPr>
              <a:t>ч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050" spc="160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1050" spc="114" dirty="0">
                <a:solidFill>
                  <a:srgbClr val="0F489C"/>
                </a:solidFill>
                <a:latin typeface="Tahoma"/>
                <a:cs typeface="Tahoma"/>
              </a:rPr>
              <a:t>п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105" dirty="0">
                <a:solidFill>
                  <a:srgbClr val="0F489C"/>
                </a:solidFill>
                <a:latin typeface="Tahoma"/>
                <a:cs typeface="Tahoma"/>
              </a:rPr>
              <a:t>он</a:t>
            </a:r>
            <a:r>
              <a:rPr sz="1050" spc="55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050" spc="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050" spc="60" dirty="0">
                <a:solidFill>
                  <a:srgbClr val="0F489C"/>
                </a:solidFill>
                <a:latin typeface="Tahoma"/>
                <a:cs typeface="Tahoma"/>
              </a:rPr>
              <a:t>г</a:t>
            </a:r>
            <a:r>
              <a:rPr sz="1050" spc="10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05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дв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105" dirty="0">
                <a:solidFill>
                  <a:srgbClr val="0F489C"/>
                </a:solidFill>
                <a:latin typeface="Tahoma"/>
                <a:cs typeface="Tahoma"/>
              </a:rPr>
              <a:t>ж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85" dirty="0">
                <a:solidFill>
                  <a:srgbClr val="0F489C"/>
                </a:solidFill>
                <a:latin typeface="Tahoma"/>
                <a:cs typeface="Tahoma"/>
              </a:rPr>
              <a:t>я</a:t>
            </a:r>
            <a:r>
              <a:rPr sz="105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14" dirty="0">
                <a:solidFill>
                  <a:srgbClr val="0F489C"/>
                </a:solidFill>
                <a:latin typeface="Tahoma"/>
                <a:cs typeface="Tahoma"/>
              </a:rPr>
              <a:t>п</a:t>
            </a:r>
            <a:r>
              <a:rPr sz="1050" spc="70" dirty="0">
                <a:solidFill>
                  <a:srgbClr val="0F489C"/>
                </a:solidFill>
                <a:latin typeface="Tahoma"/>
                <a:cs typeface="Tahoma"/>
              </a:rPr>
              <a:t>о  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профессиональному 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мастерству 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 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национального 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чемпионата </a:t>
            </a:r>
            <a:r>
              <a:rPr sz="1050" spc="105" dirty="0">
                <a:solidFill>
                  <a:srgbClr val="0F489C"/>
                </a:solidFill>
                <a:latin typeface="Tahoma"/>
                <a:cs typeface="Tahoma"/>
              </a:rPr>
              <a:t>по 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профессиональному 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мастерству </a:t>
            </a:r>
            <a:r>
              <a:rPr sz="1050" spc="85" dirty="0">
                <a:solidFill>
                  <a:srgbClr val="0F489C"/>
                </a:solidFill>
                <a:latin typeface="Tahoma"/>
                <a:cs typeface="Tahoma"/>
              </a:rPr>
              <a:t>для 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050" spc="55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дов</a:t>
            </a:r>
            <a:r>
              <a:rPr sz="105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-6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120" dirty="0">
                <a:solidFill>
                  <a:srgbClr val="0F489C"/>
                </a:solidFill>
                <a:latin typeface="Tahoma"/>
                <a:cs typeface="Tahoma"/>
              </a:rPr>
              <a:t>ц</a:t>
            </a:r>
            <a:r>
              <a:rPr sz="105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1050" spc="-6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огр</a:t>
            </a:r>
            <a:r>
              <a:rPr sz="1050" spc="85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60" dirty="0">
                <a:solidFill>
                  <a:srgbClr val="0F489C"/>
                </a:solidFill>
                <a:latin typeface="Tahoma"/>
                <a:cs typeface="Tahoma"/>
              </a:rPr>
              <a:t>ч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нн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ыми</a:t>
            </a:r>
            <a:r>
              <a:rPr sz="1050" spc="-8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050" spc="105" dirty="0">
                <a:solidFill>
                  <a:srgbClr val="0F489C"/>
                </a:solidFill>
                <a:latin typeface="Tahoma"/>
                <a:cs typeface="Tahoma"/>
              </a:rPr>
              <a:t>оз</a:t>
            </a:r>
            <a:r>
              <a:rPr sz="1050" spc="140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1050" spc="8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ж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но</a:t>
            </a:r>
            <a:r>
              <a:rPr sz="1050" spc="85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1050" spc="-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я</a:t>
            </a:r>
            <a:r>
              <a:rPr sz="1050" spc="150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-8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з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д</a:t>
            </a:r>
            <a:r>
              <a:rPr sz="1050" spc="12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050" spc="114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ов</a:t>
            </a:r>
            <a:r>
              <a:rPr sz="1050" spc="65" dirty="0">
                <a:solidFill>
                  <a:srgbClr val="0F489C"/>
                </a:solidFill>
                <a:latin typeface="Tahoma"/>
                <a:cs typeface="Tahoma"/>
              </a:rPr>
              <a:t>ь</a:t>
            </a:r>
            <a:r>
              <a:rPr sz="1050" spc="85" dirty="0">
                <a:solidFill>
                  <a:srgbClr val="0F489C"/>
                </a:solidFill>
                <a:latin typeface="Tahoma"/>
                <a:cs typeface="Tahoma"/>
              </a:rPr>
              <a:t>я</a:t>
            </a:r>
            <a:endParaRPr sz="1050">
              <a:latin typeface="Tahoma"/>
              <a:cs typeface="Tahoma"/>
            </a:endParaRPr>
          </a:p>
          <a:p>
            <a:pPr marL="72390">
              <a:lnSpc>
                <a:spcPct val="100000"/>
              </a:lnSpc>
            </a:pP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«Абилимпикс»</a:t>
            </a:r>
            <a:endParaRPr sz="1050">
              <a:latin typeface="Tahoma"/>
              <a:cs typeface="Tahoma"/>
            </a:endParaRPr>
          </a:p>
          <a:p>
            <a:pPr marL="157480" indent="-85725">
              <a:lnSpc>
                <a:spcPct val="100000"/>
              </a:lnSpc>
              <a:spcBef>
                <a:spcPts val="5"/>
              </a:spcBef>
              <a:buChar char="-"/>
              <a:tabLst>
                <a:tab pos="158115" algn="l"/>
              </a:tabLst>
            </a:pPr>
            <a:r>
              <a:rPr sz="1050" spc="135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050" spc="75" dirty="0">
                <a:solidFill>
                  <a:srgbClr val="0F489C"/>
                </a:solidFill>
                <a:latin typeface="Tahoma"/>
                <a:cs typeface="Tahoma"/>
              </a:rPr>
              <a:t>зул</a:t>
            </a:r>
            <a:r>
              <a:rPr sz="1050" spc="65" dirty="0">
                <a:solidFill>
                  <a:srgbClr val="0F489C"/>
                </a:solidFill>
                <a:latin typeface="Tahoma"/>
                <a:cs typeface="Tahoma"/>
              </a:rPr>
              <a:t>ь</a:t>
            </a:r>
            <a:r>
              <a:rPr sz="1050" spc="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050" spc="55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050" spc="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050" spc="100" dirty="0">
                <a:solidFill>
                  <a:srgbClr val="0F489C"/>
                </a:solidFill>
                <a:latin typeface="Tahoma"/>
                <a:cs typeface="Tahoma"/>
              </a:rPr>
              <a:t>ы</a:t>
            </a:r>
            <a:r>
              <a:rPr sz="105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д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050" spc="160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1050" spc="105" dirty="0">
                <a:solidFill>
                  <a:srgbClr val="0F489C"/>
                </a:solidFill>
                <a:latin typeface="Tahoma"/>
                <a:cs typeface="Tahoma"/>
              </a:rPr>
              <a:t>он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1050" spc="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050" spc="135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050" spc="55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050" spc="125" dirty="0">
                <a:solidFill>
                  <a:srgbClr val="0F489C"/>
                </a:solidFill>
                <a:latin typeface="Tahoma"/>
                <a:cs typeface="Tahoma"/>
              </a:rPr>
              <a:t>ци</a:t>
            </a:r>
            <a:r>
              <a:rPr sz="1050" spc="8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нн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050" spc="60" dirty="0">
                <a:solidFill>
                  <a:srgbClr val="0F489C"/>
                </a:solidFill>
                <a:latin typeface="Tahoma"/>
                <a:cs typeface="Tahoma"/>
              </a:rPr>
              <a:t>г</a:t>
            </a:r>
            <a:r>
              <a:rPr sz="1050" spc="10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05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эк</a:t>
            </a:r>
            <a:r>
              <a:rPr sz="1050" spc="65" dirty="0">
                <a:solidFill>
                  <a:srgbClr val="0F489C"/>
                </a:solidFill>
                <a:latin typeface="Tahoma"/>
                <a:cs typeface="Tahoma"/>
              </a:rPr>
              <a:t>з</a:t>
            </a:r>
            <a:r>
              <a:rPr sz="1050" spc="7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050" spc="160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050" spc="6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endParaRPr sz="1050">
              <a:latin typeface="Tahoma"/>
              <a:cs typeface="Tahoma"/>
            </a:endParaRPr>
          </a:p>
          <a:p>
            <a:pPr marL="157480" indent="-85725">
              <a:lnSpc>
                <a:spcPct val="100000"/>
              </a:lnSpc>
              <a:buChar char="-"/>
              <a:tabLst>
                <a:tab pos="158115" algn="l"/>
              </a:tabLst>
            </a:pPr>
            <a:r>
              <a:rPr sz="1050" spc="60" dirty="0">
                <a:solidFill>
                  <a:srgbClr val="0F489C"/>
                </a:solidFill>
                <a:latin typeface="Tahoma"/>
                <a:cs typeface="Tahoma"/>
              </a:rPr>
              <a:t>охват</a:t>
            </a:r>
            <a:r>
              <a:rPr sz="1050" spc="-7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д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050" spc="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й</a:t>
            </a:r>
            <a:r>
              <a:rPr sz="1050" spc="-5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д</a:t>
            </a:r>
            <a:r>
              <a:rPr sz="1050" spc="105" dirty="0">
                <a:solidFill>
                  <a:srgbClr val="0F489C"/>
                </a:solidFill>
                <a:latin typeface="Tahoma"/>
                <a:cs typeface="Tahoma"/>
              </a:rPr>
              <a:t>оп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ол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1050" spc="55" dirty="0">
                <a:solidFill>
                  <a:srgbClr val="0F489C"/>
                </a:solidFill>
                <a:latin typeface="Tahoma"/>
                <a:cs typeface="Tahoma"/>
              </a:rPr>
              <a:t>ь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ым</a:t>
            </a:r>
            <a:r>
              <a:rPr sz="105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20" dirty="0">
                <a:solidFill>
                  <a:srgbClr val="0F489C"/>
                </a:solidFill>
                <a:latin typeface="Tahoma"/>
                <a:cs typeface="Tahoma"/>
              </a:rPr>
              <a:t>об</a:t>
            </a:r>
            <a:r>
              <a:rPr sz="1050" spc="114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050" spc="55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зо</a:t>
            </a:r>
            <a:r>
              <a:rPr sz="1050" spc="100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050" spc="55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7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050" spc="160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endParaRPr sz="1050">
              <a:latin typeface="Tahoma"/>
              <a:cs typeface="Tahoma"/>
            </a:endParaRPr>
          </a:p>
          <a:p>
            <a:pPr marL="157480" indent="-85725">
              <a:lnSpc>
                <a:spcPct val="100000"/>
              </a:lnSpc>
              <a:buChar char="-"/>
              <a:tabLst>
                <a:tab pos="158115" algn="l"/>
              </a:tabLst>
            </a:pPr>
            <a:r>
              <a:rPr sz="1050" spc="114" dirty="0">
                <a:solidFill>
                  <a:srgbClr val="0F489C"/>
                </a:solidFill>
                <a:latin typeface="Tahoma"/>
                <a:cs typeface="Tahoma"/>
              </a:rPr>
              <a:t>п</a:t>
            </a:r>
            <a:r>
              <a:rPr sz="1050" spc="135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050" spc="85" dirty="0">
                <a:solidFill>
                  <a:srgbClr val="0F489C"/>
                </a:solidFill>
                <a:latin typeface="Tahoma"/>
                <a:cs typeface="Tahoma"/>
              </a:rPr>
              <a:t>офи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1050" spc="55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050" spc="70" dirty="0">
                <a:solidFill>
                  <a:srgbClr val="0F489C"/>
                </a:solidFill>
                <a:latin typeface="Tahoma"/>
                <a:cs typeface="Tahoma"/>
              </a:rPr>
              <a:t>кт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75" dirty="0">
                <a:solidFill>
                  <a:srgbClr val="0F489C"/>
                </a:solidFill>
                <a:latin typeface="Tahoma"/>
                <a:cs typeface="Tahoma"/>
              </a:rPr>
              <a:t>ка</a:t>
            </a:r>
            <a:r>
              <a:rPr sz="105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п</a:t>
            </a:r>
            <a:r>
              <a:rPr sz="1050" spc="125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050" spc="75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050" spc="110" dirty="0">
                <a:solidFill>
                  <a:srgbClr val="0F489C"/>
                </a:solidFill>
                <a:latin typeface="Tahoma"/>
                <a:cs typeface="Tahoma"/>
              </a:rPr>
              <a:t>онаруш</a:t>
            </a:r>
            <a:r>
              <a:rPr sz="1050" spc="105" dirty="0">
                <a:solidFill>
                  <a:srgbClr val="0F489C"/>
                </a:solidFill>
                <a:latin typeface="Tahoma"/>
                <a:cs typeface="Tahoma"/>
              </a:rPr>
              <a:t>ен</a:t>
            </a:r>
            <a:r>
              <a:rPr sz="1050" spc="13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й</a:t>
            </a:r>
            <a:endParaRPr sz="1050">
              <a:latin typeface="Tahoma"/>
              <a:cs typeface="Tahoma"/>
            </a:endParaRPr>
          </a:p>
          <a:p>
            <a:pPr marL="157480" indent="-85725">
              <a:lnSpc>
                <a:spcPct val="100000"/>
              </a:lnSpc>
              <a:buChar char="-"/>
              <a:tabLst>
                <a:tab pos="158115" algn="l"/>
              </a:tabLst>
            </a:pPr>
            <a:r>
              <a:rPr sz="1050" spc="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050" spc="135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050" spc="75" dirty="0">
                <a:solidFill>
                  <a:srgbClr val="0F489C"/>
                </a:solidFill>
                <a:latin typeface="Tahoma"/>
                <a:cs typeface="Tahoma"/>
              </a:rPr>
              <a:t>у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д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оус</a:t>
            </a:r>
            <a:r>
              <a:rPr sz="1050" spc="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050" spc="135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050" spc="114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050" spc="125" dirty="0">
                <a:solidFill>
                  <a:srgbClr val="0F489C"/>
                </a:solidFill>
                <a:latin typeface="Tahoma"/>
                <a:cs typeface="Tahoma"/>
              </a:rPr>
              <a:t>й</a:t>
            </a:r>
            <a:r>
              <a:rPr sz="1050" spc="10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1050" spc="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050" spc="80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050" spc="10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05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050" spc="120" dirty="0">
                <a:solidFill>
                  <a:srgbClr val="0F489C"/>
                </a:solidFill>
                <a:latin typeface="Tahoma"/>
                <a:cs typeface="Tahoma"/>
              </a:rPr>
              <a:t>ы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п</a:t>
            </a:r>
            <a:r>
              <a:rPr sz="1050" spc="85" dirty="0">
                <a:solidFill>
                  <a:srgbClr val="0F489C"/>
                </a:solidFill>
                <a:latin typeface="Tahoma"/>
                <a:cs typeface="Tahoma"/>
              </a:rPr>
              <a:t>ус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к</a:t>
            </a:r>
            <a:r>
              <a:rPr sz="1050" spc="10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1050" spc="13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050" spc="90" dirty="0">
                <a:solidFill>
                  <a:srgbClr val="0F489C"/>
                </a:solidFill>
                <a:latin typeface="Tahoma"/>
                <a:cs typeface="Tahoma"/>
              </a:rPr>
              <a:t>ков</a:t>
            </a:r>
            <a:endParaRPr sz="1050">
              <a:latin typeface="Tahoma"/>
              <a:cs typeface="Tahoma"/>
            </a:endParaRPr>
          </a:p>
          <a:p>
            <a:pPr marL="157480" indent="-85725">
              <a:lnSpc>
                <a:spcPct val="100000"/>
              </a:lnSpc>
              <a:buChar char="-"/>
              <a:tabLst>
                <a:tab pos="158115" algn="l"/>
              </a:tabLst>
            </a:pPr>
            <a:r>
              <a:rPr sz="1050" spc="85" dirty="0">
                <a:solidFill>
                  <a:srgbClr val="0F489C"/>
                </a:solidFill>
                <a:latin typeface="Tahoma"/>
                <a:cs typeface="Tahoma"/>
              </a:rPr>
              <a:t>востребованность</a:t>
            </a:r>
            <a:r>
              <a:rPr sz="105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00" dirty="0">
                <a:solidFill>
                  <a:srgbClr val="0F489C"/>
                </a:solidFill>
                <a:latin typeface="Tahoma"/>
                <a:cs typeface="Tahoma"/>
              </a:rPr>
              <a:t>региональной</a:t>
            </a:r>
            <a:r>
              <a:rPr sz="105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100" dirty="0">
                <a:solidFill>
                  <a:srgbClr val="0F489C"/>
                </a:solidFill>
                <a:latin typeface="Tahoma"/>
                <a:cs typeface="Tahoma"/>
              </a:rPr>
              <a:t>системы</a:t>
            </a:r>
            <a:r>
              <a:rPr sz="1050" spc="-7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0F489C"/>
                </a:solidFill>
                <a:latin typeface="Tahoma"/>
                <a:cs typeface="Tahoma"/>
              </a:rPr>
              <a:t>образования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14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91400" y="6858"/>
            <a:ext cx="1752599" cy="1250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5" y="77723"/>
            <a:ext cx="1223772" cy="8214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7473" y="99212"/>
            <a:ext cx="5013325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pc="65" dirty="0"/>
              <a:t>ВНУТРЕНЯЯ</a:t>
            </a:r>
            <a:r>
              <a:rPr spc="-25" dirty="0"/>
              <a:t> </a:t>
            </a:r>
            <a:r>
              <a:rPr spc="95" dirty="0"/>
              <a:t>СИСТЕМА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ОЦЕНКИ</a:t>
            </a:r>
            <a:r>
              <a:rPr spc="-25" dirty="0"/>
              <a:t> </a:t>
            </a:r>
            <a:r>
              <a:rPr spc="95" dirty="0"/>
              <a:t>КАЧЕСТВА</a:t>
            </a:r>
            <a:r>
              <a:rPr spc="-40" dirty="0"/>
              <a:t> </a:t>
            </a:r>
            <a:r>
              <a:rPr spc="95" dirty="0"/>
              <a:t>ОБРАЗОВАНИЯ</a:t>
            </a:r>
            <a:r>
              <a:rPr spc="-10" dirty="0"/>
              <a:t> </a:t>
            </a:r>
            <a:r>
              <a:rPr spc="20" dirty="0"/>
              <a:t>(ВСОКО)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4253" y="972693"/>
            <a:ext cx="56375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70" dirty="0">
                <a:solidFill>
                  <a:srgbClr val="0F489C"/>
                </a:solidFill>
                <a:latin typeface="Tahoma"/>
                <a:cs typeface="Tahoma"/>
              </a:rPr>
              <a:t>Критерии</a:t>
            </a:r>
            <a:r>
              <a:rPr sz="1400" b="1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8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b="1" spc="-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0F489C"/>
                </a:solidFill>
                <a:latin typeface="Tahoma"/>
                <a:cs typeface="Tahoma"/>
              </a:rPr>
              <a:t>показатели</a:t>
            </a:r>
            <a:r>
              <a:rPr sz="1400" b="1" spc="-2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0F489C"/>
                </a:solidFill>
                <a:latin typeface="Tahoma"/>
                <a:cs typeface="Tahoma"/>
              </a:rPr>
              <a:t>оценки</a:t>
            </a:r>
            <a:r>
              <a:rPr sz="1400" b="1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0F489C"/>
                </a:solidFill>
                <a:latin typeface="Tahoma"/>
                <a:cs typeface="Tahoma"/>
              </a:rPr>
              <a:t>по</a:t>
            </a:r>
            <a:r>
              <a:rPr sz="1400" b="1" spc="-2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0F489C"/>
                </a:solidFill>
                <a:latin typeface="Tahoma"/>
                <a:cs typeface="Tahoma"/>
              </a:rPr>
              <a:t>направлениям</a:t>
            </a:r>
            <a:r>
              <a:rPr sz="1400" b="1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85" dirty="0">
                <a:solidFill>
                  <a:srgbClr val="0F489C"/>
                </a:solidFill>
                <a:latin typeface="Tahoma"/>
                <a:cs typeface="Tahoma"/>
              </a:rPr>
              <a:t>ВСОКО</a:t>
            </a:r>
            <a:endParaRPr sz="140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4800" y="1522730"/>
          <a:ext cx="8521700" cy="3028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3065"/>
                <a:gridCol w="4318635"/>
              </a:tblGrid>
              <a:tr h="278130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Критерии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3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Показатели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812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2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Направление: </a:t>
                      </a:r>
                      <a:r>
                        <a:rPr sz="1200" b="1" spc="3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Качество</a:t>
                      </a:r>
                      <a:r>
                        <a:rPr sz="1200" b="1" spc="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2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образовательных</a:t>
                      </a:r>
                      <a:r>
                        <a:rPr sz="1200" b="1" spc="5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3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результатов</a:t>
                      </a:r>
                      <a:r>
                        <a:rPr sz="1200" b="1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2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обучающихся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72690">
                <a:tc>
                  <a:txBody>
                    <a:bodyPr/>
                    <a:lstStyle/>
                    <a:p>
                      <a:pPr marL="154305" indent="-59690">
                        <a:lnSpc>
                          <a:spcPct val="100000"/>
                        </a:lnSpc>
                        <a:spcBef>
                          <a:spcPts val="320"/>
                        </a:spcBef>
                        <a:buSzPct val="75000"/>
                        <a:buFont typeface="Symbol"/>
                        <a:buChar char=""/>
                        <a:tabLst>
                          <a:tab pos="154940" algn="l"/>
                        </a:tabLst>
                      </a:pP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редметные</a:t>
                      </a:r>
                      <a:r>
                        <a:rPr sz="1200" spc="-1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резул</a:t>
                      </a:r>
                      <a:r>
                        <a:rPr sz="1200" spc="-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ь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200" spc="-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ты</a:t>
                      </a:r>
                      <a:r>
                        <a:rPr sz="1200" spc="-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обучения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154305" indent="-59690">
                        <a:lnSpc>
                          <a:spcPct val="100000"/>
                        </a:lnSpc>
                        <a:buSzPct val="75000"/>
                        <a:buFont typeface="Symbol"/>
                        <a:buChar char=""/>
                        <a:tabLst>
                          <a:tab pos="154940" algn="l"/>
                        </a:tabLst>
                      </a:pPr>
                      <a:r>
                        <a:rPr sz="1200" spc="10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метапредметные</a:t>
                      </a:r>
                      <a:r>
                        <a:rPr sz="1200" spc="-1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результаты</a:t>
                      </a:r>
                      <a:r>
                        <a:rPr sz="1200" spc="-5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обучения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154305" indent="-59690">
                        <a:lnSpc>
                          <a:spcPct val="100000"/>
                        </a:lnSpc>
                        <a:buSzPct val="75000"/>
                        <a:buFont typeface="Symbol"/>
                        <a:buChar char=""/>
                        <a:tabLst>
                          <a:tab pos="154940" algn="l"/>
                        </a:tabLst>
                      </a:pPr>
                      <a:r>
                        <a:rPr sz="1200" spc="1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личностные</a:t>
                      </a:r>
                      <a:r>
                        <a:rPr sz="1200" spc="-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6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результаты,</a:t>
                      </a:r>
                      <a:r>
                        <a:rPr sz="1200" spc="-7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200" spc="-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том</a:t>
                      </a:r>
                      <a:r>
                        <a:rPr sz="1200" spc="-6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числе</a:t>
                      </a:r>
                      <a:r>
                        <a:rPr sz="1200" spc="-6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результаты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200" spc="114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социализации</a:t>
                      </a:r>
                      <a:r>
                        <a:rPr sz="1200" spc="-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учеников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95250" marR="217170">
                        <a:lnSpc>
                          <a:spcPct val="100000"/>
                        </a:lnSpc>
                        <a:buSzPct val="75000"/>
                        <a:buFont typeface="Symbol"/>
                        <a:buChar char=""/>
                        <a:tabLst>
                          <a:tab pos="154940" algn="l"/>
                        </a:tabLst>
                      </a:pP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тиже</a:t>
                      </a:r>
                      <a:r>
                        <a:rPr sz="12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ия</a:t>
                      </a:r>
                      <a:r>
                        <a:rPr sz="1200" spc="-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уче</a:t>
                      </a:r>
                      <a:r>
                        <a:rPr sz="12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иков</a:t>
                      </a:r>
                      <a:r>
                        <a:rPr sz="1200" spc="-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sz="1200" spc="-6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ко</a:t>
                      </a:r>
                      <a:r>
                        <a:rPr sz="12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кур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са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х,  </a:t>
                      </a:r>
                      <a:r>
                        <a:rPr sz="12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соревнованиях,</a:t>
                      </a:r>
                      <a:r>
                        <a:rPr sz="1200" spc="-10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олимпиадах</a:t>
                      </a:r>
                      <a:r>
                        <a:rPr sz="1200" spc="-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различного</a:t>
                      </a:r>
                      <a:r>
                        <a:rPr sz="1200" spc="-4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уровня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95250" marR="697865">
                        <a:lnSpc>
                          <a:spcPct val="100000"/>
                        </a:lnSpc>
                        <a:buSzPct val="75000"/>
                        <a:buFont typeface="Symbol"/>
                        <a:buChar char=""/>
                        <a:tabLst>
                          <a:tab pos="154940" algn="l"/>
                        </a:tabLst>
                      </a:pP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удовлетворе</a:t>
                      </a:r>
                      <a:r>
                        <a:rPr sz="12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200" spc="-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ть</a:t>
                      </a:r>
                      <a:r>
                        <a:rPr sz="1200" spc="-1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родителей</a:t>
                      </a:r>
                      <a:r>
                        <a:rPr sz="1200" spc="-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че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твом  обр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аз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ова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ел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ь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ных</a:t>
                      </a:r>
                      <a:r>
                        <a:rPr sz="1200" spc="-1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резул</a:t>
                      </a:r>
                      <a:r>
                        <a:rPr sz="1200" spc="-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ь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200" spc="-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тов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342900">
                        <a:lnSpc>
                          <a:spcPct val="100000"/>
                        </a:lnSpc>
                        <a:spcBef>
                          <a:spcPts val="320"/>
                        </a:spcBef>
                        <a:buSzPct val="75000"/>
                        <a:buFont typeface="Symbol"/>
                        <a:buChar char=""/>
                        <a:tabLst>
                          <a:tab pos="155575" algn="l"/>
                        </a:tabLst>
                      </a:pP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ок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аза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те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и,</a:t>
                      </a:r>
                      <a:r>
                        <a:rPr sz="1200" spc="-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х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изующие</a:t>
                      </a:r>
                      <a:r>
                        <a:rPr sz="1200" spc="-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ц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ку  </a:t>
                      </a:r>
                      <a:r>
                        <a:rPr sz="1200" spc="10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предметных</a:t>
                      </a:r>
                      <a:r>
                        <a:rPr sz="1200" spc="-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результатов</a:t>
                      </a:r>
                      <a:r>
                        <a:rPr sz="1200" spc="-6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согласно</a:t>
                      </a:r>
                      <a:r>
                        <a:rPr sz="1200" spc="-3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требованиям </a:t>
                      </a:r>
                      <a:r>
                        <a:rPr sz="1200" spc="-36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4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ФГОС</a:t>
                      </a:r>
                      <a:r>
                        <a:rPr sz="1200" spc="-6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14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по</a:t>
                      </a:r>
                      <a:r>
                        <a:rPr sz="1200" spc="-5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уровням</a:t>
                      </a:r>
                      <a:r>
                        <a:rPr sz="1200" spc="-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14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общего</a:t>
                      </a:r>
                      <a:r>
                        <a:rPr sz="1200" spc="-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образования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95885" marR="1023619">
                        <a:lnSpc>
                          <a:spcPct val="100000"/>
                        </a:lnSpc>
                        <a:buSzPct val="75000"/>
                        <a:buFont typeface="Symbol"/>
                        <a:buChar char=""/>
                        <a:tabLst>
                          <a:tab pos="155575" algn="l"/>
                        </a:tabLst>
                      </a:pP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ок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аза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те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и,</a:t>
                      </a:r>
                      <a:r>
                        <a:rPr sz="1200" spc="-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х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изующие</a:t>
                      </a:r>
                      <a:r>
                        <a:rPr sz="1200" spc="-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ц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ку  </a:t>
                      </a:r>
                      <a:r>
                        <a:rPr sz="1200" spc="1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метапредметных </a:t>
                      </a:r>
                      <a:r>
                        <a:rPr sz="12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результатов </a:t>
                      </a:r>
                      <a:r>
                        <a:rPr sz="1200" spc="1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согласно </a:t>
                      </a:r>
                      <a:r>
                        <a:rPr sz="1200" spc="-36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требовани</a:t>
                      </a:r>
                      <a:r>
                        <a:rPr sz="12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sz="1200" spc="-1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ФГ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200" spc="-6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-5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sz="12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ов</a:t>
                      </a:r>
                      <a:r>
                        <a:rPr sz="12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ям</a:t>
                      </a:r>
                      <a:r>
                        <a:rPr sz="1200" spc="-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общего  </a:t>
                      </a:r>
                      <a:r>
                        <a:rPr sz="1200" spc="1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образования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95885" marR="100965">
                        <a:lnSpc>
                          <a:spcPct val="100000"/>
                        </a:lnSpc>
                        <a:buSzPct val="75000"/>
                        <a:buFont typeface="Symbol"/>
                        <a:buChar char=""/>
                        <a:tabLst>
                          <a:tab pos="155575" algn="l"/>
                        </a:tabLst>
                      </a:pPr>
                      <a:r>
                        <a:rPr sz="1200" spc="7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показатели,</a:t>
                      </a:r>
                      <a:r>
                        <a:rPr sz="1200" spc="-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характеризующие</a:t>
                      </a:r>
                      <a:r>
                        <a:rPr sz="1200" spc="-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оценку</a:t>
                      </a:r>
                      <a:r>
                        <a:rPr sz="1200" spc="-6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личностных </a:t>
                      </a:r>
                      <a:r>
                        <a:rPr sz="1200" spc="-36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результатов </a:t>
                      </a:r>
                      <a:r>
                        <a:rPr sz="1200" spc="1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согласно </a:t>
                      </a:r>
                      <a:r>
                        <a:rPr sz="1200" spc="1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требованиям </a:t>
                      </a:r>
                      <a:r>
                        <a:rPr sz="1200" spc="14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ФГОС </a:t>
                      </a:r>
                      <a:r>
                        <a:rPr sz="1200" spc="114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по </a:t>
                      </a:r>
                      <a:r>
                        <a:rPr sz="1200" spc="1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уровням</a:t>
                      </a:r>
                      <a:r>
                        <a:rPr sz="1200" spc="-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14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общего</a:t>
                      </a:r>
                      <a:r>
                        <a:rPr sz="1200" spc="-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образования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95885" marR="854075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75000"/>
                        <a:buFont typeface="Symbol"/>
                        <a:buChar char=""/>
                        <a:tabLst>
                          <a:tab pos="155575" algn="l"/>
                        </a:tabLst>
                      </a:pP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ок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аза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те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и,</a:t>
                      </a:r>
                      <a:r>
                        <a:rPr sz="1200" spc="-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х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изующие</a:t>
                      </a:r>
                      <a:r>
                        <a:rPr sz="1200" spc="-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ц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ку  удовлетворе</a:t>
                      </a:r>
                      <a:r>
                        <a:rPr sz="12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200" spc="-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ти</a:t>
                      </a:r>
                      <a:r>
                        <a:rPr sz="1200" spc="-10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родителей</a:t>
                      </a:r>
                      <a:r>
                        <a:rPr sz="1200" spc="-1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че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твом  обр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аз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ова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ел</a:t>
                      </a:r>
                      <a:r>
                        <a:rPr sz="12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ь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ных</a:t>
                      </a:r>
                      <a:r>
                        <a:rPr sz="1200" spc="-1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резул</a:t>
                      </a:r>
                      <a:r>
                        <a:rPr sz="1200" spc="-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ь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200" spc="-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2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тов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0" y="6858"/>
            <a:ext cx="1752599" cy="1250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5" y="77723"/>
            <a:ext cx="1223772" cy="8214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7473" y="99212"/>
            <a:ext cx="5013325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pc="65" dirty="0"/>
              <a:t>ВНУТРЕНЯЯ</a:t>
            </a:r>
            <a:r>
              <a:rPr spc="-25" dirty="0"/>
              <a:t> </a:t>
            </a:r>
            <a:r>
              <a:rPr spc="95" dirty="0"/>
              <a:t>СИСТЕМА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ОЦЕНКИ</a:t>
            </a:r>
            <a:r>
              <a:rPr spc="-25" dirty="0"/>
              <a:t> </a:t>
            </a:r>
            <a:r>
              <a:rPr spc="95" dirty="0"/>
              <a:t>КАЧЕСТВА</a:t>
            </a:r>
            <a:r>
              <a:rPr spc="-40" dirty="0"/>
              <a:t> </a:t>
            </a:r>
            <a:r>
              <a:rPr spc="95" dirty="0"/>
              <a:t>ОБРАЗОВАНИЯ</a:t>
            </a:r>
            <a:r>
              <a:rPr spc="-10" dirty="0"/>
              <a:t> </a:t>
            </a:r>
            <a:r>
              <a:rPr spc="20" dirty="0"/>
              <a:t>(ВСОКО)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4253" y="972693"/>
            <a:ext cx="56375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70" dirty="0">
                <a:solidFill>
                  <a:srgbClr val="0F489C"/>
                </a:solidFill>
                <a:latin typeface="Tahoma"/>
                <a:cs typeface="Tahoma"/>
              </a:rPr>
              <a:t>Критерии</a:t>
            </a:r>
            <a:r>
              <a:rPr sz="1400" b="1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8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b="1" spc="-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0F489C"/>
                </a:solidFill>
                <a:latin typeface="Tahoma"/>
                <a:cs typeface="Tahoma"/>
              </a:rPr>
              <a:t>показатели</a:t>
            </a:r>
            <a:r>
              <a:rPr sz="1400" b="1" spc="-2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0F489C"/>
                </a:solidFill>
                <a:latin typeface="Tahoma"/>
                <a:cs typeface="Tahoma"/>
              </a:rPr>
              <a:t>оценки</a:t>
            </a:r>
            <a:r>
              <a:rPr sz="1400" b="1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0F489C"/>
                </a:solidFill>
                <a:latin typeface="Tahoma"/>
                <a:cs typeface="Tahoma"/>
              </a:rPr>
              <a:t>по</a:t>
            </a:r>
            <a:r>
              <a:rPr sz="1400" b="1" spc="-2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0F489C"/>
                </a:solidFill>
                <a:latin typeface="Tahoma"/>
                <a:cs typeface="Tahoma"/>
              </a:rPr>
              <a:t>направлениям</a:t>
            </a:r>
            <a:r>
              <a:rPr sz="1400" b="1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85" dirty="0">
                <a:solidFill>
                  <a:srgbClr val="0F489C"/>
                </a:solidFill>
                <a:latin typeface="Tahoma"/>
                <a:cs typeface="Tahoma"/>
              </a:rPr>
              <a:t>ВСОКО</a:t>
            </a:r>
            <a:endParaRPr sz="140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6205" y="1473580"/>
          <a:ext cx="8679180" cy="3418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0535"/>
                <a:gridCol w="4398645"/>
              </a:tblGrid>
              <a:tr h="231267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b="1" spc="4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Критерии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b="1" spc="2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Показатели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26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b="1" spc="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Направление:</a:t>
                      </a:r>
                      <a:r>
                        <a:rPr sz="1000" b="1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Качество</a:t>
                      </a:r>
                      <a:r>
                        <a:rPr sz="1000" b="1" spc="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реализации</a:t>
                      </a:r>
                      <a:r>
                        <a:rPr sz="1000" b="1" spc="1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образовательной</a:t>
                      </a:r>
                      <a:r>
                        <a:rPr sz="1000" b="1" spc="3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деятельности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55709">
                <a:tc>
                  <a:txBody>
                    <a:bodyPr/>
                    <a:lstStyle/>
                    <a:p>
                      <a:pPr marL="78740" marR="417195">
                        <a:lnSpc>
                          <a:spcPct val="100000"/>
                        </a:lnSpc>
                        <a:spcBef>
                          <a:spcPts val="260"/>
                        </a:spcBef>
                        <a:buSzPct val="90000"/>
                        <a:buFont typeface="Symbol"/>
                        <a:buChar char=""/>
                        <a:tabLst>
                          <a:tab pos="138430" algn="l"/>
                        </a:tabLst>
                      </a:pPr>
                      <a:r>
                        <a:rPr sz="1000" spc="6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соответствие</a:t>
                      </a:r>
                      <a:r>
                        <a:rPr sz="10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4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ООП</a:t>
                      </a:r>
                      <a:r>
                        <a:rPr sz="1000" spc="-5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требованиям</a:t>
                      </a:r>
                      <a:r>
                        <a:rPr sz="1000" spc="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14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ФГОС</a:t>
                      </a:r>
                      <a:r>
                        <a:rPr sz="1000" spc="-3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уровней</a:t>
                      </a:r>
                      <a:r>
                        <a:rPr sz="10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общего </a:t>
                      </a:r>
                      <a:r>
                        <a:rPr sz="1000" spc="-3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образования</a:t>
                      </a:r>
                      <a:r>
                        <a:rPr sz="10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запросам</a:t>
                      </a:r>
                      <a:r>
                        <a:rPr sz="10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учеников</a:t>
                      </a:r>
                      <a:r>
                        <a:rPr sz="1000" spc="-3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их</a:t>
                      </a:r>
                      <a:r>
                        <a:rPr sz="1000" spc="-3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родителей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37795" indent="-59690">
                        <a:lnSpc>
                          <a:spcPct val="100000"/>
                        </a:lnSpc>
                        <a:buSzPct val="90000"/>
                        <a:buFont typeface="Symbol"/>
                        <a:buChar char=""/>
                        <a:tabLst>
                          <a:tab pos="138430" algn="l"/>
                        </a:tabLst>
                      </a:pP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реализация</a:t>
                      </a:r>
                      <a:r>
                        <a:rPr sz="10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рабочих</a:t>
                      </a:r>
                      <a:r>
                        <a:rPr sz="1000" spc="-4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программ</a:t>
                      </a:r>
                      <a:r>
                        <a:rPr sz="1000" spc="-2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учебных</a:t>
                      </a:r>
                      <a:r>
                        <a:rPr sz="1000" spc="-2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планов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7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предметов,</a:t>
                      </a:r>
                      <a:r>
                        <a:rPr sz="1000" spc="-4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курсов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78740" marR="554355">
                        <a:lnSpc>
                          <a:spcPct val="100000"/>
                        </a:lnSpc>
                        <a:buSzPct val="90000"/>
                        <a:buFont typeface="Symbol"/>
                        <a:buChar char=""/>
                        <a:tabLst>
                          <a:tab pos="138430" algn="l"/>
                        </a:tabLst>
                      </a:pP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реализация</a:t>
                      </a:r>
                      <a:r>
                        <a:rPr sz="1000" spc="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рабочих</a:t>
                      </a:r>
                      <a:r>
                        <a:rPr sz="1000" spc="-3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программ</a:t>
                      </a:r>
                      <a:r>
                        <a:rPr sz="1000" spc="-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планов</a:t>
                      </a:r>
                      <a:r>
                        <a:rPr sz="10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внеурочной </a:t>
                      </a:r>
                      <a:r>
                        <a:rPr sz="1000" spc="-2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деятельности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78740" marR="176530">
                        <a:lnSpc>
                          <a:spcPct val="100000"/>
                        </a:lnSpc>
                        <a:buSzPct val="90000"/>
                        <a:buFont typeface="Symbol"/>
                        <a:buChar char=""/>
                        <a:tabLst>
                          <a:tab pos="138430" algn="l"/>
                        </a:tabLst>
                      </a:pP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реализация</a:t>
                      </a:r>
                      <a:r>
                        <a:rPr sz="10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рабочих</a:t>
                      </a:r>
                      <a:r>
                        <a:rPr sz="1000" spc="-3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программ</a:t>
                      </a:r>
                      <a:r>
                        <a:rPr sz="1000" spc="-2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воспитания</a:t>
                      </a:r>
                      <a:r>
                        <a:rPr sz="1000" spc="-1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календарных </a:t>
                      </a:r>
                      <a:r>
                        <a:rPr sz="1000" spc="-2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планов</a:t>
                      </a:r>
                      <a:r>
                        <a:rPr sz="1000" spc="-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воспитательной</a:t>
                      </a:r>
                      <a:r>
                        <a:rPr sz="1000" spc="1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работы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37795" indent="-59690">
                        <a:lnSpc>
                          <a:spcPct val="100000"/>
                        </a:lnSpc>
                        <a:buSzPct val="90000"/>
                        <a:buFont typeface="Symbol"/>
                        <a:buChar char=""/>
                        <a:tabLst>
                          <a:tab pos="138430" algn="l"/>
                        </a:tabLst>
                      </a:pPr>
                      <a:r>
                        <a:rPr sz="1000" spc="6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качество</a:t>
                      </a:r>
                      <a:r>
                        <a:rPr sz="1000" spc="-3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преподавания</a:t>
                      </a:r>
                      <a:r>
                        <a:rPr sz="10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уроков,</a:t>
                      </a:r>
                      <a:r>
                        <a:rPr sz="1000" spc="-3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индивидуальной</a:t>
                      </a:r>
                      <a:r>
                        <a:rPr sz="10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работы</a:t>
                      </a:r>
                      <a:r>
                        <a:rPr sz="1000" spc="-3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учениками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78740" marR="466090">
                        <a:lnSpc>
                          <a:spcPct val="100000"/>
                        </a:lnSpc>
                        <a:buSzPct val="90000"/>
                        <a:buFont typeface="Symbol"/>
                        <a:buChar char=""/>
                        <a:tabLst>
                          <a:tab pos="138430" algn="l"/>
                        </a:tabLst>
                      </a:pP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наличие</a:t>
                      </a:r>
                      <a:r>
                        <a:rPr sz="1000" spc="-4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дополнительных</a:t>
                      </a:r>
                      <a:r>
                        <a:rPr sz="1000" spc="-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образовательных</a:t>
                      </a:r>
                      <a:r>
                        <a:rPr sz="1000" spc="-1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программ, </a:t>
                      </a:r>
                      <a:r>
                        <a:rPr sz="1000" spc="-2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соответствующих</a:t>
                      </a:r>
                      <a:r>
                        <a:rPr sz="1000" spc="1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запросам</a:t>
                      </a:r>
                      <a:r>
                        <a:rPr sz="1000" spc="-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учеников</a:t>
                      </a:r>
                      <a:r>
                        <a:rPr sz="1000" spc="-1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их</a:t>
                      </a:r>
                      <a:r>
                        <a:rPr sz="1000" spc="-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родителей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78740" marR="95885">
                        <a:lnSpc>
                          <a:spcPct val="100000"/>
                        </a:lnSpc>
                        <a:buSzPct val="90000"/>
                        <a:buFont typeface="Symbol"/>
                        <a:buChar char=""/>
                        <a:tabLst>
                          <a:tab pos="138430" algn="l"/>
                        </a:tabLst>
                      </a:pP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удовлетворенность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учеников </a:t>
                      </a:r>
                      <a:r>
                        <a:rPr sz="1000" spc="1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родителей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реализацией </a:t>
                      </a:r>
                      <a:r>
                        <a:rPr sz="1000" spc="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образовательной </a:t>
                      </a:r>
                      <a:r>
                        <a:rPr sz="1000" spc="7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деятельности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(проведением </a:t>
                      </a:r>
                      <a:r>
                        <a:rPr sz="1000" spc="6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уроков, </a:t>
                      </a:r>
                      <a:r>
                        <a:rPr sz="1000" spc="6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индивидуальной</a:t>
                      </a:r>
                      <a:r>
                        <a:rPr sz="1000" spc="1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работой,</a:t>
                      </a:r>
                      <a:r>
                        <a:rPr sz="1000" spc="-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работой</a:t>
                      </a:r>
                      <a:r>
                        <a:rPr sz="1000" spc="-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классных</a:t>
                      </a:r>
                      <a:r>
                        <a:rPr sz="1000" spc="-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руководителей)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936625">
                        <a:lnSpc>
                          <a:spcPct val="100000"/>
                        </a:lnSpc>
                        <a:spcBef>
                          <a:spcPts val="260"/>
                        </a:spcBef>
                        <a:buSzPct val="90000"/>
                        <a:buFont typeface="Symbol"/>
                        <a:buChar char=""/>
                        <a:tabLst>
                          <a:tab pos="139065" algn="l"/>
                        </a:tabLst>
                      </a:pPr>
                      <a:r>
                        <a:rPr sz="1000" spc="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показатели,</a:t>
                      </a:r>
                      <a:r>
                        <a:rPr sz="1000" spc="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характеризующие</a:t>
                      </a:r>
                      <a:r>
                        <a:rPr sz="10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соответствие</a:t>
                      </a:r>
                      <a:r>
                        <a:rPr sz="1000" spc="-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4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ООП </a:t>
                      </a:r>
                      <a:r>
                        <a:rPr sz="1000" spc="-2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требованиям</a:t>
                      </a:r>
                      <a:r>
                        <a:rPr sz="1000" spc="-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14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ФГОС</a:t>
                      </a:r>
                      <a:r>
                        <a:rPr sz="1000" spc="-4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уровней</a:t>
                      </a:r>
                      <a:r>
                        <a:rPr sz="10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образования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38430" indent="-59690">
                        <a:lnSpc>
                          <a:spcPct val="100000"/>
                        </a:lnSpc>
                        <a:buSzPct val="90000"/>
                        <a:buFont typeface="Symbol"/>
                        <a:buChar char=""/>
                        <a:tabLst>
                          <a:tab pos="139065" algn="l"/>
                        </a:tabLst>
                      </a:pPr>
                      <a:r>
                        <a:rPr sz="1000" spc="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показатели,</a:t>
                      </a:r>
                      <a:r>
                        <a:rPr sz="1000" spc="2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характеризующие</a:t>
                      </a:r>
                      <a:r>
                        <a:rPr sz="1000" spc="1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соответствие</a:t>
                      </a:r>
                      <a:r>
                        <a:rPr sz="10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4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ООП</a:t>
                      </a:r>
                      <a:r>
                        <a:rPr sz="1000" spc="-4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запросам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учеников</a:t>
                      </a:r>
                      <a:r>
                        <a:rPr sz="1000" spc="-4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их</a:t>
                      </a:r>
                      <a:r>
                        <a:rPr sz="1000" spc="-6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родителей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79375" marR="752475">
                        <a:lnSpc>
                          <a:spcPct val="100000"/>
                        </a:lnSpc>
                        <a:buSzPct val="90000"/>
                        <a:buFont typeface="Symbol"/>
                        <a:buChar char=""/>
                        <a:tabLst>
                          <a:tab pos="139065" algn="l"/>
                        </a:tabLst>
                      </a:pPr>
                      <a:r>
                        <a:rPr sz="1000" spc="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показатели,</a:t>
                      </a:r>
                      <a:r>
                        <a:rPr sz="10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характеризующие</a:t>
                      </a:r>
                      <a:r>
                        <a:rPr sz="10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реализацию</a:t>
                      </a:r>
                      <a:r>
                        <a:rPr sz="10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рабочих </a:t>
                      </a:r>
                      <a:r>
                        <a:rPr sz="1000" spc="-2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программ</a:t>
                      </a:r>
                      <a:r>
                        <a:rPr sz="1000" spc="-2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учебных</a:t>
                      </a:r>
                      <a:r>
                        <a:rPr sz="1000" spc="-4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планов</a:t>
                      </a:r>
                      <a:r>
                        <a:rPr sz="1000" spc="-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предметов,</a:t>
                      </a:r>
                      <a:r>
                        <a:rPr sz="1000" spc="-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курсов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79375" marR="752475">
                        <a:lnSpc>
                          <a:spcPct val="100000"/>
                        </a:lnSpc>
                        <a:buSzPct val="90000"/>
                        <a:buFont typeface="Symbol"/>
                        <a:buChar char=""/>
                        <a:tabLst>
                          <a:tab pos="139065" algn="l"/>
                        </a:tabLst>
                      </a:pPr>
                      <a:r>
                        <a:rPr sz="1000" spc="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показатели,</a:t>
                      </a:r>
                      <a:r>
                        <a:rPr sz="10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характеризующие</a:t>
                      </a:r>
                      <a:r>
                        <a:rPr sz="1000" spc="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реализацию</a:t>
                      </a:r>
                      <a:r>
                        <a:rPr sz="10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рабочих </a:t>
                      </a:r>
                      <a:r>
                        <a:rPr sz="1000" spc="-2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программ</a:t>
                      </a:r>
                      <a:r>
                        <a:rPr sz="1000" spc="-2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планов</a:t>
                      </a:r>
                      <a:r>
                        <a:rPr sz="1000" spc="-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внеурочной</a:t>
                      </a:r>
                      <a:r>
                        <a:rPr sz="1000" spc="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деятельности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79375" marR="143510">
                        <a:lnSpc>
                          <a:spcPct val="100000"/>
                        </a:lnSpc>
                        <a:buSzPct val="90000"/>
                        <a:buFont typeface="Symbol"/>
                        <a:buChar char=""/>
                        <a:tabLst>
                          <a:tab pos="139065" algn="l"/>
                        </a:tabLst>
                      </a:pPr>
                      <a:r>
                        <a:rPr sz="1000" spc="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показатели,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характеризующие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реализацию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рабочих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программ</a:t>
                      </a:r>
                      <a:r>
                        <a:rPr sz="1000" spc="-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воспитания</a:t>
                      </a:r>
                      <a:r>
                        <a:rPr sz="1000" spc="-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4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календарных</a:t>
                      </a:r>
                      <a:r>
                        <a:rPr sz="1000" spc="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планов</a:t>
                      </a:r>
                      <a:r>
                        <a:rPr sz="1000" spc="-1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воспитательной </a:t>
                      </a:r>
                      <a:r>
                        <a:rPr sz="1000" spc="-2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работы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79375" marR="452120">
                        <a:lnSpc>
                          <a:spcPct val="100000"/>
                        </a:lnSpc>
                        <a:buSzPct val="90000"/>
                        <a:buFont typeface="Symbol"/>
                        <a:buChar char=""/>
                        <a:tabLst>
                          <a:tab pos="139065" algn="l"/>
                        </a:tabLst>
                      </a:pPr>
                      <a:r>
                        <a:rPr sz="1000" spc="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показатели,</a:t>
                      </a:r>
                      <a:r>
                        <a:rPr sz="10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характеризующие</a:t>
                      </a:r>
                      <a:r>
                        <a:rPr sz="10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наличие</a:t>
                      </a:r>
                      <a:r>
                        <a:rPr sz="1000" spc="-3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дополнительных </a:t>
                      </a:r>
                      <a:r>
                        <a:rPr sz="1000" spc="-2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образовательных </a:t>
                      </a:r>
                      <a:r>
                        <a:rPr sz="1000" spc="10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программ </a:t>
                      </a:r>
                      <a:r>
                        <a:rPr sz="1000" spc="1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их </a:t>
                      </a:r>
                      <a:r>
                        <a:rPr sz="1000" spc="6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соответствие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запросам </a:t>
                      </a:r>
                      <a:r>
                        <a:rPr sz="1000" spc="-3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учеников</a:t>
                      </a:r>
                      <a:r>
                        <a:rPr sz="1000" spc="-3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4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их</a:t>
                      </a:r>
                      <a:r>
                        <a:rPr sz="1000" spc="-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родителей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79375" marR="579120">
                        <a:lnSpc>
                          <a:spcPct val="100000"/>
                        </a:lnSpc>
                        <a:buSzPct val="90000"/>
                        <a:buFont typeface="Symbol"/>
                        <a:buChar char=""/>
                        <a:tabLst>
                          <a:tab pos="139065" algn="l"/>
                        </a:tabLst>
                      </a:pPr>
                      <a:r>
                        <a:rPr sz="1000" spc="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показатели,</a:t>
                      </a:r>
                      <a:r>
                        <a:rPr sz="10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характеризующие</a:t>
                      </a:r>
                      <a:r>
                        <a:rPr sz="100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качество</a:t>
                      </a:r>
                      <a:r>
                        <a:rPr sz="1000" spc="-3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преподавания </a:t>
                      </a:r>
                      <a:r>
                        <a:rPr sz="1000" spc="-2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уроков,</a:t>
                      </a:r>
                      <a:r>
                        <a:rPr sz="1000" spc="-3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индивидуальной</a:t>
                      </a:r>
                      <a:r>
                        <a:rPr sz="1000" spc="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работы</a:t>
                      </a:r>
                      <a:r>
                        <a:rPr sz="1000" spc="-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000" spc="-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учениками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38430" indent="-59690">
                        <a:lnSpc>
                          <a:spcPct val="100000"/>
                        </a:lnSpc>
                        <a:buSzPct val="90000"/>
                        <a:buFont typeface="Symbol"/>
                        <a:buChar char=""/>
                        <a:tabLst>
                          <a:tab pos="139065" algn="l"/>
                        </a:tabLst>
                      </a:pPr>
                      <a:r>
                        <a:rPr sz="1000" spc="5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показатели,</a:t>
                      </a:r>
                      <a:r>
                        <a:rPr sz="1000" spc="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характеризующие</a:t>
                      </a:r>
                      <a:r>
                        <a:rPr sz="1000" spc="1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удовлетворенность</a:t>
                      </a:r>
                      <a:r>
                        <a:rPr sz="1000" spc="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учеников</a:t>
                      </a:r>
                      <a:r>
                        <a:rPr sz="1000" spc="-2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и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8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родителей</a:t>
                      </a:r>
                      <a:r>
                        <a:rPr sz="1000" spc="-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реализацией</a:t>
                      </a:r>
                      <a:r>
                        <a:rPr sz="1000" spc="1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образовательной</a:t>
                      </a:r>
                      <a:r>
                        <a:rPr sz="1000" spc="15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0" dirty="0">
                          <a:solidFill>
                            <a:srgbClr val="0F489C"/>
                          </a:solidFill>
                          <a:latin typeface="Tahoma"/>
                          <a:cs typeface="Tahoma"/>
                        </a:rPr>
                        <a:t>деятельности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0" y="6858"/>
            <a:ext cx="1752599" cy="1250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68" y="91821"/>
            <a:ext cx="749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5182" y="299973"/>
            <a:ext cx="69583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/>
              <a:t>АККРЕДИТАЦИОННЫЙ</a:t>
            </a:r>
            <a:r>
              <a:rPr sz="2100" spc="10" dirty="0"/>
              <a:t> </a:t>
            </a:r>
            <a:r>
              <a:rPr sz="2100" spc="-5" dirty="0"/>
              <a:t>МОНИТОРИНГ</a:t>
            </a:r>
            <a:r>
              <a:rPr sz="2100" dirty="0"/>
              <a:t> </a:t>
            </a:r>
            <a:r>
              <a:rPr sz="2100" spc="-10" dirty="0"/>
              <a:t>(ШКОЛА/СПО)</a:t>
            </a:r>
            <a:endParaRPr sz="2100"/>
          </a:p>
        </p:txBody>
      </p:sp>
      <p:sp>
        <p:nvSpPr>
          <p:cNvPr id="4" name="object 4"/>
          <p:cNvSpPr/>
          <p:nvPr/>
        </p:nvSpPr>
        <p:spPr>
          <a:xfrm>
            <a:off x="819911" y="2167127"/>
            <a:ext cx="152400" cy="433070"/>
          </a:xfrm>
          <a:custGeom>
            <a:avLst/>
            <a:gdLst/>
            <a:ahLst/>
            <a:cxnLst/>
            <a:rect l="l" t="t" r="r" b="b"/>
            <a:pathLst>
              <a:path w="152400" h="433069">
                <a:moveTo>
                  <a:pt x="0" y="0"/>
                </a:moveTo>
                <a:lnTo>
                  <a:pt x="0" y="432816"/>
                </a:lnTo>
                <a:lnTo>
                  <a:pt x="152400" y="216408"/>
                </a:lnTo>
                <a:lnTo>
                  <a:pt x="0" y="0"/>
                </a:lnTo>
                <a:close/>
              </a:path>
            </a:pathLst>
          </a:custGeom>
          <a:solidFill>
            <a:srgbClr val="898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2491" y="3103879"/>
            <a:ext cx="3067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23C67"/>
                </a:solidFill>
                <a:latin typeface="Microsoft Sans Serif"/>
                <a:cs typeface="Microsoft Sans Serif"/>
              </a:rPr>
              <a:t>Ввод</a:t>
            </a:r>
            <a:r>
              <a:rPr sz="1200" spc="-5" dirty="0">
                <a:solidFill>
                  <a:srgbClr val="423C67"/>
                </a:solidFill>
                <a:latin typeface="Microsoft Sans Serif"/>
                <a:cs typeface="Microsoft Sans Serif"/>
              </a:rPr>
              <a:t> данных</a:t>
            </a:r>
            <a:r>
              <a:rPr sz="1200" spc="10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23C67"/>
                </a:solidFill>
                <a:latin typeface="Microsoft Sans Serif"/>
                <a:cs typeface="Microsoft Sans Serif"/>
              </a:rPr>
              <a:t>ОО</a:t>
            </a:r>
            <a:r>
              <a:rPr sz="1200" spc="15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23C67"/>
                </a:solidFill>
                <a:latin typeface="Microsoft Sans Serif"/>
                <a:cs typeface="Microsoft Sans Serif"/>
              </a:rPr>
              <a:t>через</a:t>
            </a:r>
            <a:r>
              <a:rPr sz="1200" spc="-15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23C67"/>
                </a:solidFill>
                <a:latin typeface="Microsoft Sans Serif"/>
                <a:cs typeface="Microsoft Sans Serif"/>
              </a:rPr>
              <a:t>ИС</a:t>
            </a:r>
            <a:r>
              <a:rPr sz="1200" spc="10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23C67"/>
                </a:solidFill>
                <a:latin typeface="Microsoft Sans Serif"/>
                <a:cs typeface="Microsoft Sans Serif"/>
              </a:rPr>
              <a:t>Рособрнадзора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2583" y="3089148"/>
            <a:ext cx="154305" cy="431800"/>
          </a:xfrm>
          <a:custGeom>
            <a:avLst/>
            <a:gdLst/>
            <a:ahLst/>
            <a:cxnLst/>
            <a:rect l="l" t="t" r="r" b="b"/>
            <a:pathLst>
              <a:path w="154305" h="431800">
                <a:moveTo>
                  <a:pt x="0" y="0"/>
                </a:moveTo>
                <a:lnTo>
                  <a:pt x="0" y="431291"/>
                </a:lnTo>
                <a:lnTo>
                  <a:pt x="153924" y="215645"/>
                </a:lnTo>
                <a:lnTo>
                  <a:pt x="0" y="0"/>
                </a:lnTo>
                <a:close/>
              </a:path>
            </a:pathLst>
          </a:custGeom>
          <a:solidFill>
            <a:srgbClr val="898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2491" y="4140200"/>
            <a:ext cx="3753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23C67"/>
                </a:solidFill>
                <a:latin typeface="Microsoft Sans Serif"/>
                <a:cs typeface="Microsoft Sans Serif"/>
              </a:rPr>
              <a:t>Предзагрузка</a:t>
            </a:r>
            <a:r>
              <a:rPr sz="1200" spc="-15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23C67"/>
                </a:solidFill>
                <a:latin typeface="Microsoft Sans Serif"/>
                <a:cs typeface="Microsoft Sans Serif"/>
              </a:rPr>
              <a:t>данных</a:t>
            </a:r>
            <a:r>
              <a:rPr sz="1200" spc="15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23C67"/>
                </a:solidFill>
                <a:latin typeface="Microsoft Sans Serif"/>
                <a:cs typeface="Microsoft Sans Serif"/>
              </a:rPr>
              <a:t>по</a:t>
            </a:r>
            <a:r>
              <a:rPr sz="1200" spc="15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23C67"/>
                </a:solidFill>
                <a:latin typeface="Microsoft Sans Serif"/>
                <a:cs typeface="Microsoft Sans Serif"/>
              </a:rPr>
              <a:t>5</a:t>
            </a:r>
            <a:r>
              <a:rPr sz="1200" spc="5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23C67"/>
                </a:solidFill>
                <a:latin typeface="Microsoft Sans Serif"/>
                <a:cs typeface="Microsoft Sans Serif"/>
              </a:rPr>
              <a:t>показателям</a:t>
            </a:r>
            <a:r>
              <a:rPr sz="1200" spc="-20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23C67"/>
                </a:solidFill>
                <a:latin typeface="Microsoft Sans Serif"/>
                <a:cs typeface="Microsoft Sans Serif"/>
              </a:rPr>
              <a:t>Школа/СПО: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8011" y="4041647"/>
            <a:ext cx="152400" cy="431800"/>
          </a:xfrm>
          <a:custGeom>
            <a:avLst/>
            <a:gdLst/>
            <a:ahLst/>
            <a:cxnLst/>
            <a:rect l="l" t="t" r="r" b="b"/>
            <a:pathLst>
              <a:path w="152400" h="431800">
                <a:moveTo>
                  <a:pt x="0" y="0"/>
                </a:moveTo>
                <a:lnTo>
                  <a:pt x="0" y="431291"/>
                </a:lnTo>
                <a:lnTo>
                  <a:pt x="152400" y="215645"/>
                </a:lnTo>
                <a:lnTo>
                  <a:pt x="0" y="0"/>
                </a:lnTo>
                <a:close/>
              </a:path>
            </a:pathLst>
          </a:custGeom>
          <a:solidFill>
            <a:srgbClr val="898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911" y="2040635"/>
            <a:ext cx="7867650" cy="0"/>
          </a:xfrm>
          <a:custGeom>
            <a:avLst/>
            <a:gdLst/>
            <a:ahLst/>
            <a:cxnLst/>
            <a:rect l="l" t="t" r="r" b="b"/>
            <a:pathLst>
              <a:path w="7867650">
                <a:moveTo>
                  <a:pt x="0" y="0"/>
                </a:moveTo>
                <a:lnTo>
                  <a:pt x="7867523" y="0"/>
                </a:lnTo>
              </a:path>
            </a:pathLst>
          </a:custGeom>
          <a:ln w="57912">
            <a:solidFill>
              <a:srgbClr val="89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42491" y="1609725"/>
            <a:ext cx="7299959" cy="933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23C67"/>
                </a:solidFill>
                <a:latin typeface="Microsoft Sans Serif"/>
                <a:cs typeface="Microsoft Sans Serif"/>
              </a:rPr>
              <a:t>Осень</a:t>
            </a:r>
            <a:r>
              <a:rPr sz="1200" spc="-15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23C67"/>
                </a:solidFill>
                <a:latin typeface="Microsoft Sans Serif"/>
                <a:cs typeface="Microsoft Sans Serif"/>
              </a:rPr>
              <a:t>2023</a:t>
            </a:r>
            <a:r>
              <a:rPr sz="1200" spc="-40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423C67"/>
                </a:solidFill>
                <a:latin typeface="Microsoft Sans Serif"/>
                <a:cs typeface="Microsoft Sans Serif"/>
              </a:rPr>
              <a:t>г.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12700" marR="5080">
              <a:lnSpc>
                <a:spcPts val="1300"/>
              </a:lnSpc>
            </a:pPr>
            <a:r>
              <a:rPr sz="1200" spc="-5" dirty="0">
                <a:solidFill>
                  <a:srgbClr val="423C67"/>
                </a:solidFill>
                <a:latin typeface="Microsoft Sans Serif"/>
                <a:cs typeface="Microsoft Sans Serif"/>
              </a:rPr>
              <a:t>По</a:t>
            </a:r>
            <a:r>
              <a:rPr sz="1200" spc="20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23C67"/>
                </a:solidFill>
                <a:latin typeface="Microsoft Sans Serif"/>
                <a:cs typeface="Microsoft Sans Serif"/>
              </a:rPr>
              <a:t>всем</a:t>
            </a:r>
            <a:r>
              <a:rPr sz="1200" spc="15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23C67"/>
                </a:solidFill>
                <a:latin typeface="Microsoft Sans Serif"/>
                <a:cs typeface="Microsoft Sans Serif"/>
              </a:rPr>
              <a:t>аккредитованным</a:t>
            </a:r>
            <a:r>
              <a:rPr sz="1200" spc="-5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23C67"/>
                </a:solidFill>
                <a:latin typeface="Microsoft Sans Serif"/>
                <a:cs typeface="Microsoft Sans Serif"/>
              </a:rPr>
              <a:t>образовательным</a:t>
            </a:r>
            <a:r>
              <a:rPr sz="1200" spc="5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23C67"/>
                </a:solidFill>
                <a:latin typeface="Microsoft Sans Serif"/>
                <a:cs typeface="Microsoft Sans Serif"/>
              </a:rPr>
              <a:t>программам</a:t>
            </a:r>
            <a:r>
              <a:rPr sz="1200" spc="-10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23C67"/>
                </a:solidFill>
                <a:latin typeface="Microsoft Sans Serif"/>
                <a:cs typeface="Microsoft Sans Serif"/>
              </a:rPr>
              <a:t>Школа/СПО</a:t>
            </a:r>
            <a:r>
              <a:rPr sz="1200" spc="5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23C67"/>
                </a:solidFill>
                <a:latin typeface="Microsoft Sans Serif"/>
                <a:cs typeface="Microsoft Sans Serif"/>
              </a:rPr>
              <a:t>(наличие</a:t>
            </a:r>
            <a:r>
              <a:rPr sz="1200" spc="30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23C67"/>
                </a:solidFill>
                <a:latin typeface="Microsoft Sans Serif"/>
                <a:cs typeface="Microsoft Sans Serif"/>
              </a:rPr>
              <a:t>выпускников</a:t>
            </a:r>
            <a:r>
              <a:rPr sz="1200" spc="35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23C67"/>
                </a:solidFill>
                <a:latin typeface="Microsoft Sans Serif"/>
                <a:cs typeface="Microsoft Sans Serif"/>
              </a:rPr>
              <a:t>в</a:t>
            </a:r>
            <a:r>
              <a:rPr sz="1200" spc="20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23C67"/>
                </a:solidFill>
                <a:latin typeface="Microsoft Sans Serif"/>
                <a:cs typeface="Microsoft Sans Serif"/>
              </a:rPr>
              <a:t>2021</a:t>
            </a:r>
            <a:r>
              <a:rPr sz="1200" spc="-10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423C67"/>
                </a:solidFill>
                <a:latin typeface="Microsoft Sans Serif"/>
                <a:cs typeface="Microsoft Sans Serif"/>
              </a:rPr>
              <a:t>г., </a:t>
            </a:r>
            <a:r>
              <a:rPr sz="1200" spc="-300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23C67"/>
                </a:solidFill>
                <a:latin typeface="Microsoft Sans Serif"/>
                <a:cs typeface="Microsoft Sans Serif"/>
              </a:rPr>
              <a:t>2022</a:t>
            </a:r>
            <a:r>
              <a:rPr sz="1200" spc="-25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423C67"/>
                </a:solidFill>
                <a:latin typeface="Microsoft Sans Serif"/>
                <a:cs typeface="Microsoft Sans Serif"/>
              </a:rPr>
              <a:t>г.)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5819" y="2843783"/>
            <a:ext cx="7840345" cy="0"/>
          </a:xfrm>
          <a:custGeom>
            <a:avLst/>
            <a:gdLst/>
            <a:ahLst/>
            <a:cxnLst/>
            <a:rect l="l" t="t" r="r" b="b"/>
            <a:pathLst>
              <a:path w="7840345">
                <a:moveTo>
                  <a:pt x="0" y="0"/>
                </a:moveTo>
                <a:lnTo>
                  <a:pt x="7840345" y="0"/>
                </a:lnTo>
              </a:path>
            </a:pathLst>
          </a:custGeom>
          <a:ln w="57912">
            <a:solidFill>
              <a:srgbClr val="89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2583" y="3698747"/>
            <a:ext cx="7824470" cy="0"/>
          </a:xfrm>
          <a:custGeom>
            <a:avLst/>
            <a:gdLst/>
            <a:ahLst/>
            <a:cxnLst/>
            <a:rect l="l" t="t" r="r" b="b"/>
            <a:pathLst>
              <a:path w="7824470">
                <a:moveTo>
                  <a:pt x="0" y="0"/>
                </a:moveTo>
                <a:lnTo>
                  <a:pt x="7824216" y="0"/>
                </a:lnTo>
              </a:path>
            </a:pathLst>
          </a:custGeom>
          <a:ln w="57912">
            <a:solidFill>
              <a:srgbClr val="89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2583" y="4748784"/>
            <a:ext cx="7824470" cy="0"/>
          </a:xfrm>
          <a:custGeom>
            <a:avLst/>
            <a:gdLst/>
            <a:ahLst/>
            <a:cxnLst/>
            <a:rect l="l" t="t" r="r" b="b"/>
            <a:pathLst>
              <a:path w="7824470">
                <a:moveTo>
                  <a:pt x="0" y="0"/>
                </a:moveTo>
                <a:lnTo>
                  <a:pt x="7824216" y="0"/>
                </a:lnTo>
              </a:path>
            </a:pathLst>
          </a:custGeom>
          <a:ln w="57912">
            <a:solidFill>
              <a:srgbClr val="89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9911" y="1498091"/>
            <a:ext cx="152400" cy="431800"/>
          </a:xfrm>
          <a:custGeom>
            <a:avLst/>
            <a:gdLst/>
            <a:ahLst/>
            <a:cxnLst/>
            <a:rect l="l" t="t" r="r" b="b"/>
            <a:pathLst>
              <a:path w="152400" h="431800">
                <a:moveTo>
                  <a:pt x="0" y="0"/>
                </a:moveTo>
                <a:lnTo>
                  <a:pt x="0" y="431292"/>
                </a:lnTo>
                <a:lnTo>
                  <a:pt x="152400" y="215646"/>
                </a:lnTo>
                <a:lnTo>
                  <a:pt x="0" y="0"/>
                </a:lnTo>
                <a:close/>
              </a:path>
            </a:pathLst>
          </a:custGeom>
          <a:solidFill>
            <a:srgbClr val="898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75250" y="3741521"/>
            <a:ext cx="20961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indent="-21336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26060" algn="l"/>
              </a:tabLst>
            </a:pPr>
            <a:r>
              <a:rPr sz="1200" spc="-5" dirty="0">
                <a:solidFill>
                  <a:srgbClr val="423C67"/>
                </a:solidFill>
                <a:latin typeface="Microsoft Sans Serif"/>
                <a:cs typeface="Microsoft Sans Serif"/>
              </a:rPr>
              <a:t>наличие</a:t>
            </a:r>
            <a:r>
              <a:rPr sz="1200" spc="-30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23C67"/>
                </a:solidFill>
                <a:latin typeface="Microsoft Sans Serif"/>
                <a:cs typeface="Microsoft Sans Serif"/>
              </a:rPr>
              <a:t>ЭОС;</a:t>
            </a:r>
            <a:endParaRPr sz="1200" dirty="0">
              <a:latin typeface="Microsoft Sans Serif"/>
              <a:cs typeface="Microsoft Sans Serif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"/>
              <a:tabLst>
                <a:tab pos="226060" algn="l"/>
              </a:tabLst>
            </a:pPr>
            <a:r>
              <a:rPr sz="1200" spc="-5" dirty="0">
                <a:solidFill>
                  <a:srgbClr val="423C67"/>
                </a:solidFill>
                <a:latin typeface="Microsoft Sans Serif"/>
                <a:cs typeface="Microsoft Sans Serif"/>
              </a:rPr>
              <a:t>участие</a:t>
            </a:r>
            <a:r>
              <a:rPr sz="1200" spc="-10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23C67"/>
                </a:solidFill>
                <a:latin typeface="Microsoft Sans Serif"/>
                <a:cs typeface="Microsoft Sans Serif"/>
              </a:rPr>
              <a:t>в</a:t>
            </a:r>
            <a:r>
              <a:rPr sz="1200" spc="-20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23C67"/>
                </a:solidFill>
                <a:latin typeface="Microsoft Sans Serif"/>
                <a:cs typeface="Microsoft Sans Serif"/>
              </a:rPr>
              <a:t>ВПР;</a:t>
            </a:r>
            <a:endParaRPr sz="1200" dirty="0">
              <a:latin typeface="Microsoft Sans Serif"/>
              <a:cs typeface="Microsoft Sans Serif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"/>
              <a:tabLst>
                <a:tab pos="226060" algn="l"/>
              </a:tabLst>
            </a:pPr>
            <a:r>
              <a:rPr sz="1200" spc="-25" dirty="0">
                <a:solidFill>
                  <a:srgbClr val="423C67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1200" spc="-45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23C67"/>
                </a:solidFill>
                <a:latin typeface="Microsoft Sans Serif"/>
                <a:cs typeface="Microsoft Sans Serif"/>
              </a:rPr>
              <a:t>ГИА;</a:t>
            </a:r>
            <a:endParaRPr sz="1200" dirty="0">
              <a:latin typeface="Microsoft Sans Serif"/>
              <a:cs typeface="Microsoft Sans Serif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"/>
              <a:tabLst>
                <a:tab pos="226060" algn="l"/>
              </a:tabLst>
            </a:pPr>
            <a:r>
              <a:rPr sz="1200" spc="-10" dirty="0">
                <a:solidFill>
                  <a:srgbClr val="423C67"/>
                </a:solidFill>
                <a:latin typeface="Microsoft Sans Serif"/>
                <a:cs typeface="Microsoft Sans Serif"/>
              </a:rPr>
              <a:t>трудоустройство;</a:t>
            </a:r>
            <a:endParaRPr sz="1200" dirty="0">
              <a:latin typeface="Microsoft Sans Serif"/>
              <a:cs typeface="Microsoft Sans Serif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"/>
              <a:tabLst>
                <a:tab pos="226060" algn="l"/>
              </a:tabLst>
            </a:pPr>
            <a:r>
              <a:rPr sz="1200" spc="-25" dirty="0">
                <a:solidFill>
                  <a:srgbClr val="423C67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1200" spc="-35" dirty="0">
                <a:solidFill>
                  <a:srgbClr val="423C67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23C67"/>
                </a:solidFill>
                <a:latin typeface="Microsoft Sans Serif"/>
                <a:cs typeface="Microsoft Sans Serif"/>
              </a:rPr>
              <a:t>демоэкзамена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18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43900" y="185529"/>
            <a:ext cx="512064" cy="459122"/>
          </a:xfrm>
          <a:prstGeom prst="rect">
            <a:avLst/>
          </a:prstGeom>
        </p:spPr>
      </p:pic>
      <p:pic>
        <p:nvPicPr>
          <p:cNvPr id="19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6300" y="337929"/>
            <a:ext cx="512064" cy="459122"/>
          </a:xfrm>
          <a:prstGeom prst="rect">
            <a:avLst/>
          </a:prstGeom>
        </p:spPr>
      </p:pic>
      <p:pic>
        <p:nvPicPr>
          <p:cNvPr id="20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0" y="6858"/>
            <a:ext cx="1752599" cy="1250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8285" cy="905351"/>
          </a:xfrm>
          <a:custGeom>
            <a:avLst/>
            <a:gdLst/>
            <a:ahLst/>
            <a:cxnLst/>
            <a:rect l="l" t="t" r="r" b="b"/>
            <a:pathLst>
              <a:path w="12184380" h="1207135">
                <a:moveTo>
                  <a:pt x="0" y="1207008"/>
                </a:moveTo>
                <a:lnTo>
                  <a:pt x="12184380" y="1207008"/>
                </a:lnTo>
                <a:lnTo>
                  <a:pt x="12184380" y="0"/>
                </a:lnTo>
                <a:lnTo>
                  <a:pt x="0" y="0"/>
                </a:lnTo>
                <a:lnTo>
                  <a:pt x="0" y="1207008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714" y="125540"/>
            <a:ext cx="8414861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R="50483" algn="ctr">
              <a:spcBef>
                <a:spcPts val="71"/>
              </a:spcBef>
              <a:tabLst>
                <a:tab pos="786765" algn="l"/>
              </a:tabLst>
            </a:pPr>
            <a:r>
              <a:rPr sz="2100" spc="-4" dirty="0"/>
              <a:t>ПЛАН	МЕРОПРИЯТИЙ</a:t>
            </a:r>
            <a:r>
              <a:rPr sz="2100" spc="-15" dirty="0"/>
              <a:t> </a:t>
            </a:r>
            <a:r>
              <a:rPr sz="2100" spc="-11" dirty="0"/>
              <a:t>(«ДОРОЖНАЯ</a:t>
            </a:r>
            <a:r>
              <a:rPr sz="2100" spc="-4" dirty="0"/>
              <a:t> </a:t>
            </a:r>
            <a:r>
              <a:rPr sz="2100" spc="-26" dirty="0"/>
              <a:t>КАРТА»)</a:t>
            </a:r>
            <a:endParaRPr sz="2100" dirty="0"/>
          </a:p>
          <a:p>
            <a:pPr algn="ctr">
              <a:lnSpc>
                <a:spcPct val="100000"/>
              </a:lnSpc>
            </a:pPr>
            <a:r>
              <a:rPr sz="2100" b="0" spc="-4" dirty="0">
                <a:latin typeface="Calibri"/>
                <a:cs typeface="Calibri"/>
              </a:rPr>
              <a:t>развития</a:t>
            </a:r>
            <a:r>
              <a:rPr sz="2100" b="0" spc="8" dirty="0">
                <a:latin typeface="Calibri"/>
                <a:cs typeface="Calibri"/>
              </a:rPr>
              <a:t> </a:t>
            </a:r>
            <a:r>
              <a:rPr sz="2100" b="0" spc="-11" dirty="0">
                <a:latin typeface="Calibri"/>
                <a:cs typeface="Calibri"/>
              </a:rPr>
              <a:t>внутришкольной</a:t>
            </a:r>
            <a:r>
              <a:rPr sz="2100" b="0" spc="11" dirty="0">
                <a:latin typeface="Calibri"/>
                <a:cs typeface="Calibri"/>
              </a:rPr>
              <a:t> </a:t>
            </a:r>
            <a:r>
              <a:rPr sz="2100" b="0" spc="-8" dirty="0">
                <a:latin typeface="Calibri"/>
                <a:cs typeface="Calibri"/>
              </a:rPr>
              <a:t>системы</a:t>
            </a:r>
            <a:r>
              <a:rPr sz="2100" b="0" dirty="0">
                <a:latin typeface="Calibri"/>
                <a:cs typeface="Calibri"/>
              </a:rPr>
              <a:t> </a:t>
            </a:r>
            <a:r>
              <a:rPr sz="2100" b="0" spc="-8" dirty="0">
                <a:latin typeface="Calibri"/>
                <a:cs typeface="Calibri"/>
              </a:rPr>
              <a:t>профилактики</a:t>
            </a:r>
            <a:r>
              <a:rPr sz="2100" b="0" spc="30" dirty="0">
                <a:latin typeface="Calibri"/>
                <a:cs typeface="Calibri"/>
              </a:rPr>
              <a:t> </a:t>
            </a:r>
            <a:r>
              <a:rPr sz="2100" b="0" spc="-4" dirty="0">
                <a:latin typeface="Calibri"/>
                <a:cs typeface="Calibri"/>
              </a:rPr>
              <a:t>учебной</a:t>
            </a:r>
            <a:r>
              <a:rPr sz="2100" b="0" spc="8" dirty="0">
                <a:latin typeface="Calibri"/>
                <a:cs typeface="Calibri"/>
              </a:rPr>
              <a:t> </a:t>
            </a:r>
            <a:r>
              <a:rPr sz="2100" b="0" spc="-4" dirty="0">
                <a:latin typeface="Calibri"/>
                <a:cs typeface="Calibri"/>
              </a:rPr>
              <a:t>неуспешности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084" y="4999482"/>
            <a:ext cx="7845431" cy="66293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5878" y="1261871"/>
          <a:ext cx="8616314" cy="39626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448"/>
                <a:gridCol w="423386"/>
                <a:gridCol w="2759869"/>
                <a:gridCol w="1434941"/>
                <a:gridCol w="1560194"/>
                <a:gridCol w="1905476"/>
              </a:tblGrid>
              <a:tr h="350710">
                <a:tc gridSpan="2">
                  <a:txBody>
                    <a:bodyPr/>
                    <a:lstStyle/>
                    <a:p>
                      <a:pPr marL="389255">
                        <a:lnSpc>
                          <a:spcPts val="1625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п/п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ts val="162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62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Ожидаемый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результат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165">
                        <a:lnSpc>
                          <a:spcPts val="162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Ответственные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38886">
                <a:tc gridSpan="6">
                  <a:txBody>
                    <a:bodyPr/>
                    <a:lstStyle/>
                    <a:p>
                      <a:pPr marL="8890" algn="ctr">
                        <a:lnSpc>
                          <a:spcPts val="163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Направление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Организационно-методическая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1100" b="1" spc="2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администрации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школы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8791">
                <a:tc>
                  <a:txBody>
                    <a:bodyPr/>
                    <a:lstStyle/>
                    <a:p>
                      <a:pPr marR="233679" algn="r">
                        <a:lnSpc>
                          <a:spcPts val="163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53975">
                        <a:lnSpc>
                          <a:spcPts val="159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Индивидуализация</a:t>
                      </a:r>
                      <a:r>
                        <a:rPr sz="11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образовательного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маршрута.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Психолого-педагогический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консилиум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1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38791">
                <a:tc>
                  <a:txBody>
                    <a:bodyPr/>
                    <a:lstStyle/>
                    <a:p>
                      <a:pPr marR="233679" algn="r">
                        <a:lnSpc>
                          <a:spcPts val="163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53975">
                        <a:lnSpc>
                          <a:spcPts val="159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Психолого-педагогическая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освоении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основной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общеобразовательной программы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(ИУП)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1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71164">
                <a:tc>
                  <a:txBody>
                    <a:bodyPr/>
                    <a:lstStyle/>
                    <a:p>
                      <a:pPr marR="233679" algn="r">
                        <a:lnSpc>
                          <a:spcPts val="163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53975">
                        <a:lnSpc>
                          <a:spcPts val="159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Работа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педагогическим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коллективом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(повышение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компетентности)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1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71164">
                <a:tc gridSpan="6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Направление</a:t>
                      </a:r>
                      <a:r>
                        <a:rPr sz="11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Организационно-методическая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педагогов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8791">
                <a:tc>
                  <a:txBody>
                    <a:bodyPr/>
                    <a:lstStyle/>
                    <a:p>
                      <a:pPr marR="233679" algn="r">
                        <a:lnSpc>
                          <a:spcPts val="163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Оценка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особых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образовательных потребностей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(психолого-педагогическая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диагностика)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1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38792">
                <a:tc>
                  <a:txBody>
                    <a:bodyPr/>
                    <a:lstStyle/>
                    <a:p>
                      <a:pPr marR="209550" algn="r">
                        <a:lnSpc>
                          <a:spcPts val="163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2.2.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Меры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индивидуальной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группы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риска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неуспешности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1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71164">
                <a:tc gridSpan="6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Направление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Работа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ученическим</a:t>
                      </a:r>
                      <a:r>
                        <a:rPr sz="11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сообществом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1250">
                <a:tc>
                  <a:txBody>
                    <a:bodyPr/>
                    <a:lstStyle/>
                    <a:p>
                      <a:pPr marR="213995" algn="r">
                        <a:lnSpc>
                          <a:spcPts val="163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71212">
                <a:tc gridSpan="6"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Направление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Взаимодействие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3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семьей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обучающихся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1212">
                <a:tc>
                  <a:txBody>
                    <a:bodyPr/>
                    <a:lstStyle/>
                    <a:p>
                      <a:pPr marR="213995" algn="r">
                        <a:lnSpc>
                          <a:spcPts val="163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29819" y="849535"/>
            <a:ext cx="693705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725454" algn="l"/>
                <a:tab pos="3445669" algn="l"/>
              </a:tabLst>
            </a:pPr>
            <a:r>
              <a:rPr spc="-11" dirty="0">
                <a:latin typeface="Calibri"/>
                <a:cs typeface="Calibri"/>
              </a:rPr>
              <a:t>Цель:	</a:t>
            </a:r>
            <a:r>
              <a:rPr dirty="0">
                <a:latin typeface="Calibri"/>
                <a:cs typeface="Calibri"/>
              </a:rPr>
              <a:t>Задачи:	</a:t>
            </a:r>
            <a:r>
              <a:rPr spc="-11" dirty="0">
                <a:latin typeface="Calibri"/>
                <a:cs typeface="Calibri"/>
              </a:rPr>
              <a:t>Целевые </a:t>
            </a:r>
            <a:r>
              <a:rPr spc="-8" dirty="0">
                <a:latin typeface="Calibri"/>
                <a:cs typeface="Calibri"/>
              </a:rPr>
              <a:t>индикаторы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spc="-11" dirty="0">
                <a:latin typeface="Calibri"/>
                <a:cs typeface="Calibri"/>
              </a:rPr>
              <a:t>показатели: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499" y="71119"/>
            <a:ext cx="6239001" cy="492443"/>
          </a:xfrm>
        </p:spPr>
        <p:txBody>
          <a:bodyPr/>
          <a:lstStyle/>
          <a:p>
            <a:pPr algn="ctr"/>
            <a:r>
              <a:rPr lang="ru-RU" dirty="0"/>
              <a:t>Повестка дня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99" y="260605"/>
            <a:ext cx="7924799" cy="4832092"/>
          </a:xfrm>
        </p:spPr>
        <p:txBody>
          <a:bodyPr/>
          <a:lstStyle/>
          <a:p>
            <a:endParaRPr lang="ru-RU" dirty="0"/>
          </a:p>
          <a:p>
            <a:pPr lvl="0" algn="l"/>
            <a:r>
              <a:rPr lang="ru-RU" sz="1400" b="1" dirty="0" smtClean="0"/>
              <a:t>1.Ведущие </a:t>
            </a:r>
            <a:r>
              <a:rPr lang="ru-RU" sz="1400" b="1" dirty="0"/>
              <a:t>направления образовательной политики РФ и их реализация на уровне </a:t>
            </a:r>
            <a:r>
              <a:rPr lang="ru-RU" sz="1400" b="1" dirty="0" smtClean="0"/>
              <a:t>школы.</a:t>
            </a:r>
          </a:p>
          <a:p>
            <a:pPr algn="ctr"/>
            <a:r>
              <a:rPr lang="ru-RU" sz="1400" b="1" dirty="0" smtClean="0"/>
              <a:t>                                                                                                                                           Котенко Н.К.</a:t>
            </a:r>
          </a:p>
          <a:p>
            <a:pPr algn="l"/>
            <a:r>
              <a:rPr lang="ru-RU" sz="1400" b="1" dirty="0" smtClean="0"/>
              <a:t>2. </a:t>
            </a:r>
            <a:r>
              <a:rPr lang="ru-RU" sz="1400" b="1" dirty="0"/>
              <a:t>Аттестация и курсовая </a:t>
            </a:r>
            <a:r>
              <a:rPr lang="ru-RU" sz="1400" b="1" dirty="0" smtClean="0"/>
              <a:t>подготовка6 изменения в системе образования 2023г.</a:t>
            </a:r>
            <a:endParaRPr lang="ru-RU" sz="1400" dirty="0"/>
          </a:p>
          <a:p>
            <a:pPr algn="ctr"/>
            <a:r>
              <a:rPr lang="ru-RU" sz="1400" b="1" dirty="0"/>
              <a:t>                                                           </a:t>
            </a:r>
            <a:r>
              <a:rPr lang="ru-RU" sz="1400" b="1" dirty="0" smtClean="0"/>
              <a:t>                                                                                      Савельева С.Г.</a:t>
            </a:r>
            <a:endParaRPr lang="ru-RU" sz="1400" dirty="0"/>
          </a:p>
          <a:p>
            <a:pPr lvl="0" algn="r"/>
            <a:endParaRPr lang="ru-RU" sz="1400" b="1" dirty="0" smtClean="0"/>
          </a:p>
          <a:p>
            <a:pPr lvl="0" algn="l"/>
            <a:r>
              <a:rPr lang="ru-RU" sz="1400" b="1" dirty="0" smtClean="0"/>
              <a:t>2. Анализ </a:t>
            </a:r>
            <a:r>
              <a:rPr lang="ru-RU" sz="1400" b="1" dirty="0"/>
              <a:t>работы за  2022-2023 учебной год. Цели и задачи на новый учебный год. </a:t>
            </a:r>
            <a:endParaRPr lang="ru-RU" sz="1400" dirty="0"/>
          </a:p>
          <a:p>
            <a:pPr algn="ctr"/>
            <a:r>
              <a:rPr lang="ru-RU" sz="1400" b="1" dirty="0" smtClean="0"/>
              <a:t>                                                                                                                                                        Руководители МО</a:t>
            </a:r>
          </a:p>
          <a:p>
            <a:pPr algn="r"/>
            <a:endParaRPr lang="ru-RU" sz="1400" dirty="0"/>
          </a:p>
          <a:p>
            <a:pPr lvl="0"/>
            <a:r>
              <a:rPr lang="ru-RU" sz="1400" b="1" dirty="0" smtClean="0"/>
              <a:t>3. Год </a:t>
            </a:r>
            <a:r>
              <a:rPr lang="ru-RU" sz="1400" b="1" dirty="0"/>
              <a:t>педагог – наставника</a:t>
            </a:r>
            <a:r>
              <a:rPr lang="ru-RU" sz="1400" b="1" dirty="0" smtClean="0"/>
              <a:t>. Система наставничества. </a:t>
            </a:r>
            <a:endParaRPr lang="ru-RU" sz="1400" dirty="0"/>
          </a:p>
          <a:p>
            <a:pPr algn="r"/>
            <a:r>
              <a:rPr lang="ru-RU" sz="1400" b="1" dirty="0"/>
              <a:t>                                             Выступление педагогов – </a:t>
            </a:r>
            <a:r>
              <a:rPr lang="ru-RU" sz="1400" b="1" dirty="0" smtClean="0"/>
              <a:t>наставников  </a:t>
            </a:r>
            <a:endParaRPr lang="ru-RU" sz="1400" dirty="0"/>
          </a:p>
          <a:p>
            <a:pPr algn="ctr"/>
            <a:r>
              <a:rPr lang="ru-RU" sz="1400" b="1" dirty="0"/>
              <a:t>                                             </a:t>
            </a:r>
            <a:r>
              <a:rPr lang="ru-RU" sz="1400" b="1" dirty="0" smtClean="0"/>
              <a:t>                                                                                           Сорока </a:t>
            </a:r>
            <a:r>
              <a:rPr lang="ru-RU" sz="1400" b="1" dirty="0"/>
              <a:t>Н.В.</a:t>
            </a:r>
            <a:endParaRPr lang="ru-RU" sz="1400" dirty="0"/>
          </a:p>
          <a:p>
            <a:pPr algn="ctr"/>
            <a:r>
              <a:rPr lang="ru-RU" sz="1400" b="1" dirty="0"/>
              <a:t>                                             </a:t>
            </a:r>
            <a:r>
              <a:rPr lang="ru-RU" sz="1400" b="1" dirty="0" smtClean="0"/>
              <a:t>                                                                                              Соловей </a:t>
            </a:r>
            <a:r>
              <a:rPr lang="ru-RU" sz="1400" b="1" dirty="0"/>
              <a:t>О.М. </a:t>
            </a:r>
            <a:endParaRPr lang="ru-RU" sz="1400" b="1" dirty="0" smtClean="0"/>
          </a:p>
          <a:p>
            <a:pPr algn="ctr"/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                                                                                                             Молодые педагоги          </a:t>
            </a:r>
            <a:endParaRPr lang="ru-RU" sz="1400" dirty="0"/>
          </a:p>
          <a:p>
            <a:pPr lvl="0"/>
            <a:r>
              <a:rPr lang="ru-RU" sz="1400" b="1" dirty="0" smtClean="0"/>
              <a:t>4. Современные </a:t>
            </a:r>
            <a:r>
              <a:rPr lang="ru-RU" sz="1400" b="1" dirty="0"/>
              <a:t>подходы к организации воспитательной работы</a:t>
            </a:r>
            <a:r>
              <a:rPr lang="ru-RU" sz="1400" dirty="0"/>
              <a:t>.</a:t>
            </a:r>
          </a:p>
          <a:p>
            <a:r>
              <a:rPr lang="ru-RU" sz="1400" dirty="0"/>
              <a:t>                                                                             </a:t>
            </a:r>
            <a:r>
              <a:rPr lang="ru-RU" sz="1400" dirty="0" smtClean="0"/>
              <a:t>                                                                                   </a:t>
            </a:r>
            <a:r>
              <a:rPr lang="ru-RU" sz="1400" b="1" dirty="0" smtClean="0"/>
              <a:t>Попкова </a:t>
            </a:r>
            <a:r>
              <a:rPr lang="ru-RU" sz="1400" b="1" dirty="0"/>
              <a:t>Н.В.</a:t>
            </a:r>
            <a:endParaRPr lang="ru-RU" sz="1400" dirty="0"/>
          </a:p>
          <a:p>
            <a:r>
              <a:rPr lang="ru-RU" sz="1400" b="1" dirty="0"/>
              <a:t>                                              </a:t>
            </a:r>
            <a:endParaRPr lang="ru-RU" sz="1400" dirty="0"/>
          </a:p>
          <a:p>
            <a:pPr lvl="0"/>
            <a:r>
              <a:rPr lang="ru-RU" sz="1400" dirty="0" smtClean="0"/>
              <a:t>5. </a:t>
            </a:r>
            <a:r>
              <a:rPr lang="ru-RU" sz="1400" b="1" dirty="0" smtClean="0"/>
              <a:t>Предпрофессиональное </a:t>
            </a:r>
            <a:r>
              <a:rPr lang="ru-RU" sz="1400" b="1" dirty="0"/>
              <a:t>и профессиональное образование: изменения в подходах, стратегии, технологии.                                                                              </a:t>
            </a:r>
            <a:r>
              <a:rPr lang="ru-RU" sz="1400" b="1" dirty="0" smtClean="0"/>
              <a:t>                                    </a:t>
            </a:r>
          </a:p>
          <a:p>
            <a:pPr lvl="0" algn="r"/>
            <a:r>
              <a:rPr lang="ru-RU" sz="1400" b="1" dirty="0" smtClean="0"/>
              <a:t>Рыжонкова </a:t>
            </a:r>
            <a:r>
              <a:rPr lang="ru-RU" sz="1400" b="1" dirty="0"/>
              <a:t>Н.Н.</a:t>
            </a:r>
            <a:endParaRPr lang="ru-RU" sz="1400" dirty="0"/>
          </a:p>
          <a:p>
            <a:pPr lvl="0"/>
            <a:r>
              <a:rPr lang="ru-RU" sz="1400" b="1" dirty="0" smtClean="0"/>
              <a:t>6.Разное</a:t>
            </a:r>
            <a:r>
              <a:rPr lang="ru-RU" sz="1400" b="1" dirty="0"/>
              <a:t>.</a:t>
            </a:r>
          </a:p>
          <a:p>
            <a:endParaRPr lang="ru-RU" sz="1600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0" y="6859"/>
            <a:ext cx="1676399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7175">
              <a:lnSpc>
                <a:spcPct val="100000"/>
              </a:lnSpc>
              <a:spcBef>
                <a:spcPts val="95"/>
              </a:spcBef>
            </a:pPr>
            <a:r>
              <a:rPr spc="80" dirty="0"/>
              <a:t>ОСНОВНЫЕ </a:t>
            </a:r>
            <a:r>
              <a:rPr spc="75" dirty="0"/>
              <a:t>ЗАДАЧИ </a:t>
            </a:r>
            <a:r>
              <a:rPr spc="90" dirty="0"/>
              <a:t>В </a:t>
            </a:r>
            <a:r>
              <a:rPr spc="60" dirty="0"/>
              <a:t>ОБЛАСТИ </a:t>
            </a:r>
            <a:r>
              <a:rPr spc="75" dirty="0"/>
              <a:t>РЕАЛИЗАЦИИ </a:t>
            </a:r>
            <a:r>
              <a:rPr spc="80" dirty="0"/>
              <a:t> </a:t>
            </a:r>
            <a:r>
              <a:rPr spc="70" dirty="0"/>
              <a:t>ГОСУДАРСТВЕННОЙ </a:t>
            </a:r>
            <a:r>
              <a:rPr spc="65" dirty="0"/>
              <a:t>ОБРАЗОВАТЕЛЬНОЙ</a:t>
            </a:r>
            <a:r>
              <a:rPr spc="30" dirty="0"/>
              <a:t> </a:t>
            </a:r>
            <a:r>
              <a:rPr spc="50" dirty="0"/>
              <a:t>ПОЛИТИКИ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14" y="1463166"/>
            <a:ext cx="54737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6680" marR="5080" indent="-94615">
              <a:lnSpc>
                <a:spcPct val="100000"/>
              </a:lnSpc>
              <a:spcBef>
                <a:spcPts val="105"/>
              </a:spcBef>
            </a:pPr>
            <a:r>
              <a:rPr sz="800" spc="114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ве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д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8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  </a:t>
            </a:r>
            <a:r>
              <a:rPr sz="800" spc="90" dirty="0">
                <a:solidFill>
                  <a:srgbClr val="0F489C"/>
                </a:solidFill>
                <a:latin typeface="Tahoma"/>
                <a:cs typeface="Tahoma"/>
              </a:rPr>
              <a:t>ФООП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396" y="2971927"/>
            <a:ext cx="7232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solidFill>
                  <a:srgbClr val="0F489C"/>
                </a:solidFill>
                <a:latin typeface="Tahoma"/>
                <a:cs typeface="Tahoma"/>
              </a:rPr>
              <a:t>Доступность </a:t>
            </a:r>
            <a:r>
              <a:rPr sz="800" spc="-23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д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114" dirty="0">
                <a:solidFill>
                  <a:srgbClr val="0F489C"/>
                </a:solidFill>
                <a:latin typeface="Tahoma"/>
                <a:cs typeface="Tahoma"/>
              </a:rPr>
              <a:t>ш</a:t>
            </a:r>
            <a:r>
              <a:rPr sz="800" spc="5" dirty="0">
                <a:solidFill>
                  <a:srgbClr val="0F489C"/>
                </a:solidFill>
                <a:latin typeface="Tahoma"/>
                <a:cs typeface="Tahoma"/>
              </a:rPr>
              <a:t>к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ь</a:t>
            </a:r>
            <a:r>
              <a:rPr sz="800" spc="6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-5" dirty="0">
                <a:solidFill>
                  <a:srgbClr val="0F489C"/>
                </a:solidFill>
                <a:latin typeface="Tahoma"/>
                <a:cs typeface="Tahoma"/>
              </a:rPr>
              <a:t>г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о  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б</a:t>
            </a:r>
            <a:r>
              <a:rPr sz="800" spc="9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800" spc="35" dirty="0">
                <a:solidFill>
                  <a:srgbClr val="0F489C"/>
                </a:solidFill>
                <a:latin typeface="Tahoma"/>
                <a:cs typeface="Tahoma"/>
              </a:rPr>
              <a:t>з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ов</a:t>
            </a:r>
            <a:r>
              <a:rPr sz="800" spc="2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800" spc="6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8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я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4069" y="776477"/>
            <a:ext cx="821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5"/>
              </a:spcBef>
            </a:pPr>
            <a:r>
              <a:rPr sz="800" spc="60" dirty="0">
                <a:solidFill>
                  <a:srgbClr val="0F489C"/>
                </a:solidFill>
                <a:latin typeface="Tahoma"/>
                <a:cs typeface="Tahoma"/>
              </a:rPr>
              <a:t>Обеспечение 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0F489C"/>
                </a:solidFill>
                <a:latin typeface="Tahoma"/>
                <a:cs typeface="Tahoma"/>
              </a:rPr>
              <a:t>новыми </a:t>
            </a:r>
            <a:r>
              <a:rPr sz="800" spc="8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0F489C"/>
                </a:solidFill>
                <a:latin typeface="Tahoma"/>
                <a:cs typeface="Tahoma"/>
              </a:rPr>
              <a:t>у</a:t>
            </a:r>
            <a:r>
              <a:rPr sz="800" spc="15" dirty="0">
                <a:solidFill>
                  <a:srgbClr val="0F489C"/>
                </a:solidFill>
                <a:latin typeface="Tahoma"/>
                <a:cs typeface="Tahoma"/>
              </a:rPr>
              <a:t>ч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60" dirty="0">
                <a:solidFill>
                  <a:srgbClr val="0F489C"/>
                </a:solidFill>
                <a:latin typeface="Tahoma"/>
                <a:cs typeface="Tahoma"/>
              </a:rPr>
              <a:t>бн</a:t>
            </a: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45" dirty="0">
                <a:solidFill>
                  <a:srgbClr val="0F489C"/>
                </a:solidFill>
                <a:latin typeface="Tahoma"/>
                <a:cs typeface="Tahoma"/>
              </a:rPr>
              <a:t>к</a:t>
            </a:r>
            <a:r>
              <a:rPr sz="800" spc="2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800" spc="100" dirty="0">
                <a:solidFill>
                  <a:srgbClr val="0F489C"/>
                </a:solidFill>
                <a:latin typeface="Tahoma"/>
                <a:cs typeface="Tahoma"/>
              </a:rPr>
              <a:t>ми</a:t>
            </a:r>
            <a:r>
              <a:rPr sz="800" spc="2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п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о  </a:t>
            </a:r>
            <a:r>
              <a:rPr sz="800" spc="60" dirty="0">
                <a:solidFill>
                  <a:srgbClr val="0F489C"/>
                </a:solidFill>
                <a:latin typeface="Tahoma"/>
                <a:cs typeface="Tahoma"/>
              </a:rPr>
              <a:t>ФГОС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5420" y="1468374"/>
            <a:ext cx="77152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34" marR="5080" indent="-13970">
              <a:lnSpc>
                <a:spcPct val="100000"/>
              </a:lnSpc>
              <a:spcBef>
                <a:spcPts val="105"/>
              </a:spcBef>
            </a:pPr>
            <a:r>
              <a:rPr sz="800" spc="11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800" spc="-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9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800" spc="8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ч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к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ое  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п</a:t>
            </a:r>
            <a:r>
              <a:rPr sz="800" spc="9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ве</a:t>
            </a:r>
            <a:r>
              <a:rPr sz="800" spc="90" dirty="0">
                <a:solidFill>
                  <a:srgbClr val="0F489C"/>
                </a:solidFill>
                <a:latin typeface="Tahoma"/>
                <a:cs typeface="Tahoma"/>
              </a:rPr>
              <a:t>щ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8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6888" y="788670"/>
            <a:ext cx="12846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00" spc="60" dirty="0">
                <a:solidFill>
                  <a:srgbClr val="0F489C"/>
                </a:solidFill>
                <a:latin typeface="Tahoma"/>
                <a:cs typeface="Tahoma"/>
              </a:rPr>
              <a:t>Интеграция</a:t>
            </a:r>
            <a:r>
              <a:rPr sz="800" spc="-4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0F489C"/>
                </a:solidFill>
                <a:latin typeface="Tahoma"/>
                <a:cs typeface="Tahoma"/>
              </a:rPr>
              <a:t>проекта</a:t>
            </a:r>
            <a:endParaRPr sz="80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</a:pPr>
            <a:r>
              <a:rPr sz="800" spc="-105" dirty="0">
                <a:solidFill>
                  <a:srgbClr val="0F489C"/>
                </a:solidFill>
                <a:latin typeface="Tahoma"/>
                <a:cs typeface="Tahoma"/>
              </a:rPr>
              <a:t>«</a:t>
            </a:r>
            <a:r>
              <a:rPr sz="800" spc="105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800" spc="2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800" spc="35" dirty="0">
                <a:solidFill>
                  <a:srgbClr val="0F489C"/>
                </a:solidFill>
                <a:latin typeface="Tahoma"/>
                <a:cs typeface="Tahoma"/>
              </a:rPr>
              <a:t>з</a:t>
            </a:r>
            <a:r>
              <a:rPr sz="800" spc="20" dirty="0">
                <a:solidFill>
                  <a:srgbClr val="0F489C"/>
                </a:solidFill>
                <a:latin typeface="Tahoma"/>
                <a:cs typeface="Tahoma"/>
              </a:rPr>
              <a:t>г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8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ы</a:t>
            </a:r>
            <a:r>
              <a:rPr sz="800" spc="-4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-5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ж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95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800" spc="-80" dirty="0">
                <a:solidFill>
                  <a:srgbClr val="0F489C"/>
                </a:solidFill>
                <a:latin typeface="Tahoma"/>
                <a:cs typeface="Tahoma"/>
              </a:rPr>
              <a:t>»</a:t>
            </a:r>
            <a:r>
              <a:rPr sz="80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0F489C"/>
                </a:solidFill>
                <a:latin typeface="Tahoma"/>
                <a:cs typeface="Tahoma"/>
              </a:rPr>
              <a:t>в  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уч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бн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-5" dirty="0">
                <a:solidFill>
                  <a:srgbClr val="0F489C"/>
                </a:solidFill>
                <a:latin typeface="Tahoma"/>
                <a:cs typeface="Tahoma"/>
              </a:rPr>
              <a:t>-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п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-20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2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800" spc="-20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800" spc="25" dirty="0">
                <a:solidFill>
                  <a:srgbClr val="0F489C"/>
                </a:solidFill>
                <a:latin typeface="Tahoma"/>
                <a:cs typeface="Tahoma"/>
              </a:rPr>
              <a:t>ь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у</a:t>
            </a:r>
            <a:r>
              <a:rPr sz="800" spc="50" dirty="0">
                <a:solidFill>
                  <a:srgbClr val="0F489C"/>
                </a:solidFill>
                <a:latin typeface="Tahoma"/>
                <a:cs typeface="Tahoma"/>
              </a:rPr>
              <a:t>ю  работу</a:t>
            </a:r>
            <a:r>
              <a:rPr sz="800" spc="-6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0F489C"/>
                </a:solidFill>
                <a:latin typeface="Tahoma"/>
                <a:cs typeface="Tahoma"/>
              </a:rPr>
              <a:t>школ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6505" y="862076"/>
            <a:ext cx="92519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5"/>
              </a:spcBef>
            </a:pP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Повышения </a:t>
            </a:r>
            <a:r>
              <a:rPr sz="800" spc="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уровня </a:t>
            </a: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0F489C"/>
                </a:solidFill>
                <a:latin typeface="Tahoma"/>
                <a:cs typeface="Tahoma"/>
              </a:rPr>
              <a:t>ф</a:t>
            </a:r>
            <a:r>
              <a:rPr sz="800" spc="5" dirty="0">
                <a:solidFill>
                  <a:srgbClr val="0F489C"/>
                </a:solidFill>
                <a:latin typeface="Tahoma"/>
                <a:cs typeface="Tahoma"/>
              </a:rPr>
              <a:t>у</a:t>
            </a:r>
            <a:r>
              <a:rPr sz="800" spc="5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15" dirty="0">
                <a:solidFill>
                  <a:srgbClr val="0F489C"/>
                </a:solidFill>
                <a:latin typeface="Tahoma"/>
                <a:cs typeface="Tahoma"/>
              </a:rPr>
              <a:t>к</a:t>
            </a:r>
            <a:r>
              <a:rPr sz="800" spc="85" dirty="0">
                <a:solidFill>
                  <a:srgbClr val="0F489C"/>
                </a:solidFill>
                <a:latin typeface="Tahoma"/>
                <a:cs typeface="Tahoma"/>
              </a:rPr>
              <a:t>ц</a:t>
            </a:r>
            <a:r>
              <a:rPr sz="800" spc="8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он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800" spc="50" dirty="0">
                <a:solidFill>
                  <a:srgbClr val="0F489C"/>
                </a:solidFill>
                <a:latin typeface="Tahoma"/>
                <a:cs typeface="Tahoma"/>
              </a:rPr>
              <a:t>ь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но</a:t>
            </a: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й  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грамотности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3384" y="3908552"/>
            <a:ext cx="1016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Формирование 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0F489C"/>
                </a:solidFill>
                <a:latin typeface="Tahoma"/>
                <a:cs typeface="Tahoma"/>
              </a:rPr>
              <a:t>федерального 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к</a:t>
            </a:r>
            <a:r>
              <a:rPr sz="800" spc="2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д</a:t>
            </a:r>
            <a:r>
              <a:rPr sz="800" spc="8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20" dirty="0">
                <a:solidFill>
                  <a:srgbClr val="0F489C"/>
                </a:solidFill>
                <a:latin typeface="Tahoma"/>
                <a:cs typeface="Tahoma"/>
              </a:rPr>
              <a:t>г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-3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800" spc="4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35" dirty="0">
                <a:solidFill>
                  <a:srgbClr val="0F489C"/>
                </a:solidFill>
                <a:latin typeface="Tahoma"/>
                <a:cs typeface="Tahoma"/>
              </a:rPr>
              <a:t>з</a:t>
            </a:r>
            <a:r>
              <a:rPr sz="800" spc="4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8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800" spc="45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8148" y="2987497"/>
            <a:ext cx="8940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00" spc="60" dirty="0">
                <a:solidFill>
                  <a:srgbClr val="0F489C"/>
                </a:solidFill>
                <a:latin typeface="Tahoma"/>
                <a:cs typeface="Tahoma"/>
              </a:rPr>
              <a:t>Регионализация</a:t>
            </a:r>
            <a:endParaRPr sz="80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</a:pPr>
            <a:r>
              <a:rPr sz="800" spc="60" dirty="0">
                <a:solidFill>
                  <a:srgbClr val="0F489C"/>
                </a:solidFill>
                <a:latin typeface="Tahoma"/>
                <a:cs typeface="Tahoma"/>
              </a:rPr>
              <a:t>школ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85922" y="862076"/>
            <a:ext cx="768985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8430">
              <a:lnSpc>
                <a:spcPct val="100000"/>
              </a:lnSpc>
              <a:spcBef>
                <a:spcPts val="105"/>
              </a:spcBef>
            </a:pPr>
            <a:r>
              <a:rPr sz="800" spc="35" dirty="0">
                <a:solidFill>
                  <a:srgbClr val="0F489C"/>
                </a:solidFill>
                <a:latin typeface="Tahoma"/>
                <a:cs typeface="Tahoma"/>
              </a:rPr>
              <a:t>Духовно- 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9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800" spc="8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800" spc="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  </a:t>
            </a: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просвещение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0065" y="2945384"/>
            <a:ext cx="8534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Единый </a:t>
            </a:r>
            <a:r>
              <a:rPr sz="800" spc="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105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-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8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800" spc="8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9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у</a:t>
            </a:r>
            <a:r>
              <a:rPr sz="800" spc="60" dirty="0">
                <a:solidFill>
                  <a:srgbClr val="0F489C"/>
                </a:solidFill>
                <a:latin typeface="Tahoma"/>
                <a:cs typeface="Tahoma"/>
              </a:rPr>
              <a:t>ю</a:t>
            </a:r>
            <a:r>
              <a:rPr sz="800" spc="90" dirty="0">
                <a:solidFill>
                  <a:srgbClr val="0F489C"/>
                </a:solidFill>
                <a:latin typeface="Tahoma"/>
                <a:cs typeface="Tahoma"/>
              </a:rPr>
              <a:t>щ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й  мониторинг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9850" y="3908552"/>
            <a:ext cx="12763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Модернизация </a:t>
            </a:r>
            <a:r>
              <a:rPr sz="800" spc="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здоровьесберегающего </a:t>
            </a:r>
            <a:r>
              <a:rPr sz="800" spc="-23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0F489C"/>
                </a:solidFill>
                <a:latin typeface="Tahoma"/>
                <a:cs typeface="Tahoma"/>
              </a:rPr>
              <a:t>подхода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6700" y="1565147"/>
            <a:ext cx="7703820" cy="2188845"/>
            <a:chOff x="266700" y="1565147"/>
            <a:chExt cx="7703820" cy="2188845"/>
          </a:xfrm>
        </p:grpSpPr>
        <p:sp>
          <p:nvSpPr>
            <p:cNvPr id="15" name="object 15"/>
            <p:cNvSpPr/>
            <p:nvPr/>
          </p:nvSpPr>
          <p:spPr>
            <a:xfrm>
              <a:off x="266700" y="1565147"/>
              <a:ext cx="7703820" cy="2188845"/>
            </a:xfrm>
            <a:custGeom>
              <a:avLst/>
              <a:gdLst/>
              <a:ahLst/>
              <a:cxnLst/>
              <a:rect l="l" t="t" r="r" b="b"/>
              <a:pathLst>
                <a:path w="7703820" h="2188845">
                  <a:moveTo>
                    <a:pt x="2387219" y="386461"/>
                  </a:moveTo>
                  <a:lnTo>
                    <a:pt x="2384933" y="375539"/>
                  </a:lnTo>
                  <a:lnTo>
                    <a:pt x="2378964" y="366649"/>
                  </a:lnTo>
                  <a:lnTo>
                    <a:pt x="2370074" y="360680"/>
                  </a:lnTo>
                  <a:lnTo>
                    <a:pt x="2359152" y="358521"/>
                  </a:lnTo>
                  <a:lnTo>
                    <a:pt x="2348357" y="360680"/>
                  </a:lnTo>
                  <a:lnTo>
                    <a:pt x="2339467" y="366649"/>
                  </a:lnTo>
                  <a:lnTo>
                    <a:pt x="2333371" y="375539"/>
                  </a:lnTo>
                  <a:lnTo>
                    <a:pt x="2331212" y="386461"/>
                  </a:lnTo>
                  <a:lnTo>
                    <a:pt x="2333371" y="397383"/>
                  </a:lnTo>
                  <a:lnTo>
                    <a:pt x="2339467" y="406273"/>
                  </a:lnTo>
                  <a:lnTo>
                    <a:pt x="2348357" y="412242"/>
                  </a:lnTo>
                  <a:lnTo>
                    <a:pt x="2349881" y="412623"/>
                  </a:lnTo>
                  <a:lnTo>
                    <a:pt x="2349881" y="881507"/>
                  </a:lnTo>
                  <a:lnTo>
                    <a:pt x="2368550" y="881507"/>
                  </a:lnTo>
                  <a:lnTo>
                    <a:pt x="2368550" y="412623"/>
                  </a:lnTo>
                  <a:lnTo>
                    <a:pt x="2370074" y="412242"/>
                  </a:lnTo>
                  <a:lnTo>
                    <a:pt x="2378964" y="406273"/>
                  </a:lnTo>
                  <a:lnTo>
                    <a:pt x="2384933" y="397383"/>
                  </a:lnTo>
                  <a:lnTo>
                    <a:pt x="2387219" y="386461"/>
                  </a:lnTo>
                  <a:close/>
                </a:path>
                <a:path w="7703820" h="2188845">
                  <a:moveTo>
                    <a:pt x="3684905" y="1282446"/>
                  </a:moveTo>
                  <a:lnTo>
                    <a:pt x="3682619" y="1271524"/>
                  </a:lnTo>
                  <a:lnTo>
                    <a:pt x="3676650" y="1262634"/>
                  </a:lnTo>
                  <a:lnTo>
                    <a:pt x="3667760" y="1256665"/>
                  </a:lnTo>
                  <a:lnTo>
                    <a:pt x="3666236" y="1256284"/>
                  </a:lnTo>
                  <a:lnTo>
                    <a:pt x="3666236" y="896239"/>
                  </a:lnTo>
                  <a:lnTo>
                    <a:pt x="3647567" y="896239"/>
                  </a:lnTo>
                  <a:lnTo>
                    <a:pt x="3647567" y="1256284"/>
                  </a:lnTo>
                  <a:lnTo>
                    <a:pt x="3646043" y="1256665"/>
                  </a:lnTo>
                  <a:lnTo>
                    <a:pt x="3637153" y="1262634"/>
                  </a:lnTo>
                  <a:lnTo>
                    <a:pt x="3631057" y="1271524"/>
                  </a:lnTo>
                  <a:lnTo>
                    <a:pt x="3628898" y="1282446"/>
                  </a:lnTo>
                  <a:lnTo>
                    <a:pt x="3631057" y="1293368"/>
                  </a:lnTo>
                  <a:lnTo>
                    <a:pt x="3637153" y="1302258"/>
                  </a:lnTo>
                  <a:lnTo>
                    <a:pt x="3646043" y="1308227"/>
                  </a:lnTo>
                  <a:lnTo>
                    <a:pt x="3656838" y="1310386"/>
                  </a:lnTo>
                  <a:lnTo>
                    <a:pt x="3667760" y="1308227"/>
                  </a:lnTo>
                  <a:lnTo>
                    <a:pt x="3676650" y="1302258"/>
                  </a:lnTo>
                  <a:lnTo>
                    <a:pt x="3682619" y="1293368"/>
                  </a:lnTo>
                  <a:lnTo>
                    <a:pt x="3684905" y="1282446"/>
                  </a:lnTo>
                  <a:close/>
                </a:path>
                <a:path w="7703820" h="2188845">
                  <a:moveTo>
                    <a:pt x="4062222" y="378206"/>
                  </a:moveTo>
                  <a:lnTo>
                    <a:pt x="4059936" y="367284"/>
                  </a:lnTo>
                  <a:lnTo>
                    <a:pt x="4053967" y="358394"/>
                  </a:lnTo>
                  <a:lnTo>
                    <a:pt x="4045077" y="352425"/>
                  </a:lnTo>
                  <a:lnTo>
                    <a:pt x="4034155" y="350266"/>
                  </a:lnTo>
                  <a:lnTo>
                    <a:pt x="4023233" y="352425"/>
                  </a:lnTo>
                  <a:lnTo>
                    <a:pt x="4014343" y="358394"/>
                  </a:lnTo>
                  <a:lnTo>
                    <a:pt x="4008374" y="367284"/>
                  </a:lnTo>
                  <a:lnTo>
                    <a:pt x="4006215" y="378206"/>
                  </a:lnTo>
                  <a:lnTo>
                    <a:pt x="4008374" y="389128"/>
                  </a:lnTo>
                  <a:lnTo>
                    <a:pt x="4014343" y="398018"/>
                  </a:lnTo>
                  <a:lnTo>
                    <a:pt x="4023233" y="403987"/>
                  </a:lnTo>
                  <a:lnTo>
                    <a:pt x="4024884" y="404241"/>
                  </a:lnTo>
                  <a:lnTo>
                    <a:pt x="4024884" y="873252"/>
                  </a:lnTo>
                  <a:lnTo>
                    <a:pt x="4043553" y="873252"/>
                  </a:lnTo>
                  <a:lnTo>
                    <a:pt x="4043553" y="404241"/>
                  </a:lnTo>
                  <a:lnTo>
                    <a:pt x="4045077" y="403987"/>
                  </a:lnTo>
                  <a:lnTo>
                    <a:pt x="4053967" y="398018"/>
                  </a:lnTo>
                  <a:lnTo>
                    <a:pt x="4059936" y="389128"/>
                  </a:lnTo>
                  <a:lnTo>
                    <a:pt x="4062222" y="378206"/>
                  </a:lnTo>
                  <a:close/>
                </a:path>
                <a:path w="7703820" h="2188845">
                  <a:moveTo>
                    <a:pt x="4777359" y="27940"/>
                  </a:moveTo>
                  <a:lnTo>
                    <a:pt x="4775200" y="17145"/>
                  </a:lnTo>
                  <a:lnTo>
                    <a:pt x="4769104" y="8255"/>
                  </a:lnTo>
                  <a:lnTo>
                    <a:pt x="4760214" y="2159"/>
                  </a:lnTo>
                  <a:lnTo>
                    <a:pt x="4749419" y="0"/>
                  </a:lnTo>
                  <a:lnTo>
                    <a:pt x="4738497" y="2159"/>
                  </a:lnTo>
                  <a:lnTo>
                    <a:pt x="4729607" y="8255"/>
                  </a:lnTo>
                  <a:lnTo>
                    <a:pt x="4723511" y="17145"/>
                  </a:lnTo>
                  <a:lnTo>
                    <a:pt x="4721352" y="27940"/>
                  </a:lnTo>
                  <a:lnTo>
                    <a:pt x="4723511" y="38862"/>
                  </a:lnTo>
                  <a:lnTo>
                    <a:pt x="4729607" y="47752"/>
                  </a:lnTo>
                  <a:lnTo>
                    <a:pt x="4738497" y="53721"/>
                  </a:lnTo>
                  <a:lnTo>
                    <a:pt x="4740021" y="54102"/>
                  </a:lnTo>
                  <a:lnTo>
                    <a:pt x="4740021" y="866013"/>
                  </a:lnTo>
                  <a:lnTo>
                    <a:pt x="4758690" y="866013"/>
                  </a:lnTo>
                  <a:lnTo>
                    <a:pt x="4758690" y="54102"/>
                  </a:lnTo>
                  <a:lnTo>
                    <a:pt x="4760214" y="53721"/>
                  </a:lnTo>
                  <a:lnTo>
                    <a:pt x="4769104" y="47752"/>
                  </a:lnTo>
                  <a:lnTo>
                    <a:pt x="4775200" y="38862"/>
                  </a:lnTo>
                  <a:lnTo>
                    <a:pt x="4777359" y="27940"/>
                  </a:lnTo>
                  <a:close/>
                </a:path>
                <a:path w="7703820" h="2188845">
                  <a:moveTo>
                    <a:pt x="7703566" y="867537"/>
                  </a:moveTo>
                  <a:lnTo>
                    <a:pt x="7685278" y="858393"/>
                  </a:lnTo>
                  <a:lnTo>
                    <a:pt x="7610094" y="821436"/>
                  </a:lnTo>
                  <a:lnTo>
                    <a:pt x="7640066" y="858520"/>
                  </a:lnTo>
                  <a:lnTo>
                    <a:pt x="7647559" y="867664"/>
                  </a:lnTo>
                  <a:lnTo>
                    <a:pt x="7647559" y="858507"/>
                  </a:lnTo>
                  <a:lnTo>
                    <a:pt x="7647686" y="877062"/>
                  </a:lnTo>
                  <a:lnTo>
                    <a:pt x="7647559" y="867791"/>
                  </a:lnTo>
                  <a:lnTo>
                    <a:pt x="7640066" y="858520"/>
                  </a:lnTo>
                  <a:lnTo>
                    <a:pt x="6893814" y="862088"/>
                  </a:lnTo>
                  <a:lnTo>
                    <a:pt x="6893814" y="62230"/>
                  </a:lnTo>
                  <a:lnTo>
                    <a:pt x="6893814" y="60325"/>
                  </a:lnTo>
                  <a:lnTo>
                    <a:pt x="6895465" y="59944"/>
                  </a:lnTo>
                  <a:lnTo>
                    <a:pt x="6904355" y="53975"/>
                  </a:lnTo>
                  <a:lnTo>
                    <a:pt x="6910324" y="45085"/>
                  </a:lnTo>
                  <a:lnTo>
                    <a:pt x="6912483" y="34163"/>
                  </a:lnTo>
                  <a:lnTo>
                    <a:pt x="6910324" y="23368"/>
                  </a:lnTo>
                  <a:lnTo>
                    <a:pt x="6904355" y="14351"/>
                  </a:lnTo>
                  <a:lnTo>
                    <a:pt x="6895465" y="8382"/>
                  </a:lnTo>
                  <a:lnTo>
                    <a:pt x="6884543" y="6223"/>
                  </a:lnTo>
                  <a:lnTo>
                    <a:pt x="6873621" y="8382"/>
                  </a:lnTo>
                  <a:lnTo>
                    <a:pt x="6864731" y="14351"/>
                  </a:lnTo>
                  <a:lnTo>
                    <a:pt x="6858762" y="23368"/>
                  </a:lnTo>
                  <a:lnTo>
                    <a:pt x="6856603" y="34163"/>
                  </a:lnTo>
                  <a:lnTo>
                    <a:pt x="6858762" y="45085"/>
                  </a:lnTo>
                  <a:lnTo>
                    <a:pt x="6864731" y="53975"/>
                  </a:lnTo>
                  <a:lnTo>
                    <a:pt x="6873621" y="59944"/>
                  </a:lnTo>
                  <a:lnTo>
                    <a:pt x="6875272" y="60325"/>
                  </a:lnTo>
                  <a:lnTo>
                    <a:pt x="6875272" y="862177"/>
                  </a:lnTo>
                  <a:lnTo>
                    <a:pt x="6151753" y="865632"/>
                  </a:lnTo>
                  <a:lnTo>
                    <a:pt x="6151753" y="865251"/>
                  </a:lnTo>
                  <a:lnTo>
                    <a:pt x="6133084" y="865251"/>
                  </a:lnTo>
                  <a:lnTo>
                    <a:pt x="6133084" y="865720"/>
                  </a:lnTo>
                  <a:lnTo>
                    <a:pt x="5670804" y="867918"/>
                  </a:lnTo>
                  <a:lnTo>
                    <a:pt x="5670804" y="412623"/>
                  </a:lnTo>
                  <a:lnTo>
                    <a:pt x="5672328" y="412242"/>
                  </a:lnTo>
                  <a:lnTo>
                    <a:pt x="5681218" y="406273"/>
                  </a:lnTo>
                  <a:lnTo>
                    <a:pt x="5687314" y="397383"/>
                  </a:lnTo>
                  <a:lnTo>
                    <a:pt x="5689473" y="386461"/>
                  </a:lnTo>
                  <a:lnTo>
                    <a:pt x="5687314" y="375539"/>
                  </a:lnTo>
                  <a:lnTo>
                    <a:pt x="5681218" y="366649"/>
                  </a:lnTo>
                  <a:lnTo>
                    <a:pt x="5672328" y="360680"/>
                  </a:lnTo>
                  <a:lnTo>
                    <a:pt x="5661533" y="358521"/>
                  </a:lnTo>
                  <a:lnTo>
                    <a:pt x="5650611" y="360680"/>
                  </a:lnTo>
                  <a:lnTo>
                    <a:pt x="5641721" y="366649"/>
                  </a:lnTo>
                  <a:lnTo>
                    <a:pt x="5635625" y="375539"/>
                  </a:lnTo>
                  <a:lnTo>
                    <a:pt x="5633466" y="386461"/>
                  </a:lnTo>
                  <a:lnTo>
                    <a:pt x="5635625" y="397383"/>
                  </a:lnTo>
                  <a:lnTo>
                    <a:pt x="5641721" y="406273"/>
                  </a:lnTo>
                  <a:lnTo>
                    <a:pt x="5650611" y="412242"/>
                  </a:lnTo>
                  <a:lnTo>
                    <a:pt x="5652135" y="412623"/>
                  </a:lnTo>
                  <a:lnTo>
                    <a:pt x="5652135" y="868006"/>
                  </a:lnTo>
                  <a:lnTo>
                    <a:pt x="5268595" y="869823"/>
                  </a:lnTo>
                  <a:lnTo>
                    <a:pt x="5268595" y="867283"/>
                  </a:lnTo>
                  <a:lnTo>
                    <a:pt x="5249926" y="867283"/>
                  </a:lnTo>
                  <a:lnTo>
                    <a:pt x="5249926" y="869911"/>
                  </a:lnTo>
                  <a:lnTo>
                    <a:pt x="4426966" y="873823"/>
                  </a:lnTo>
                  <a:lnTo>
                    <a:pt x="4426966" y="867283"/>
                  </a:lnTo>
                  <a:lnTo>
                    <a:pt x="4408297" y="867283"/>
                  </a:lnTo>
                  <a:lnTo>
                    <a:pt x="4408297" y="873912"/>
                  </a:lnTo>
                  <a:lnTo>
                    <a:pt x="3261995" y="879360"/>
                  </a:lnTo>
                  <a:lnTo>
                    <a:pt x="3261995" y="84963"/>
                  </a:lnTo>
                  <a:lnTo>
                    <a:pt x="3261995" y="83058"/>
                  </a:lnTo>
                  <a:lnTo>
                    <a:pt x="3263519" y="82804"/>
                  </a:lnTo>
                  <a:lnTo>
                    <a:pt x="3272409" y="76835"/>
                  </a:lnTo>
                  <a:lnTo>
                    <a:pt x="3278505" y="67945"/>
                  </a:lnTo>
                  <a:lnTo>
                    <a:pt x="3280664" y="57023"/>
                  </a:lnTo>
                  <a:lnTo>
                    <a:pt x="3278505" y="46101"/>
                  </a:lnTo>
                  <a:lnTo>
                    <a:pt x="3272409" y="37211"/>
                  </a:lnTo>
                  <a:lnTo>
                    <a:pt x="3263519" y="31242"/>
                  </a:lnTo>
                  <a:lnTo>
                    <a:pt x="3252724" y="28956"/>
                  </a:lnTo>
                  <a:lnTo>
                    <a:pt x="3241802" y="31242"/>
                  </a:lnTo>
                  <a:lnTo>
                    <a:pt x="3232912" y="37211"/>
                  </a:lnTo>
                  <a:lnTo>
                    <a:pt x="3226816" y="46101"/>
                  </a:lnTo>
                  <a:lnTo>
                    <a:pt x="3224657" y="57023"/>
                  </a:lnTo>
                  <a:lnTo>
                    <a:pt x="3226816" y="67945"/>
                  </a:lnTo>
                  <a:lnTo>
                    <a:pt x="3232912" y="76835"/>
                  </a:lnTo>
                  <a:lnTo>
                    <a:pt x="3241802" y="82804"/>
                  </a:lnTo>
                  <a:lnTo>
                    <a:pt x="3243326" y="83058"/>
                  </a:lnTo>
                  <a:lnTo>
                    <a:pt x="3243326" y="879449"/>
                  </a:lnTo>
                  <a:lnTo>
                    <a:pt x="1487551" y="887793"/>
                  </a:lnTo>
                  <a:lnTo>
                    <a:pt x="1487551" y="81026"/>
                  </a:lnTo>
                  <a:lnTo>
                    <a:pt x="1489075" y="80645"/>
                  </a:lnTo>
                  <a:lnTo>
                    <a:pt x="1497965" y="74676"/>
                  </a:lnTo>
                  <a:lnTo>
                    <a:pt x="1503934" y="65786"/>
                  </a:lnTo>
                  <a:lnTo>
                    <a:pt x="1506220" y="54864"/>
                  </a:lnTo>
                  <a:lnTo>
                    <a:pt x="1503934" y="44069"/>
                  </a:lnTo>
                  <a:lnTo>
                    <a:pt x="1497965" y="35179"/>
                  </a:lnTo>
                  <a:lnTo>
                    <a:pt x="1489075" y="29083"/>
                  </a:lnTo>
                  <a:lnTo>
                    <a:pt x="1478153" y="26924"/>
                  </a:lnTo>
                  <a:lnTo>
                    <a:pt x="1467231" y="29083"/>
                  </a:lnTo>
                  <a:lnTo>
                    <a:pt x="1458341" y="35179"/>
                  </a:lnTo>
                  <a:lnTo>
                    <a:pt x="1452372" y="44069"/>
                  </a:lnTo>
                  <a:lnTo>
                    <a:pt x="1450213" y="54864"/>
                  </a:lnTo>
                  <a:lnTo>
                    <a:pt x="1452372" y="65786"/>
                  </a:lnTo>
                  <a:lnTo>
                    <a:pt x="1458341" y="74676"/>
                  </a:lnTo>
                  <a:lnTo>
                    <a:pt x="1467231" y="80645"/>
                  </a:lnTo>
                  <a:lnTo>
                    <a:pt x="1468882" y="81026"/>
                  </a:lnTo>
                  <a:lnTo>
                    <a:pt x="1468882" y="887882"/>
                  </a:lnTo>
                  <a:lnTo>
                    <a:pt x="1060450" y="889812"/>
                  </a:lnTo>
                  <a:lnTo>
                    <a:pt x="1060450" y="885952"/>
                  </a:lnTo>
                  <a:lnTo>
                    <a:pt x="1041781" y="885952"/>
                  </a:lnTo>
                  <a:lnTo>
                    <a:pt x="1041781" y="889901"/>
                  </a:lnTo>
                  <a:lnTo>
                    <a:pt x="631367" y="891844"/>
                  </a:lnTo>
                  <a:lnTo>
                    <a:pt x="631367" y="422910"/>
                  </a:lnTo>
                  <a:lnTo>
                    <a:pt x="632929" y="422656"/>
                  </a:lnTo>
                  <a:lnTo>
                    <a:pt x="641819" y="416687"/>
                  </a:lnTo>
                  <a:lnTo>
                    <a:pt x="647814" y="407797"/>
                  </a:lnTo>
                  <a:lnTo>
                    <a:pt x="650024" y="396875"/>
                  </a:lnTo>
                  <a:lnTo>
                    <a:pt x="647814" y="385953"/>
                  </a:lnTo>
                  <a:lnTo>
                    <a:pt x="641819" y="377063"/>
                  </a:lnTo>
                  <a:lnTo>
                    <a:pt x="632929" y="371094"/>
                  </a:lnTo>
                  <a:lnTo>
                    <a:pt x="622033" y="368935"/>
                  </a:lnTo>
                  <a:lnTo>
                    <a:pt x="611136" y="371094"/>
                  </a:lnTo>
                  <a:lnTo>
                    <a:pt x="602246" y="377063"/>
                  </a:lnTo>
                  <a:lnTo>
                    <a:pt x="596239" y="385953"/>
                  </a:lnTo>
                  <a:lnTo>
                    <a:pt x="594055" y="396875"/>
                  </a:lnTo>
                  <a:lnTo>
                    <a:pt x="596239" y="407797"/>
                  </a:lnTo>
                  <a:lnTo>
                    <a:pt x="602246" y="416687"/>
                  </a:lnTo>
                  <a:lnTo>
                    <a:pt x="611136" y="422656"/>
                  </a:lnTo>
                  <a:lnTo>
                    <a:pt x="612711" y="422910"/>
                  </a:lnTo>
                  <a:lnTo>
                    <a:pt x="612711" y="891921"/>
                  </a:lnTo>
                  <a:lnTo>
                    <a:pt x="614400" y="891921"/>
                  </a:lnTo>
                  <a:lnTo>
                    <a:pt x="0" y="894842"/>
                  </a:lnTo>
                  <a:lnTo>
                    <a:pt x="88" y="913511"/>
                  </a:lnTo>
                  <a:lnTo>
                    <a:pt x="320421" y="911987"/>
                  </a:lnTo>
                  <a:lnTo>
                    <a:pt x="320421" y="1262507"/>
                  </a:lnTo>
                  <a:lnTo>
                    <a:pt x="318858" y="1262888"/>
                  </a:lnTo>
                  <a:lnTo>
                    <a:pt x="309956" y="1268857"/>
                  </a:lnTo>
                  <a:lnTo>
                    <a:pt x="303949" y="1277747"/>
                  </a:lnTo>
                  <a:lnTo>
                    <a:pt x="301752" y="1288669"/>
                  </a:lnTo>
                  <a:lnTo>
                    <a:pt x="303949" y="1299591"/>
                  </a:lnTo>
                  <a:lnTo>
                    <a:pt x="309956" y="1308481"/>
                  </a:lnTo>
                  <a:lnTo>
                    <a:pt x="318858" y="1314450"/>
                  </a:lnTo>
                  <a:lnTo>
                    <a:pt x="329742" y="1316609"/>
                  </a:lnTo>
                  <a:lnTo>
                    <a:pt x="340626" y="1314450"/>
                  </a:lnTo>
                  <a:lnTo>
                    <a:pt x="349529" y="1308481"/>
                  </a:lnTo>
                  <a:lnTo>
                    <a:pt x="355523" y="1299591"/>
                  </a:lnTo>
                  <a:lnTo>
                    <a:pt x="357733" y="1288669"/>
                  </a:lnTo>
                  <a:lnTo>
                    <a:pt x="355523" y="1277747"/>
                  </a:lnTo>
                  <a:lnTo>
                    <a:pt x="349529" y="1268857"/>
                  </a:lnTo>
                  <a:lnTo>
                    <a:pt x="340626" y="1262888"/>
                  </a:lnTo>
                  <a:lnTo>
                    <a:pt x="339077" y="1262507"/>
                  </a:lnTo>
                  <a:lnTo>
                    <a:pt x="339077" y="911898"/>
                  </a:lnTo>
                  <a:lnTo>
                    <a:pt x="1041781" y="908545"/>
                  </a:lnTo>
                  <a:lnTo>
                    <a:pt x="1041781" y="2134235"/>
                  </a:lnTo>
                  <a:lnTo>
                    <a:pt x="1040257" y="2134489"/>
                  </a:lnTo>
                  <a:lnTo>
                    <a:pt x="1031367" y="2140585"/>
                  </a:lnTo>
                  <a:lnTo>
                    <a:pt x="1025398" y="2149475"/>
                  </a:lnTo>
                  <a:lnTo>
                    <a:pt x="1023112" y="2160270"/>
                  </a:lnTo>
                  <a:lnTo>
                    <a:pt x="1025398" y="2171192"/>
                  </a:lnTo>
                  <a:lnTo>
                    <a:pt x="1031367" y="2180082"/>
                  </a:lnTo>
                  <a:lnTo>
                    <a:pt x="1040257" y="2186051"/>
                  </a:lnTo>
                  <a:lnTo>
                    <a:pt x="1051179" y="2188337"/>
                  </a:lnTo>
                  <a:lnTo>
                    <a:pt x="1062101" y="2186051"/>
                  </a:lnTo>
                  <a:lnTo>
                    <a:pt x="1070991" y="2180082"/>
                  </a:lnTo>
                  <a:lnTo>
                    <a:pt x="1076960" y="2171192"/>
                  </a:lnTo>
                  <a:lnTo>
                    <a:pt x="1079119" y="2160270"/>
                  </a:lnTo>
                  <a:lnTo>
                    <a:pt x="1076960" y="2149475"/>
                  </a:lnTo>
                  <a:lnTo>
                    <a:pt x="1070991" y="2140585"/>
                  </a:lnTo>
                  <a:lnTo>
                    <a:pt x="1062101" y="2134489"/>
                  </a:lnTo>
                  <a:lnTo>
                    <a:pt x="1060450" y="2134235"/>
                  </a:lnTo>
                  <a:lnTo>
                    <a:pt x="1060450" y="908456"/>
                  </a:lnTo>
                  <a:lnTo>
                    <a:pt x="1947672" y="904227"/>
                  </a:lnTo>
                  <a:lnTo>
                    <a:pt x="1947672" y="1252220"/>
                  </a:lnTo>
                  <a:lnTo>
                    <a:pt x="1946148" y="1252474"/>
                  </a:lnTo>
                  <a:lnTo>
                    <a:pt x="1937258" y="1258443"/>
                  </a:lnTo>
                  <a:lnTo>
                    <a:pt x="1931289" y="1267333"/>
                  </a:lnTo>
                  <a:lnTo>
                    <a:pt x="1929003" y="1278255"/>
                  </a:lnTo>
                  <a:lnTo>
                    <a:pt x="1931289" y="1289177"/>
                  </a:lnTo>
                  <a:lnTo>
                    <a:pt x="1937258" y="1298067"/>
                  </a:lnTo>
                  <a:lnTo>
                    <a:pt x="1946148" y="1304036"/>
                  </a:lnTo>
                  <a:lnTo>
                    <a:pt x="1957070" y="1306195"/>
                  </a:lnTo>
                  <a:lnTo>
                    <a:pt x="1967992" y="1304036"/>
                  </a:lnTo>
                  <a:lnTo>
                    <a:pt x="1976882" y="1298067"/>
                  </a:lnTo>
                  <a:lnTo>
                    <a:pt x="1982851" y="1289177"/>
                  </a:lnTo>
                  <a:lnTo>
                    <a:pt x="1985010" y="1278255"/>
                  </a:lnTo>
                  <a:lnTo>
                    <a:pt x="1982851" y="1267333"/>
                  </a:lnTo>
                  <a:lnTo>
                    <a:pt x="1976882" y="1258443"/>
                  </a:lnTo>
                  <a:lnTo>
                    <a:pt x="1967992" y="1252474"/>
                  </a:lnTo>
                  <a:lnTo>
                    <a:pt x="1966341" y="1252220"/>
                  </a:lnTo>
                  <a:lnTo>
                    <a:pt x="1966341" y="904138"/>
                  </a:lnTo>
                  <a:lnTo>
                    <a:pt x="2967609" y="899363"/>
                  </a:lnTo>
                  <a:lnTo>
                    <a:pt x="2967609" y="2134235"/>
                  </a:lnTo>
                  <a:lnTo>
                    <a:pt x="2966085" y="2134489"/>
                  </a:lnTo>
                  <a:lnTo>
                    <a:pt x="2957195" y="2140585"/>
                  </a:lnTo>
                  <a:lnTo>
                    <a:pt x="2951226" y="2149475"/>
                  </a:lnTo>
                  <a:lnTo>
                    <a:pt x="2948940" y="2160270"/>
                  </a:lnTo>
                  <a:lnTo>
                    <a:pt x="2951226" y="2171192"/>
                  </a:lnTo>
                  <a:lnTo>
                    <a:pt x="2957195" y="2180082"/>
                  </a:lnTo>
                  <a:lnTo>
                    <a:pt x="2966085" y="2186051"/>
                  </a:lnTo>
                  <a:lnTo>
                    <a:pt x="2977007" y="2188337"/>
                  </a:lnTo>
                  <a:lnTo>
                    <a:pt x="2987802" y="2186051"/>
                  </a:lnTo>
                  <a:lnTo>
                    <a:pt x="2996679" y="2180082"/>
                  </a:lnTo>
                  <a:lnTo>
                    <a:pt x="3002788" y="2171192"/>
                  </a:lnTo>
                  <a:lnTo>
                    <a:pt x="3004947" y="2160270"/>
                  </a:lnTo>
                  <a:lnTo>
                    <a:pt x="3002788" y="2149475"/>
                  </a:lnTo>
                  <a:lnTo>
                    <a:pt x="2996679" y="2140585"/>
                  </a:lnTo>
                  <a:lnTo>
                    <a:pt x="2987802" y="2134489"/>
                  </a:lnTo>
                  <a:lnTo>
                    <a:pt x="2986278" y="2134235"/>
                  </a:lnTo>
                  <a:lnTo>
                    <a:pt x="2986278" y="899274"/>
                  </a:lnTo>
                  <a:lnTo>
                    <a:pt x="4408297" y="892492"/>
                  </a:lnTo>
                  <a:lnTo>
                    <a:pt x="4408297" y="2115566"/>
                  </a:lnTo>
                  <a:lnTo>
                    <a:pt x="4406773" y="2115947"/>
                  </a:lnTo>
                  <a:lnTo>
                    <a:pt x="4397883" y="2121916"/>
                  </a:lnTo>
                  <a:lnTo>
                    <a:pt x="4391914" y="2130806"/>
                  </a:lnTo>
                  <a:lnTo>
                    <a:pt x="4389755" y="2141601"/>
                  </a:lnTo>
                  <a:lnTo>
                    <a:pt x="4391914" y="2152523"/>
                  </a:lnTo>
                  <a:lnTo>
                    <a:pt x="4397883" y="2161413"/>
                  </a:lnTo>
                  <a:lnTo>
                    <a:pt x="4406773" y="2167509"/>
                  </a:lnTo>
                  <a:lnTo>
                    <a:pt x="4417695" y="2169668"/>
                  </a:lnTo>
                  <a:lnTo>
                    <a:pt x="4428617" y="2167509"/>
                  </a:lnTo>
                  <a:lnTo>
                    <a:pt x="4437507" y="2161413"/>
                  </a:lnTo>
                  <a:lnTo>
                    <a:pt x="4443476" y="2152523"/>
                  </a:lnTo>
                  <a:lnTo>
                    <a:pt x="4445635" y="2141601"/>
                  </a:lnTo>
                  <a:lnTo>
                    <a:pt x="4443476" y="2130806"/>
                  </a:lnTo>
                  <a:lnTo>
                    <a:pt x="4437507" y="2121916"/>
                  </a:lnTo>
                  <a:lnTo>
                    <a:pt x="4428617" y="2115947"/>
                  </a:lnTo>
                  <a:lnTo>
                    <a:pt x="4426966" y="2115566"/>
                  </a:lnTo>
                  <a:lnTo>
                    <a:pt x="4426966" y="892403"/>
                  </a:lnTo>
                  <a:lnTo>
                    <a:pt x="5249926" y="888479"/>
                  </a:lnTo>
                  <a:lnTo>
                    <a:pt x="5249926" y="1227328"/>
                  </a:lnTo>
                  <a:lnTo>
                    <a:pt x="5248402" y="1227582"/>
                  </a:lnTo>
                  <a:lnTo>
                    <a:pt x="5239512" y="1233678"/>
                  </a:lnTo>
                  <a:lnTo>
                    <a:pt x="5233543" y="1242568"/>
                  </a:lnTo>
                  <a:lnTo>
                    <a:pt x="5231384" y="1253363"/>
                  </a:lnTo>
                  <a:lnTo>
                    <a:pt x="5233543" y="1264285"/>
                  </a:lnTo>
                  <a:lnTo>
                    <a:pt x="5239512" y="1273175"/>
                  </a:lnTo>
                  <a:lnTo>
                    <a:pt x="5248402" y="1279144"/>
                  </a:lnTo>
                  <a:lnTo>
                    <a:pt x="5259324" y="1281430"/>
                  </a:lnTo>
                  <a:lnTo>
                    <a:pt x="5270246" y="1279144"/>
                  </a:lnTo>
                  <a:lnTo>
                    <a:pt x="5279136" y="1273175"/>
                  </a:lnTo>
                  <a:lnTo>
                    <a:pt x="5285105" y="1264285"/>
                  </a:lnTo>
                  <a:lnTo>
                    <a:pt x="5287264" y="1253363"/>
                  </a:lnTo>
                  <a:lnTo>
                    <a:pt x="5285105" y="1242568"/>
                  </a:lnTo>
                  <a:lnTo>
                    <a:pt x="5279136" y="1233678"/>
                  </a:lnTo>
                  <a:lnTo>
                    <a:pt x="5270246" y="1227582"/>
                  </a:lnTo>
                  <a:lnTo>
                    <a:pt x="5268595" y="1227328"/>
                  </a:lnTo>
                  <a:lnTo>
                    <a:pt x="5268595" y="888390"/>
                  </a:lnTo>
                  <a:lnTo>
                    <a:pt x="6133084" y="884262"/>
                  </a:lnTo>
                  <a:lnTo>
                    <a:pt x="6133084" y="2113534"/>
                  </a:lnTo>
                  <a:lnTo>
                    <a:pt x="6131560" y="2113788"/>
                  </a:lnTo>
                  <a:lnTo>
                    <a:pt x="6122670" y="2119757"/>
                  </a:lnTo>
                  <a:lnTo>
                    <a:pt x="6116574" y="2128647"/>
                  </a:lnTo>
                  <a:lnTo>
                    <a:pt x="6114415" y="2139569"/>
                  </a:lnTo>
                  <a:lnTo>
                    <a:pt x="6116574" y="2150491"/>
                  </a:lnTo>
                  <a:lnTo>
                    <a:pt x="6122670" y="2159381"/>
                  </a:lnTo>
                  <a:lnTo>
                    <a:pt x="6131560" y="2165350"/>
                  </a:lnTo>
                  <a:lnTo>
                    <a:pt x="6142355" y="2167509"/>
                  </a:lnTo>
                  <a:lnTo>
                    <a:pt x="6153277" y="2165350"/>
                  </a:lnTo>
                  <a:lnTo>
                    <a:pt x="6162167" y="2159381"/>
                  </a:lnTo>
                  <a:lnTo>
                    <a:pt x="6168136" y="2150491"/>
                  </a:lnTo>
                  <a:lnTo>
                    <a:pt x="6170422" y="2139569"/>
                  </a:lnTo>
                  <a:lnTo>
                    <a:pt x="6168136" y="2128647"/>
                  </a:lnTo>
                  <a:lnTo>
                    <a:pt x="6162167" y="2119757"/>
                  </a:lnTo>
                  <a:lnTo>
                    <a:pt x="6153277" y="2113788"/>
                  </a:lnTo>
                  <a:lnTo>
                    <a:pt x="6151753" y="2113534"/>
                  </a:lnTo>
                  <a:lnTo>
                    <a:pt x="6151753" y="884174"/>
                  </a:lnTo>
                  <a:lnTo>
                    <a:pt x="7640193" y="877062"/>
                  </a:lnTo>
                  <a:lnTo>
                    <a:pt x="7610602" y="914400"/>
                  </a:lnTo>
                  <a:lnTo>
                    <a:pt x="7703566" y="86753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98080" y="2430779"/>
              <a:ext cx="56515" cy="414655"/>
            </a:xfrm>
            <a:custGeom>
              <a:avLst/>
              <a:gdLst/>
              <a:ahLst/>
              <a:cxnLst/>
              <a:rect l="l" t="t" r="r" b="b"/>
              <a:pathLst>
                <a:path w="56515" h="414655">
                  <a:moveTo>
                    <a:pt x="56261" y="386207"/>
                  </a:moveTo>
                  <a:lnTo>
                    <a:pt x="53975" y="375285"/>
                  </a:lnTo>
                  <a:lnTo>
                    <a:pt x="48006" y="366395"/>
                  </a:lnTo>
                  <a:lnTo>
                    <a:pt x="38989" y="360426"/>
                  </a:lnTo>
                  <a:lnTo>
                    <a:pt x="37465" y="360045"/>
                  </a:lnTo>
                  <a:lnTo>
                    <a:pt x="37465" y="358267"/>
                  </a:lnTo>
                  <a:lnTo>
                    <a:pt x="37465" y="0"/>
                  </a:lnTo>
                  <a:lnTo>
                    <a:pt x="18796" y="0"/>
                  </a:lnTo>
                  <a:lnTo>
                    <a:pt x="18796" y="360045"/>
                  </a:lnTo>
                  <a:lnTo>
                    <a:pt x="17145" y="360426"/>
                  </a:lnTo>
                  <a:lnTo>
                    <a:pt x="8255" y="366395"/>
                  </a:lnTo>
                  <a:lnTo>
                    <a:pt x="2159" y="375285"/>
                  </a:lnTo>
                  <a:lnTo>
                    <a:pt x="0" y="386207"/>
                  </a:lnTo>
                  <a:lnTo>
                    <a:pt x="2159" y="397129"/>
                  </a:lnTo>
                  <a:lnTo>
                    <a:pt x="8255" y="406019"/>
                  </a:lnTo>
                  <a:lnTo>
                    <a:pt x="17145" y="411988"/>
                  </a:lnTo>
                  <a:lnTo>
                    <a:pt x="28067" y="414147"/>
                  </a:lnTo>
                  <a:lnTo>
                    <a:pt x="38989" y="411988"/>
                  </a:lnTo>
                  <a:lnTo>
                    <a:pt x="48006" y="406019"/>
                  </a:lnTo>
                  <a:lnTo>
                    <a:pt x="53975" y="397129"/>
                  </a:lnTo>
                  <a:lnTo>
                    <a:pt x="56261" y="3862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6278" y="1909317"/>
            <a:ext cx="972820" cy="97281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954014" y="3860393"/>
            <a:ext cx="98996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0F489C"/>
                </a:solidFill>
                <a:latin typeface="Tahoma"/>
                <a:cs typeface="Tahoma"/>
              </a:rPr>
              <a:t>«Школа 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120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800" spc="8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60" dirty="0">
                <a:solidFill>
                  <a:srgbClr val="0F489C"/>
                </a:solidFill>
                <a:latin typeface="Tahoma"/>
                <a:cs typeface="Tahoma"/>
              </a:rPr>
              <a:t>п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800" spc="80" dirty="0">
                <a:solidFill>
                  <a:srgbClr val="0F489C"/>
                </a:solidFill>
                <a:latin typeface="Tahoma"/>
                <a:cs typeface="Tahoma"/>
              </a:rPr>
              <a:t>ос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ве</a:t>
            </a:r>
            <a:r>
              <a:rPr sz="800" spc="105" dirty="0">
                <a:solidFill>
                  <a:srgbClr val="0F489C"/>
                </a:solidFill>
                <a:latin typeface="Tahoma"/>
                <a:cs typeface="Tahoma"/>
              </a:rPr>
              <a:t>щ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95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8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45" dirty="0">
                <a:solidFill>
                  <a:srgbClr val="0F489C"/>
                </a:solidFill>
                <a:latin typeface="Tahoma"/>
                <a:cs typeface="Tahoma"/>
              </a:rPr>
              <a:t>я  </a:t>
            </a:r>
            <a:r>
              <a:rPr sz="800" spc="60" dirty="0">
                <a:solidFill>
                  <a:srgbClr val="0F489C"/>
                </a:solidFill>
                <a:latin typeface="Tahoma"/>
                <a:cs typeface="Tahoma"/>
              </a:rPr>
              <a:t>России»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30777" y="1510741"/>
            <a:ext cx="71691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Инженерное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800" spc="60" dirty="0">
                <a:solidFill>
                  <a:srgbClr val="0F489C"/>
                </a:solidFill>
                <a:latin typeface="Tahoma"/>
                <a:cs typeface="Tahoma"/>
              </a:rPr>
              <a:t>образование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44997" y="1529588"/>
            <a:ext cx="90868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190" marR="5080" indent="-238125">
              <a:lnSpc>
                <a:spcPct val="100000"/>
              </a:lnSpc>
              <a:spcBef>
                <a:spcPts val="105"/>
              </a:spcBef>
            </a:pPr>
            <a:r>
              <a:rPr sz="800" spc="10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д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800" spc="9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нн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ы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-6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д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-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и  </a:t>
            </a:r>
            <a:r>
              <a:rPr sz="800" spc="10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-5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114" dirty="0">
                <a:solidFill>
                  <a:srgbClr val="0F489C"/>
                </a:solidFill>
                <a:latin typeface="Tahoma"/>
                <a:cs typeface="Tahoma"/>
              </a:rPr>
              <a:t>ВСОШ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3151" y="3835095"/>
            <a:ext cx="1637664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marR="179070" indent="335280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solidFill>
                  <a:srgbClr val="0F489C"/>
                </a:solidFill>
                <a:latin typeface="Tahoma"/>
                <a:cs typeface="Tahoma"/>
              </a:rPr>
              <a:t>Доступность </a:t>
            </a:r>
            <a:r>
              <a:rPr sz="800" spc="5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105" dirty="0">
                <a:solidFill>
                  <a:srgbClr val="0F489C"/>
                </a:solidFill>
                <a:latin typeface="Tahoma"/>
                <a:cs typeface="Tahoma"/>
              </a:rPr>
              <a:t>ш</a:t>
            </a:r>
            <a:r>
              <a:rPr sz="800" spc="50" dirty="0">
                <a:solidFill>
                  <a:srgbClr val="0F489C"/>
                </a:solidFill>
                <a:latin typeface="Tahoma"/>
                <a:cs typeface="Tahoma"/>
              </a:rPr>
              <a:t>к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800" spc="25" dirty="0">
                <a:solidFill>
                  <a:srgbClr val="0F489C"/>
                </a:solidFill>
                <a:latin typeface="Tahoma"/>
                <a:cs typeface="Tahoma"/>
              </a:rPr>
              <a:t>ь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20" dirty="0">
                <a:solidFill>
                  <a:srgbClr val="0F489C"/>
                </a:solidFill>
                <a:latin typeface="Tahoma"/>
                <a:cs typeface="Tahoma"/>
              </a:rPr>
              <a:t>г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-10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б</a:t>
            </a:r>
            <a:r>
              <a:rPr sz="800" spc="9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800" spc="35" dirty="0">
                <a:solidFill>
                  <a:srgbClr val="0F489C"/>
                </a:solidFill>
                <a:latin typeface="Tahoma"/>
                <a:cs typeface="Tahoma"/>
              </a:rPr>
              <a:t>з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800" spc="2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ни</a:t>
            </a:r>
            <a:r>
              <a:rPr sz="800" spc="45" dirty="0">
                <a:solidFill>
                  <a:srgbClr val="0F489C"/>
                </a:solidFill>
                <a:latin typeface="Tahoma"/>
                <a:cs typeface="Tahoma"/>
              </a:rPr>
              <a:t>я</a:t>
            </a:r>
            <a:r>
              <a:rPr sz="800" spc="-114" dirty="0">
                <a:solidFill>
                  <a:srgbClr val="0F489C"/>
                </a:solidFill>
                <a:latin typeface="Tahoma"/>
                <a:cs typeface="Tahoma"/>
              </a:rPr>
              <a:t>:</a:t>
            </a:r>
            <a:endParaRPr sz="800">
              <a:latin typeface="Tahoma"/>
              <a:cs typeface="Tahoma"/>
            </a:endParaRPr>
          </a:p>
          <a:p>
            <a:pPr marL="93345" indent="-80010">
              <a:lnSpc>
                <a:spcPct val="100000"/>
              </a:lnSpc>
              <a:spcBef>
                <a:spcPts val="5"/>
              </a:spcBef>
              <a:buChar char="-"/>
              <a:tabLst>
                <a:tab pos="93980" algn="l"/>
              </a:tabLst>
            </a:pPr>
            <a:r>
              <a:rPr sz="800" spc="110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50" dirty="0">
                <a:solidFill>
                  <a:srgbClr val="0F489C"/>
                </a:solidFill>
                <a:latin typeface="Tahoma"/>
                <a:cs typeface="Tahoma"/>
              </a:rPr>
              <a:t>к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110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п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50" dirty="0">
                <a:solidFill>
                  <a:srgbClr val="0F489C"/>
                </a:solidFill>
                <a:latin typeface="Tahoma"/>
                <a:cs typeface="Tahoma"/>
              </a:rPr>
              <a:t>к</a:t>
            </a:r>
            <a:r>
              <a:rPr sz="800" spc="-20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ы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-10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100" dirty="0">
                <a:solidFill>
                  <a:srgbClr val="0F489C"/>
                </a:solidFill>
                <a:latin typeface="Tahoma"/>
                <a:cs typeface="Tahoma"/>
              </a:rPr>
              <a:t>ш</a:t>
            </a:r>
            <a:r>
              <a:rPr sz="800" spc="50" dirty="0">
                <a:solidFill>
                  <a:srgbClr val="0F489C"/>
                </a:solidFill>
                <a:latin typeface="Tahoma"/>
                <a:cs typeface="Tahoma"/>
              </a:rPr>
              <a:t>к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ы</a:t>
            </a:r>
            <a:r>
              <a:rPr sz="800" spc="-114" dirty="0">
                <a:solidFill>
                  <a:srgbClr val="0F489C"/>
                </a:solidFill>
                <a:latin typeface="Tahoma"/>
                <a:cs typeface="Tahoma"/>
              </a:rPr>
              <a:t>;</a:t>
            </a:r>
            <a:endParaRPr sz="800">
              <a:latin typeface="Tahoma"/>
              <a:cs typeface="Tahoma"/>
            </a:endParaRPr>
          </a:p>
          <a:p>
            <a:pPr marL="93345" indent="-8001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дети-мигранты;</a:t>
            </a:r>
            <a:endParaRPr sz="800">
              <a:latin typeface="Tahoma"/>
              <a:cs typeface="Tahoma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800" spc="110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нн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800" spc="-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50" dirty="0">
                <a:solidFill>
                  <a:srgbClr val="0F489C"/>
                </a:solidFill>
                <a:latin typeface="Tahoma"/>
                <a:cs typeface="Tahoma"/>
              </a:rPr>
              <a:t>ь</a:t>
            </a:r>
            <a:r>
              <a:rPr sz="800" spc="-5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б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уч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8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я</a:t>
            </a:r>
            <a:r>
              <a:rPr sz="800" spc="-114" dirty="0">
                <a:solidFill>
                  <a:srgbClr val="0F489C"/>
                </a:solidFill>
                <a:latin typeface="Tahoma"/>
                <a:cs typeface="Tahoma"/>
              </a:rPr>
              <a:t>;</a:t>
            </a:r>
            <a:endParaRPr sz="800">
              <a:latin typeface="Tahoma"/>
              <a:cs typeface="Tahoma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800" spc="105" dirty="0">
                <a:solidFill>
                  <a:srgbClr val="0F489C"/>
                </a:solidFill>
                <a:latin typeface="Tahoma"/>
                <a:cs typeface="Tahoma"/>
              </a:rPr>
              <a:t>ш</a:t>
            </a:r>
            <a:r>
              <a:rPr sz="800" spc="50" dirty="0">
                <a:solidFill>
                  <a:srgbClr val="0F489C"/>
                </a:solidFill>
                <a:latin typeface="Tahoma"/>
                <a:cs typeface="Tahoma"/>
              </a:rPr>
              <a:t>к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800" spc="45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800" spc="-11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п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20" dirty="0">
                <a:solidFill>
                  <a:srgbClr val="0F489C"/>
                </a:solidFill>
                <a:latin typeface="Tahoma"/>
                <a:cs typeface="Tahoma"/>
              </a:rPr>
              <a:t>г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-7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д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я</a:t>
            </a:r>
            <a:r>
              <a:rPr sz="800" spc="-114" dirty="0">
                <a:solidFill>
                  <a:srgbClr val="0F489C"/>
                </a:solidFill>
                <a:latin typeface="Tahoma"/>
                <a:cs typeface="Tahoma"/>
              </a:rPr>
              <a:t>;</a:t>
            </a:r>
            <a:endParaRPr sz="800">
              <a:latin typeface="Tahoma"/>
              <a:cs typeface="Tahoma"/>
            </a:endParaRPr>
          </a:p>
          <a:p>
            <a:pPr marL="93345" indent="-8001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д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800" spc="-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у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пн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800" spc="-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50" dirty="0">
                <a:solidFill>
                  <a:srgbClr val="0F489C"/>
                </a:solidFill>
                <a:latin typeface="Tahoma"/>
                <a:cs typeface="Tahoma"/>
              </a:rPr>
              <a:t>ь</a:t>
            </a:r>
            <a:r>
              <a:rPr sz="800" spc="-4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д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я</a:t>
            </a:r>
            <a:r>
              <a:rPr sz="800" spc="-3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д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-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100" dirty="0">
                <a:solidFill>
                  <a:srgbClr val="0F489C"/>
                </a:solidFill>
                <a:latin typeface="Tahoma"/>
                <a:cs typeface="Tahoma"/>
              </a:rPr>
              <a:t>й</a:t>
            </a:r>
            <a:r>
              <a:rPr sz="800" spc="-6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800" spc="-4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9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100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800" spc="85" dirty="0">
                <a:solidFill>
                  <a:srgbClr val="0F489C"/>
                </a:solidFill>
                <a:latin typeface="Tahoma"/>
                <a:cs typeface="Tahoma"/>
              </a:rPr>
              <a:t>З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8855" y="2992627"/>
            <a:ext cx="10287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Школы </a:t>
            </a:r>
            <a:r>
              <a:rPr sz="800" spc="80" dirty="0">
                <a:solidFill>
                  <a:srgbClr val="0F489C"/>
                </a:solidFill>
                <a:latin typeface="Tahoma"/>
                <a:cs typeface="Tahoma"/>
              </a:rPr>
              <a:t>с </a:t>
            </a: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низкими </a:t>
            </a:r>
            <a:r>
              <a:rPr sz="800" spc="-23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0F489C"/>
                </a:solidFill>
                <a:latin typeface="Tahoma"/>
                <a:cs typeface="Tahoma"/>
              </a:rPr>
              <a:t>образовательными </a:t>
            </a:r>
            <a:r>
              <a:rPr sz="800" spc="-23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0F489C"/>
                </a:solidFill>
                <a:latin typeface="Tahoma"/>
                <a:cs typeface="Tahoma"/>
              </a:rPr>
              <a:t>результатами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50709" y="2929255"/>
            <a:ext cx="1946910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Поддержка</a:t>
            </a:r>
            <a:r>
              <a:rPr sz="800" spc="-4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0F489C"/>
                </a:solidFill>
                <a:latin typeface="Tahoma"/>
                <a:cs typeface="Tahoma"/>
              </a:rPr>
              <a:t>учителя:</a:t>
            </a:r>
            <a:endParaRPr sz="800">
              <a:latin typeface="Tahoma"/>
              <a:cs typeface="Tahoma"/>
            </a:endParaRPr>
          </a:p>
          <a:p>
            <a:pPr marL="24765" marR="508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sz="800" spc="80" dirty="0">
                <a:solidFill>
                  <a:srgbClr val="0F489C"/>
                </a:solidFill>
                <a:latin typeface="Tahoma"/>
                <a:cs typeface="Tahoma"/>
              </a:rPr>
              <a:t>ц</a:t>
            </a:r>
            <a:r>
              <a:rPr sz="800" spc="8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10" dirty="0">
                <a:solidFill>
                  <a:srgbClr val="0F489C"/>
                </a:solidFill>
                <a:latin typeface="Tahoma"/>
                <a:cs typeface="Tahoma"/>
              </a:rPr>
              <a:t>ф</a:t>
            </a:r>
            <a:r>
              <a:rPr sz="800" spc="9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100" dirty="0">
                <a:solidFill>
                  <a:srgbClr val="0F489C"/>
                </a:solidFill>
                <a:latin typeface="Tahoma"/>
                <a:cs typeface="Tahoma"/>
              </a:rPr>
              <a:t>й</a:t>
            </a:r>
            <a:r>
              <a:rPr sz="800" spc="-2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0F489C"/>
                </a:solidFill>
                <a:latin typeface="Tahoma"/>
                <a:cs typeface="Tahoma"/>
              </a:rPr>
              <a:t>к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-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6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-114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10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-4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к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60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800" spc="-20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8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800" spc="20" dirty="0">
                <a:solidFill>
                  <a:srgbClr val="0F489C"/>
                </a:solidFill>
                <a:latin typeface="Tahoma"/>
                <a:cs typeface="Tahoma"/>
              </a:rPr>
              <a:t>у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к</a:t>
            </a:r>
            <a:r>
              <a:rPr sz="800" spc="-20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8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800" spc="45" dirty="0">
                <a:solidFill>
                  <a:srgbClr val="0F489C"/>
                </a:solidFill>
                <a:latin typeface="Tahoma"/>
                <a:cs typeface="Tahoma"/>
              </a:rPr>
              <a:t>ы  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уч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бн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-5" dirty="0">
                <a:solidFill>
                  <a:srgbClr val="0F489C"/>
                </a:solidFill>
                <a:latin typeface="Tahoma"/>
                <a:cs typeface="Tahoma"/>
              </a:rPr>
              <a:t>-</a:t>
            </a:r>
            <a:r>
              <a:rPr sz="800" spc="95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800" spc="4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-20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од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15" dirty="0">
                <a:solidFill>
                  <a:srgbClr val="0F489C"/>
                </a:solidFill>
                <a:latin typeface="Tahoma"/>
                <a:cs typeface="Tahoma"/>
              </a:rPr>
              <a:t>ч</a:t>
            </a:r>
            <a:r>
              <a:rPr sz="800" spc="4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к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100" dirty="0">
                <a:solidFill>
                  <a:srgbClr val="0F489C"/>
                </a:solidFill>
                <a:latin typeface="Tahoma"/>
                <a:cs typeface="Tahoma"/>
              </a:rPr>
              <a:t>й</a:t>
            </a:r>
            <a:r>
              <a:rPr sz="80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д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25" dirty="0">
                <a:solidFill>
                  <a:srgbClr val="0F489C"/>
                </a:solidFill>
                <a:latin typeface="Tahoma"/>
                <a:cs typeface="Tahoma"/>
              </a:rPr>
              <a:t>ят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800" spc="40" dirty="0">
                <a:solidFill>
                  <a:srgbClr val="0F489C"/>
                </a:solidFill>
                <a:latin typeface="Tahoma"/>
                <a:cs typeface="Tahoma"/>
              </a:rPr>
              <a:t>ь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н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8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800" spc="-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8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-114" dirty="0">
                <a:solidFill>
                  <a:srgbClr val="0F489C"/>
                </a:solidFill>
                <a:latin typeface="Tahoma"/>
                <a:cs typeface="Tahoma"/>
              </a:rPr>
              <a:t>;</a:t>
            </a:r>
            <a:endParaRPr sz="800">
              <a:latin typeface="Tahoma"/>
              <a:cs typeface="Tahoma"/>
            </a:endParaRPr>
          </a:p>
          <a:p>
            <a:pPr marL="88900" indent="-64135">
              <a:lnSpc>
                <a:spcPct val="100000"/>
              </a:lnSpc>
              <a:spcBef>
                <a:spcPts val="5"/>
              </a:spcBef>
              <a:buChar char="-"/>
              <a:tabLst>
                <a:tab pos="88900" algn="l"/>
              </a:tabLst>
            </a:pPr>
            <a:r>
              <a:rPr sz="800" spc="85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-5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800" spc="5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д</a:t>
            </a:r>
            <a:r>
              <a:rPr sz="800" spc="8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15" dirty="0">
                <a:solidFill>
                  <a:srgbClr val="0F489C"/>
                </a:solidFill>
                <a:latin typeface="Tahoma"/>
                <a:cs typeface="Tahoma"/>
              </a:rPr>
              <a:t>ч</a:t>
            </a:r>
            <a:r>
              <a:rPr sz="800" spc="5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spc="45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к</a:t>
            </a:r>
            <a:r>
              <a:rPr sz="800" spc="8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80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-114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70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800" spc="45" dirty="0">
                <a:solidFill>
                  <a:srgbClr val="0F489C"/>
                </a:solidFill>
                <a:latin typeface="Tahoma"/>
                <a:cs typeface="Tahoma"/>
              </a:rPr>
              <a:t>л</a:t>
            </a:r>
            <a:r>
              <a:rPr sz="800" spc="30" dirty="0">
                <a:solidFill>
                  <a:srgbClr val="0F489C"/>
                </a:solidFill>
                <a:latin typeface="Tahoma"/>
                <a:cs typeface="Tahoma"/>
              </a:rPr>
              <a:t>у</a:t>
            </a:r>
            <a:r>
              <a:rPr sz="800" spc="60" dirty="0">
                <a:solidFill>
                  <a:srgbClr val="0F489C"/>
                </a:solidFill>
                <a:latin typeface="Tahoma"/>
                <a:cs typeface="Tahoma"/>
              </a:rPr>
              <a:t>ж</a:t>
            </a:r>
            <a:r>
              <a:rPr sz="800" spc="75" dirty="0">
                <a:solidFill>
                  <a:srgbClr val="0F489C"/>
                </a:solidFill>
                <a:latin typeface="Tahoma"/>
                <a:cs typeface="Tahoma"/>
              </a:rPr>
              <a:t>бы</a:t>
            </a:r>
            <a:r>
              <a:rPr sz="800" spc="-3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10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800" spc="-5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800" spc="65" dirty="0">
                <a:solidFill>
                  <a:srgbClr val="0F489C"/>
                </a:solidFill>
                <a:latin typeface="Tahoma"/>
                <a:cs typeface="Tahoma"/>
              </a:rPr>
              <a:t>д</a:t>
            </a:r>
            <a:r>
              <a:rPr sz="800" spc="95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800" spc="-75" dirty="0">
                <a:solidFill>
                  <a:srgbClr val="0F489C"/>
                </a:solidFill>
                <a:latin typeface="Tahoma"/>
                <a:cs typeface="Tahoma"/>
              </a:rPr>
              <a:t>.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380731" y="0"/>
            <a:ext cx="1763395" cy="1708785"/>
            <a:chOff x="7380731" y="0"/>
            <a:chExt cx="1763395" cy="1708785"/>
          </a:xfrm>
        </p:grpSpPr>
        <p:sp>
          <p:nvSpPr>
            <p:cNvPr id="25" name="object 25"/>
            <p:cNvSpPr/>
            <p:nvPr/>
          </p:nvSpPr>
          <p:spPr>
            <a:xfrm>
              <a:off x="7380731" y="0"/>
              <a:ext cx="1763395" cy="1708785"/>
            </a:xfrm>
            <a:custGeom>
              <a:avLst/>
              <a:gdLst/>
              <a:ahLst/>
              <a:cxnLst/>
              <a:rect l="l" t="t" r="r" b="b"/>
              <a:pathLst>
                <a:path w="1763395" h="1708785">
                  <a:moveTo>
                    <a:pt x="1763268" y="0"/>
                  </a:moveTo>
                  <a:lnTo>
                    <a:pt x="0" y="0"/>
                  </a:lnTo>
                  <a:lnTo>
                    <a:pt x="1763268" y="1708403"/>
                  </a:lnTo>
                  <a:lnTo>
                    <a:pt x="1763268" y="0"/>
                  </a:lnTo>
                  <a:close/>
                </a:path>
              </a:pathLst>
            </a:custGeom>
            <a:solidFill>
              <a:srgbClr val="406D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51815"/>
              <a:ext cx="1284731" cy="329184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816" y="217542"/>
            <a:ext cx="831241" cy="423826"/>
          </a:xfrm>
          <a:prstGeom prst="rect">
            <a:avLst/>
          </a:prstGeom>
        </p:spPr>
      </p:pic>
      <p:pic>
        <p:nvPicPr>
          <p:cNvPr id="28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91400" y="6858"/>
            <a:ext cx="1752599" cy="1250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3814" y="254584"/>
            <a:ext cx="6226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 dirty="0"/>
              <a:t>КЛЮЧЕВЫЕ</a:t>
            </a:r>
            <a:r>
              <a:rPr spc="-65" dirty="0"/>
              <a:t> </a:t>
            </a:r>
            <a:r>
              <a:rPr spc="75" dirty="0"/>
              <a:t>ПРИОРИТЕТЫ</a:t>
            </a:r>
            <a:r>
              <a:rPr spc="-15" dirty="0"/>
              <a:t> </a:t>
            </a:r>
            <a:r>
              <a:rPr spc="55" dirty="0"/>
              <a:t>ШКОЛЬНОГО</a:t>
            </a:r>
            <a:r>
              <a:rPr spc="-20" dirty="0"/>
              <a:t> </a:t>
            </a:r>
            <a:r>
              <a:rPr spc="60" dirty="0"/>
              <a:t>ОБРАЗОВАНИЯ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876" y="1741932"/>
            <a:ext cx="195072" cy="137617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20496" y="1734311"/>
            <a:ext cx="2152015" cy="3284220"/>
            <a:chOff x="920496" y="1734311"/>
            <a:chExt cx="2152015" cy="32842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496" y="1734311"/>
              <a:ext cx="2142743" cy="4312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164" y="3713988"/>
              <a:ext cx="2132076" cy="629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164" y="4378450"/>
              <a:ext cx="2141220" cy="6400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164" y="3182111"/>
              <a:ext cx="2141220" cy="4709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9640" y="2226563"/>
              <a:ext cx="2141220" cy="4282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1164" y="2697479"/>
              <a:ext cx="2141220" cy="4206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428746" y="1776425"/>
            <a:ext cx="147320" cy="483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b="1" spc="30" dirty="0">
                <a:solidFill>
                  <a:srgbClr val="1F3862"/>
                </a:solidFill>
                <a:latin typeface="Tahoma"/>
                <a:cs typeface="Tahoma"/>
              </a:rPr>
              <a:t>К </a:t>
            </a:r>
            <a:r>
              <a:rPr sz="1000" b="1" spc="-285" dirty="0">
                <a:solidFill>
                  <a:srgbClr val="1F3862"/>
                </a:solidFill>
                <a:latin typeface="Tahoma"/>
                <a:cs typeface="Tahoma"/>
              </a:rPr>
              <a:t> </a:t>
            </a:r>
            <a:r>
              <a:rPr sz="1000" b="1" spc="40" dirty="0">
                <a:solidFill>
                  <a:srgbClr val="1F3862"/>
                </a:solidFill>
                <a:latin typeface="Tahoma"/>
                <a:cs typeface="Tahoma"/>
              </a:rPr>
              <a:t>И </a:t>
            </a:r>
            <a:r>
              <a:rPr sz="1000" b="1" spc="-285" dirty="0">
                <a:solidFill>
                  <a:srgbClr val="1F3862"/>
                </a:solidFill>
                <a:latin typeface="Tahoma"/>
                <a:cs typeface="Tahoma"/>
              </a:rPr>
              <a:t> </a:t>
            </a:r>
            <a:r>
              <a:rPr sz="1000" b="1" spc="65" dirty="0">
                <a:solidFill>
                  <a:srgbClr val="1F3862"/>
                </a:solidFill>
                <a:latin typeface="Tahoma"/>
                <a:cs typeface="Tahoma"/>
              </a:rPr>
              <a:t>М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8746" y="2523489"/>
            <a:ext cx="129539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b="1" spc="25" dirty="0">
                <a:solidFill>
                  <a:srgbClr val="1F3862"/>
                </a:solidFill>
                <a:latin typeface="Tahoma"/>
                <a:cs typeface="Tahoma"/>
              </a:rPr>
              <a:t>Г </a:t>
            </a:r>
            <a:r>
              <a:rPr sz="1000" b="1" spc="-285" dirty="0">
                <a:solidFill>
                  <a:srgbClr val="1F3862"/>
                </a:solidFill>
                <a:latin typeface="Tahoma"/>
                <a:cs typeface="Tahoma"/>
              </a:rPr>
              <a:t> </a:t>
            </a:r>
            <a:r>
              <a:rPr sz="1000" b="1" spc="20" dirty="0">
                <a:solidFill>
                  <a:srgbClr val="1F3862"/>
                </a:solidFill>
                <a:latin typeface="Tahoma"/>
                <a:cs typeface="Tahoma"/>
              </a:rPr>
              <a:t>И  </a:t>
            </a:r>
            <a:r>
              <a:rPr sz="1000" b="1" spc="110" dirty="0">
                <a:solidFill>
                  <a:srgbClr val="1F3862"/>
                </a:solidFill>
                <a:latin typeface="Tahoma"/>
                <a:cs typeface="Tahoma"/>
              </a:rPr>
              <a:t>А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6383" y="1839544"/>
            <a:ext cx="1490345" cy="3068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" algn="ctr">
              <a:lnSpc>
                <a:spcPct val="100000"/>
              </a:lnSpc>
              <a:spcBef>
                <a:spcPts val="95"/>
              </a:spcBef>
            </a:pPr>
            <a:r>
              <a:rPr sz="1000" b="1" spc="35" dirty="0">
                <a:solidFill>
                  <a:srgbClr val="1F3862"/>
                </a:solidFill>
                <a:latin typeface="Tahoma"/>
                <a:cs typeface="Tahoma"/>
              </a:rPr>
              <a:t>ОБНОВЛЕНИЕ</a:t>
            </a:r>
            <a:r>
              <a:rPr sz="1000" b="1" spc="-10" dirty="0">
                <a:solidFill>
                  <a:srgbClr val="1F3862"/>
                </a:solidFill>
                <a:latin typeface="Tahoma"/>
                <a:cs typeface="Tahoma"/>
              </a:rPr>
              <a:t> </a:t>
            </a:r>
            <a:r>
              <a:rPr sz="1000" b="1" spc="40" dirty="0">
                <a:solidFill>
                  <a:srgbClr val="1F3862"/>
                </a:solidFill>
                <a:latin typeface="Tahoma"/>
                <a:cs typeface="Tahoma"/>
              </a:rPr>
              <a:t>ФГОС</a:t>
            </a:r>
            <a:endParaRPr sz="1000">
              <a:latin typeface="Tahoma"/>
              <a:cs typeface="Tahoma"/>
            </a:endParaRPr>
          </a:p>
          <a:p>
            <a:pPr marL="64135" marR="5080" indent="-8890" algn="ctr">
              <a:lnSpc>
                <a:spcPct val="306200"/>
              </a:lnSpc>
              <a:spcBef>
                <a:spcPts val="170"/>
              </a:spcBef>
            </a:pPr>
            <a:r>
              <a:rPr sz="1000" b="1" spc="50" dirty="0">
                <a:solidFill>
                  <a:srgbClr val="1F3862"/>
                </a:solidFill>
                <a:latin typeface="Tahoma"/>
                <a:cs typeface="Tahoma"/>
              </a:rPr>
              <a:t>ВВЕДЕНИЕ </a:t>
            </a:r>
            <a:r>
              <a:rPr sz="1000" b="1" spc="60" dirty="0">
                <a:solidFill>
                  <a:srgbClr val="1F3862"/>
                </a:solidFill>
                <a:latin typeface="Tahoma"/>
                <a:cs typeface="Tahoma"/>
              </a:rPr>
              <a:t>ФООП </a:t>
            </a:r>
            <a:r>
              <a:rPr sz="1000" b="1" spc="65" dirty="0">
                <a:solidFill>
                  <a:srgbClr val="1F3862"/>
                </a:solidFill>
                <a:latin typeface="Tahoma"/>
                <a:cs typeface="Tahoma"/>
              </a:rPr>
              <a:t> </a:t>
            </a:r>
            <a:r>
              <a:rPr sz="1000" b="1" spc="50" dirty="0">
                <a:solidFill>
                  <a:srgbClr val="1F3862"/>
                </a:solidFill>
                <a:latin typeface="Tahoma"/>
                <a:cs typeface="Tahoma"/>
              </a:rPr>
              <a:t>ЕДИНЫЕ</a:t>
            </a:r>
            <a:r>
              <a:rPr sz="1000" b="1" spc="-45" dirty="0">
                <a:solidFill>
                  <a:srgbClr val="1F3862"/>
                </a:solidFill>
                <a:latin typeface="Tahoma"/>
                <a:cs typeface="Tahoma"/>
              </a:rPr>
              <a:t> </a:t>
            </a:r>
            <a:r>
              <a:rPr sz="1000" b="1" spc="35" dirty="0">
                <a:solidFill>
                  <a:srgbClr val="1F3862"/>
                </a:solidFill>
                <a:latin typeface="Tahoma"/>
                <a:cs typeface="Tahoma"/>
              </a:rPr>
              <a:t>УЧ</a:t>
            </a:r>
            <a:r>
              <a:rPr sz="1000" b="1" spc="45" dirty="0">
                <a:solidFill>
                  <a:srgbClr val="1F3862"/>
                </a:solidFill>
                <a:latin typeface="Tahoma"/>
                <a:cs typeface="Tahoma"/>
              </a:rPr>
              <a:t>ЕБНИКИ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ahoma"/>
              <a:cs typeface="Tahoma"/>
            </a:endParaRPr>
          </a:p>
          <a:p>
            <a:pPr marR="3810" algn="ctr">
              <a:lnSpc>
                <a:spcPct val="100000"/>
              </a:lnSpc>
              <a:spcBef>
                <a:spcPts val="5"/>
              </a:spcBef>
            </a:pPr>
            <a:r>
              <a:rPr sz="1000" b="1" spc="45" dirty="0">
                <a:solidFill>
                  <a:srgbClr val="1F3862"/>
                </a:solidFill>
                <a:latin typeface="Tahoma"/>
                <a:cs typeface="Tahoma"/>
              </a:rPr>
              <a:t>ФГИС</a:t>
            </a:r>
            <a:r>
              <a:rPr sz="1000" b="1" spc="-70" dirty="0">
                <a:solidFill>
                  <a:srgbClr val="1F3862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1F3862"/>
                </a:solidFill>
                <a:latin typeface="Tahoma"/>
                <a:cs typeface="Tahoma"/>
              </a:rPr>
              <a:t>«МОЯ</a:t>
            </a:r>
            <a:r>
              <a:rPr sz="1000" b="1" spc="-40" dirty="0">
                <a:solidFill>
                  <a:srgbClr val="1F3862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1F3862"/>
                </a:solidFill>
                <a:latin typeface="Tahoma"/>
                <a:cs typeface="Tahoma"/>
              </a:rPr>
              <a:t>ШКОЛА»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ahoma"/>
              <a:cs typeface="Tahoma"/>
            </a:endParaRPr>
          </a:p>
          <a:p>
            <a:pPr marL="108585" marR="81915" algn="ctr">
              <a:lnSpc>
                <a:spcPct val="100000"/>
              </a:lnSpc>
            </a:pPr>
            <a:r>
              <a:rPr sz="1000" b="1" spc="40" dirty="0">
                <a:solidFill>
                  <a:srgbClr val="1F3862"/>
                </a:solidFill>
                <a:latin typeface="Tahoma"/>
                <a:cs typeface="Tahoma"/>
              </a:rPr>
              <a:t>ЕДИНАЯ</a:t>
            </a:r>
            <a:r>
              <a:rPr sz="1000" b="1" spc="-30" dirty="0">
                <a:solidFill>
                  <a:srgbClr val="1F3862"/>
                </a:solidFill>
                <a:latin typeface="Tahoma"/>
                <a:cs typeface="Tahoma"/>
              </a:rPr>
              <a:t> </a:t>
            </a:r>
            <a:r>
              <a:rPr sz="1000" b="1" spc="45" dirty="0">
                <a:solidFill>
                  <a:srgbClr val="1F3862"/>
                </a:solidFill>
                <a:latin typeface="Tahoma"/>
                <a:cs typeface="Tahoma"/>
              </a:rPr>
              <a:t>СИСТЕМА </a:t>
            </a:r>
            <a:r>
              <a:rPr sz="1000" b="1" spc="-280" dirty="0">
                <a:solidFill>
                  <a:srgbClr val="1F3862"/>
                </a:solidFill>
                <a:latin typeface="Tahoma"/>
                <a:cs typeface="Tahoma"/>
              </a:rPr>
              <a:t> </a:t>
            </a:r>
            <a:r>
              <a:rPr sz="1000" b="1" spc="35" dirty="0">
                <a:solidFill>
                  <a:srgbClr val="1F3862"/>
                </a:solidFill>
                <a:latin typeface="Tahoma"/>
                <a:cs typeface="Tahoma"/>
              </a:rPr>
              <a:t>ВОСПИТАНИЯ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 marL="112395" marR="62230" indent="-3810" algn="ctr">
              <a:lnSpc>
                <a:spcPct val="100000"/>
              </a:lnSpc>
              <a:spcBef>
                <a:spcPts val="820"/>
              </a:spcBef>
            </a:pPr>
            <a:r>
              <a:rPr sz="1000" b="1" spc="40" dirty="0">
                <a:solidFill>
                  <a:srgbClr val="1F3862"/>
                </a:solidFill>
                <a:latin typeface="Tahoma"/>
                <a:cs typeface="Tahoma"/>
              </a:rPr>
              <a:t>ЕДИНАЯ </a:t>
            </a:r>
            <a:r>
              <a:rPr sz="1000" b="1" spc="45" dirty="0">
                <a:solidFill>
                  <a:srgbClr val="1F3862"/>
                </a:solidFill>
                <a:latin typeface="Tahoma"/>
                <a:cs typeface="Tahoma"/>
              </a:rPr>
              <a:t> </a:t>
            </a:r>
            <a:r>
              <a:rPr sz="1000" b="1" spc="35" dirty="0">
                <a:solidFill>
                  <a:srgbClr val="1F3862"/>
                </a:solidFill>
                <a:latin typeface="Tahoma"/>
                <a:cs typeface="Tahoma"/>
              </a:rPr>
              <a:t>ИНН</a:t>
            </a:r>
            <a:r>
              <a:rPr sz="1000" b="1" spc="65" dirty="0">
                <a:solidFill>
                  <a:srgbClr val="1F3862"/>
                </a:solidFill>
                <a:latin typeface="Tahoma"/>
                <a:cs typeface="Tahoma"/>
              </a:rPr>
              <a:t>О</a:t>
            </a:r>
            <a:r>
              <a:rPr sz="1000" b="1" spc="-20" dirty="0">
                <a:solidFill>
                  <a:srgbClr val="1F3862"/>
                </a:solidFill>
                <a:latin typeface="Tahoma"/>
                <a:cs typeface="Tahoma"/>
              </a:rPr>
              <a:t>В</a:t>
            </a:r>
            <a:r>
              <a:rPr sz="1000" b="1" spc="65" dirty="0">
                <a:solidFill>
                  <a:srgbClr val="1F3862"/>
                </a:solidFill>
                <a:latin typeface="Tahoma"/>
                <a:cs typeface="Tahoma"/>
              </a:rPr>
              <a:t>А</a:t>
            </a:r>
            <a:r>
              <a:rPr sz="1000" b="1" spc="50" dirty="0">
                <a:solidFill>
                  <a:srgbClr val="1F3862"/>
                </a:solidFill>
                <a:latin typeface="Tahoma"/>
                <a:cs typeface="Tahoma"/>
              </a:rPr>
              <a:t>Ц</a:t>
            </a:r>
            <a:r>
              <a:rPr sz="1000" b="1" spc="45" dirty="0">
                <a:solidFill>
                  <a:srgbClr val="1F3862"/>
                </a:solidFill>
                <a:latin typeface="Tahoma"/>
                <a:cs typeface="Tahoma"/>
              </a:rPr>
              <a:t>И</a:t>
            </a:r>
            <a:r>
              <a:rPr sz="1000" b="1" spc="65" dirty="0">
                <a:solidFill>
                  <a:srgbClr val="1F3862"/>
                </a:solidFill>
                <a:latin typeface="Tahoma"/>
                <a:cs typeface="Tahoma"/>
              </a:rPr>
              <a:t>О</a:t>
            </a:r>
            <a:r>
              <a:rPr sz="1000" b="1" spc="35" dirty="0">
                <a:solidFill>
                  <a:srgbClr val="1F3862"/>
                </a:solidFill>
                <a:latin typeface="Tahoma"/>
                <a:cs typeface="Tahoma"/>
              </a:rPr>
              <a:t>НН</a:t>
            </a:r>
            <a:r>
              <a:rPr sz="1000" b="1" spc="70" dirty="0">
                <a:solidFill>
                  <a:srgbClr val="1F3862"/>
                </a:solidFill>
                <a:latin typeface="Tahoma"/>
                <a:cs typeface="Tahoma"/>
              </a:rPr>
              <a:t>А</a:t>
            </a:r>
            <a:r>
              <a:rPr sz="1000" b="1" spc="10" dirty="0">
                <a:solidFill>
                  <a:srgbClr val="1F3862"/>
                </a:solidFill>
                <a:latin typeface="Tahoma"/>
                <a:cs typeface="Tahoma"/>
              </a:rPr>
              <a:t>Я  </a:t>
            </a:r>
            <a:r>
              <a:rPr sz="1000" b="1" spc="30" dirty="0">
                <a:solidFill>
                  <a:srgbClr val="1F3862"/>
                </a:solidFill>
                <a:latin typeface="Tahoma"/>
                <a:cs typeface="Tahoma"/>
              </a:rPr>
              <a:t>ИНФРАСТРУКТУРА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011" y="963167"/>
            <a:ext cx="3670300" cy="650875"/>
          </a:xfrm>
          <a:prstGeom prst="rect">
            <a:avLst/>
          </a:prstGeom>
          <a:ln w="9144">
            <a:solidFill>
              <a:srgbClr val="3C83EB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1284605" marR="819785" indent="-449580">
              <a:lnSpc>
                <a:spcPct val="100000"/>
              </a:lnSpc>
              <a:spcBef>
                <a:spcPts val="880"/>
              </a:spcBef>
            </a:pPr>
            <a:r>
              <a:rPr sz="1000" b="1" spc="40" dirty="0">
                <a:solidFill>
                  <a:srgbClr val="1F3862"/>
                </a:solidFill>
                <a:latin typeface="Tahoma"/>
                <a:cs typeface="Tahoma"/>
              </a:rPr>
              <a:t>ЕДИНОЕ</a:t>
            </a:r>
            <a:r>
              <a:rPr sz="1000" b="1" spc="-30" dirty="0">
                <a:solidFill>
                  <a:srgbClr val="1F3862"/>
                </a:solidFill>
                <a:latin typeface="Tahoma"/>
                <a:cs typeface="Tahoma"/>
              </a:rPr>
              <a:t> </a:t>
            </a:r>
            <a:r>
              <a:rPr sz="1000" b="1" spc="30" dirty="0">
                <a:solidFill>
                  <a:srgbClr val="1F3862"/>
                </a:solidFill>
                <a:latin typeface="Tahoma"/>
                <a:cs typeface="Tahoma"/>
              </a:rPr>
              <a:t>ОБРАЗОВАТЕЛЬНОЕ </a:t>
            </a:r>
            <a:r>
              <a:rPr sz="1000" b="1" spc="-280" dirty="0">
                <a:solidFill>
                  <a:srgbClr val="1F3862"/>
                </a:solidFill>
                <a:latin typeface="Tahoma"/>
                <a:cs typeface="Tahoma"/>
              </a:rPr>
              <a:t> </a:t>
            </a:r>
            <a:r>
              <a:rPr sz="1000" b="1" spc="30" dirty="0">
                <a:solidFill>
                  <a:srgbClr val="1F3862"/>
                </a:solidFill>
                <a:latin typeface="Tahoma"/>
                <a:cs typeface="Tahoma"/>
              </a:rPr>
              <a:t>ПРОСТРАНСТВО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584" y="967739"/>
            <a:ext cx="3660648" cy="64160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584063" y="1056589"/>
            <a:ext cx="2299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40" dirty="0">
                <a:solidFill>
                  <a:srgbClr val="1F3862"/>
                </a:solidFill>
                <a:latin typeface="Tahoma"/>
                <a:cs typeface="Tahoma"/>
              </a:rPr>
              <a:t>ЕДИНАЯ</a:t>
            </a:r>
            <a:r>
              <a:rPr sz="1000" b="1" spc="10" dirty="0">
                <a:solidFill>
                  <a:srgbClr val="1F3862"/>
                </a:solidFill>
                <a:latin typeface="Tahoma"/>
                <a:cs typeface="Tahoma"/>
              </a:rPr>
              <a:t> </a:t>
            </a:r>
            <a:r>
              <a:rPr sz="1000" b="1" spc="55" dirty="0">
                <a:solidFill>
                  <a:srgbClr val="1F3862"/>
                </a:solidFill>
                <a:latin typeface="Tahoma"/>
                <a:cs typeface="Tahoma"/>
              </a:rPr>
              <a:t>СИСТЕМА</a:t>
            </a:r>
            <a:r>
              <a:rPr sz="1000" b="1" spc="-40" dirty="0">
                <a:solidFill>
                  <a:srgbClr val="1F3862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1F3862"/>
                </a:solidFill>
                <a:latin typeface="Tahoma"/>
                <a:cs typeface="Tahoma"/>
              </a:rPr>
              <a:t>УПРАВЛЕНИЯ</a:t>
            </a:r>
            <a:endParaRPr sz="1000">
              <a:latin typeface="Tahoma"/>
              <a:cs typeface="Tahoma"/>
            </a:endParaRPr>
          </a:p>
          <a:p>
            <a:pPr marL="713105">
              <a:lnSpc>
                <a:spcPct val="100000"/>
              </a:lnSpc>
              <a:spcBef>
                <a:spcPts val="5"/>
              </a:spcBef>
            </a:pPr>
            <a:r>
              <a:rPr sz="1000" b="1" spc="35" dirty="0">
                <a:solidFill>
                  <a:srgbClr val="1F3862"/>
                </a:solidFill>
                <a:latin typeface="Tahoma"/>
                <a:cs typeface="Tahoma"/>
              </a:rPr>
              <a:t>ОБРАЗОВАНИЕМ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84464" y="126492"/>
            <a:ext cx="638555" cy="539496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414527" y="967739"/>
            <a:ext cx="8585200" cy="4067810"/>
            <a:chOff x="414527" y="967739"/>
            <a:chExt cx="8585200" cy="4067810"/>
          </a:xfrm>
        </p:grpSpPr>
        <p:sp>
          <p:nvSpPr>
            <p:cNvPr id="19" name="object 19"/>
            <p:cNvSpPr/>
            <p:nvPr/>
          </p:nvSpPr>
          <p:spPr>
            <a:xfrm>
              <a:off x="417575" y="1600199"/>
              <a:ext cx="0" cy="3108960"/>
            </a:xfrm>
            <a:custGeom>
              <a:avLst/>
              <a:gdLst/>
              <a:ahLst/>
              <a:cxnLst/>
              <a:rect l="l" t="t" r="r" b="b"/>
              <a:pathLst>
                <a:path h="3108960">
                  <a:moveTo>
                    <a:pt x="0" y="0"/>
                  </a:moveTo>
                  <a:lnTo>
                    <a:pt x="0" y="3108553"/>
                  </a:lnTo>
                </a:path>
              </a:pathLst>
            </a:custGeom>
            <a:ln w="6096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7576" y="1920239"/>
              <a:ext cx="521334" cy="2822575"/>
            </a:xfrm>
            <a:custGeom>
              <a:avLst/>
              <a:gdLst/>
              <a:ahLst/>
              <a:cxnLst/>
              <a:rect l="l" t="t" r="r" b="b"/>
              <a:pathLst>
                <a:path w="521334" h="2822575">
                  <a:moveTo>
                    <a:pt x="497573" y="530733"/>
                  </a:moveTo>
                  <a:lnTo>
                    <a:pt x="411302" y="487426"/>
                  </a:lnTo>
                  <a:lnTo>
                    <a:pt x="442328" y="526288"/>
                  </a:lnTo>
                  <a:lnTo>
                    <a:pt x="12" y="525526"/>
                  </a:lnTo>
                  <a:lnTo>
                    <a:pt x="0" y="534162"/>
                  </a:lnTo>
                  <a:lnTo>
                    <a:pt x="442302" y="534924"/>
                  </a:lnTo>
                  <a:lnTo>
                    <a:pt x="411149" y="573786"/>
                  </a:lnTo>
                  <a:lnTo>
                    <a:pt x="497573" y="530733"/>
                  </a:lnTo>
                  <a:close/>
                </a:path>
                <a:path w="521334" h="2822575">
                  <a:moveTo>
                    <a:pt x="497573" y="43434"/>
                  </a:moveTo>
                  <a:lnTo>
                    <a:pt x="411302" y="0"/>
                  </a:lnTo>
                  <a:lnTo>
                    <a:pt x="442328" y="38989"/>
                  </a:lnTo>
                  <a:lnTo>
                    <a:pt x="12" y="38100"/>
                  </a:lnTo>
                  <a:lnTo>
                    <a:pt x="0" y="46736"/>
                  </a:lnTo>
                  <a:lnTo>
                    <a:pt x="442302" y="47625"/>
                  </a:lnTo>
                  <a:lnTo>
                    <a:pt x="411149" y="86487"/>
                  </a:lnTo>
                  <a:lnTo>
                    <a:pt x="497573" y="43434"/>
                  </a:lnTo>
                  <a:close/>
                </a:path>
                <a:path w="521334" h="2822575">
                  <a:moveTo>
                    <a:pt x="501281" y="1471422"/>
                  </a:moveTo>
                  <a:lnTo>
                    <a:pt x="415099" y="1427988"/>
                  </a:lnTo>
                  <a:lnTo>
                    <a:pt x="446062" y="1466977"/>
                  </a:lnTo>
                  <a:lnTo>
                    <a:pt x="4152" y="1466088"/>
                  </a:lnTo>
                  <a:lnTo>
                    <a:pt x="4140" y="1474724"/>
                  </a:lnTo>
                  <a:lnTo>
                    <a:pt x="446036" y="1475613"/>
                  </a:lnTo>
                  <a:lnTo>
                    <a:pt x="414934" y="1514475"/>
                  </a:lnTo>
                  <a:lnTo>
                    <a:pt x="501281" y="1471422"/>
                  </a:lnTo>
                  <a:close/>
                </a:path>
                <a:path w="521334" h="2822575">
                  <a:moveTo>
                    <a:pt x="503796" y="986917"/>
                  </a:moveTo>
                  <a:lnTo>
                    <a:pt x="417525" y="943610"/>
                  </a:lnTo>
                  <a:lnTo>
                    <a:pt x="448525" y="982599"/>
                  </a:lnTo>
                  <a:lnTo>
                    <a:pt x="6235" y="981710"/>
                  </a:lnTo>
                  <a:lnTo>
                    <a:pt x="6223" y="990346"/>
                  </a:lnTo>
                  <a:lnTo>
                    <a:pt x="448500" y="991235"/>
                  </a:lnTo>
                  <a:lnTo>
                    <a:pt x="417360" y="1029970"/>
                  </a:lnTo>
                  <a:lnTo>
                    <a:pt x="503796" y="986917"/>
                  </a:lnTo>
                  <a:close/>
                </a:path>
                <a:path w="521334" h="2822575">
                  <a:moveTo>
                    <a:pt x="506895" y="2110219"/>
                  </a:moveTo>
                  <a:lnTo>
                    <a:pt x="420662" y="2066836"/>
                  </a:lnTo>
                  <a:lnTo>
                    <a:pt x="451662" y="2105812"/>
                  </a:lnTo>
                  <a:lnTo>
                    <a:pt x="12" y="2104961"/>
                  </a:lnTo>
                  <a:lnTo>
                    <a:pt x="0" y="2113597"/>
                  </a:lnTo>
                  <a:lnTo>
                    <a:pt x="451650" y="2114461"/>
                  </a:lnTo>
                  <a:lnTo>
                    <a:pt x="420509" y="2153259"/>
                  </a:lnTo>
                  <a:lnTo>
                    <a:pt x="506895" y="2110219"/>
                  </a:lnTo>
                  <a:close/>
                </a:path>
                <a:path w="521334" h="2822575">
                  <a:moveTo>
                    <a:pt x="521131" y="2779230"/>
                  </a:moveTo>
                  <a:lnTo>
                    <a:pt x="434848" y="2736024"/>
                  </a:lnTo>
                  <a:lnTo>
                    <a:pt x="465899" y="2774912"/>
                  </a:lnTo>
                  <a:lnTo>
                    <a:pt x="6223" y="2774912"/>
                  </a:lnTo>
                  <a:lnTo>
                    <a:pt x="6223" y="2783560"/>
                  </a:lnTo>
                  <a:lnTo>
                    <a:pt x="465899" y="2783560"/>
                  </a:lnTo>
                  <a:lnTo>
                    <a:pt x="434848" y="2822448"/>
                  </a:lnTo>
                  <a:lnTo>
                    <a:pt x="521131" y="277923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79492" y="967739"/>
              <a:ext cx="3919727" cy="64160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178551" y="1604771"/>
              <a:ext cx="6350" cy="3246120"/>
            </a:xfrm>
            <a:custGeom>
              <a:avLst/>
              <a:gdLst/>
              <a:ahLst/>
              <a:cxnLst/>
              <a:rect l="l" t="t" r="r" b="b"/>
              <a:pathLst>
                <a:path w="6350" h="3246120">
                  <a:moveTo>
                    <a:pt x="0" y="0"/>
                  </a:moveTo>
                  <a:lnTo>
                    <a:pt x="5842" y="3246005"/>
                  </a:lnTo>
                </a:path>
              </a:pathLst>
            </a:custGeom>
            <a:ln w="609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1160" y="2578607"/>
              <a:ext cx="3171443" cy="41605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174742" y="2726182"/>
              <a:ext cx="302260" cy="86360"/>
            </a:xfrm>
            <a:custGeom>
              <a:avLst/>
              <a:gdLst/>
              <a:ahLst/>
              <a:cxnLst/>
              <a:rect l="l" t="t" r="r" b="b"/>
              <a:pathLst>
                <a:path w="302260" h="86360">
                  <a:moveTo>
                    <a:pt x="215392" y="0"/>
                  </a:moveTo>
                  <a:lnTo>
                    <a:pt x="246507" y="38862"/>
                  </a:lnTo>
                  <a:lnTo>
                    <a:pt x="0" y="38862"/>
                  </a:lnTo>
                  <a:lnTo>
                    <a:pt x="0" y="47498"/>
                  </a:lnTo>
                  <a:lnTo>
                    <a:pt x="246507" y="47498"/>
                  </a:lnTo>
                  <a:lnTo>
                    <a:pt x="215392" y="86360"/>
                  </a:lnTo>
                  <a:lnTo>
                    <a:pt x="301752" y="43180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83351" y="1734311"/>
              <a:ext cx="3168396" cy="30327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176774" y="1830323"/>
              <a:ext cx="302260" cy="86360"/>
            </a:xfrm>
            <a:custGeom>
              <a:avLst/>
              <a:gdLst/>
              <a:ahLst/>
              <a:cxnLst/>
              <a:rect l="l" t="t" r="r" b="b"/>
              <a:pathLst>
                <a:path w="302260" h="86360">
                  <a:moveTo>
                    <a:pt x="215391" y="0"/>
                  </a:moveTo>
                  <a:lnTo>
                    <a:pt x="246506" y="38862"/>
                  </a:lnTo>
                  <a:lnTo>
                    <a:pt x="0" y="38862"/>
                  </a:lnTo>
                  <a:lnTo>
                    <a:pt x="0" y="47498"/>
                  </a:lnTo>
                  <a:lnTo>
                    <a:pt x="246506" y="47498"/>
                  </a:lnTo>
                  <a:lnTo>
                    <a:pt x="215391" y="86359"/>
                  </a:lnTo>
                  <a:lnTo>
                    <a:pt x="301751" y="43179"/>
                  </a:lnTo>
                  <a:lnTo>
                    <a:pt x="215391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77256" y="3067811"/>
              <a:ext cx="3157728" cy="47701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180965" y="3257041"/>
              <a:ext cx="317500" cy="1121410"/>
            </a:xfrm>
            <a:custGeom>
              <a:avLst/>
              <a:gdLst/>
              <a:ahLst/>
              <a:cxnLst/>
              <a:rect l="l" t="t" r="r" b="b"/>
              <a:pathLst>
                <a:path w="317500" h="1121410">
                  <a:moveTo>
                    <a:pt x="301752" y="43180"/>
                  </a:moveTo>
                  <a:lnTo>
                    <a:pt x="215392" y="0"/>
                  </a:lnTo>
                  <a:lnTo>
                    <a:pt x="246507" y="38862"/>
                  </a:lnTo>
                  <a:lnTo>
                    <a:pt x="0" y="38862"/>
                  </a:lnTo>
                  <a:lnTo>
                    <a:pt x="0" y="47498"/>
                  </a:lnTo>
                  <a:lnTo>
                    <a:pt x="246507" y="47498"/>
                  </a:lnTo>
                  <a:lnTo>
                    <a:pt x="215392" y="86487"/>
                  </a:lnTo>
                  <a:lnTo>
                    <a:pt x="301752" y="43180"/>
                  </a:lnTo>
                  <a:close/>
                </a:path>
                <a:path w="317500" h="1121410">
                  <a:moveTo>
                    <a:pt x="316738" y="559562"/>
                  </a:moveTo>
                  <a:lnTo>
                    <a:pt x="230378" y="516382"/>
                  </a:lnTo>
                  <a:lnTo>
                    <a:pt x="261493" y="555244"/>
                  </a:lnTo>
                  <a:lnTo>
                    <a:pt x="14478" y="555244"/>
                  </a:lnTo>
                  <a:lnTo>
                    <a:pt x="14478" y="563880"/>
                  </a:lnTo>
                  <a:lnTo>
                    <a:pt x="261493" y="563880"/>
                  </a:lnTo>
                  <a:lnTo>
                    <a:pt x="230378" y="602742"/>
                  </a:lnTo>
                  <a:lnTo>
                    <a:pt x="316738" y="559562"/>
                  </a:lnTo>
                  <a:close/>
                </a:path>
                <a:path w="317500" h="1121410">
                  <a:moveTo>
                    <a:pt x="317246" y="1078039"/>
                  </a:moveTo>
                  <a:lnTo>
                    <a:pt x="230886" y="1034834"/>
                  </a:lnTo>
                  <a:lnTo>
                    <a:pt x="262001" y="1073708"/>
                  </a:lnTo>
                  <a:lnTo>
                    <a:pt x="6223" y="1073708"/>
                  </a:lnTo>
                  <a:lnTo>
                    <a:pt x="6223" y="1082357"/>
                  </a:lnTo>
                  <a:lnTo>
                    <a:pt x="262001" y="1082357"/>
                  </a:lnTo>
                  <a:lnTo>
                    <a:pt x="230886" y="1121232"/>
                  </a:lnTo>
                  <a:lnTo>
                    <a:pt x="317246" y="1078039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53612" y="1220723"/>
              <a:ext cx="1335024" cy="1356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77256" y="2107691"/>
              <a:ext cx="3168396" cy="41452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83124" y="2272283"/>
              <a:ext cx="301625" cy="8686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83351" y="4187951"/>
              <a:ext cx="3174492" cy="30784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83351" y="4668011"/>
              <a:ext cx="3168396" cy="3672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187696" y="4803648"/>
              <a:ext cx="311150" cy="85725"/>
            </a:xfrm>
            <a:custGeom>
              <a:avLst/>
              <a:gdLst/>
              <a:ahLst/>
              <a:cxnLst/>
              <a:rect l="l" t="t" r="r" b="b"/>
              <a:pathLst>
                <a:path w="311150" h="85725">
                  <a:moveTo>
                    <a:pt x="310642" y="42672"/>
                  </a:moveTo>
                  <a:lnTo>
                    <a:pt x="302006" y="38404"/>
                  </a:lnTo>
                  <a:lnTo>
                    <a:pt x="258953" y="17106"/>
                  </a:lnTo>
                  <a:lnTo>
                    <a:pt x="258953" y="42672"/>
                  </a:lnTo>
                  <a:lnTo>
                    <a:pt x="257365" y="44640"/>
                  </a:lnTo>
                  <a:lnTo>
                    <a:pt x="257365" y="42672"/>
                  </a:lnTo>
                  <a:lnTo>
                    <a:pt x="257365" y="40716"/>
                  </a:lnTo>
                  <a:lnTo>
                    <a:pt x="258953" y="42672"/>
                  </a:lnTo>
                  <a:lnTo>
                    <a:pt x="258953" y="17106"/>
                  </a:lnTo>
                  <a:lnTo>
                    <a:pt x="224409" y="0"/>
                  </a:lnTo>
                  <a:lnTo>
                    <a:pt x="255866" y="38862"/>
                  </a:lnTo>
                  <a:lnTo>
                    <a:pt x="0" y="38862"/>
                  </a:lnTo>
                  <a:lnTo>
                    <a:pt x="0" y="42672"/>
                  </a:lnTo>
                  <a:lnTo>
                    <a:pt x="0" y="46482"/>
                  </a:lnTo>
                  <a:lnTo>
                    <a:pt x="255866" y="46482"/>
                  </a:lnTo>
                  <a:lnTo>
                    <a:pt x="224409" y="85344"/>
                  </a:lnTo>
                  <a:lnTo>
                    <a:pt x="302006" y="46939"/>
                  </a:lnTo>
                  <a:lnTo>
                    <a:pt x="310642" y="42672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30" dirty="0"/>
              <a:t>ШКОЛА</a:t>
            </a:r>
            <a:r>
              <a:rPr spc="-25" dirty="0"/>
              <a:t> </a:t>
            </a:r>
            <a:r>
              <a:rPr spc="40" dirty="0"/>
              <a:t>МИНПРОСВЕЩЕНИЯ</a:t>
            </a:r>
            <a:r>
              <a:rPr spc="65" dirty="0"/>
              <a:t> </a:t>
            </a:r>
            <a:r>
              <a:rPr spc="40" dirty="0"/>
              <a:t>РОССИИ</a:t>
            </a:r>
          </a:p>
          <a:p>
            <a:pPr>
              <a:lnSpc>
                <a:spcPct val="100000"/>
              </a:lnSpc>
            </a:pPr>
            <a:endParaRPr sz="1200"/>
          </a:p>
          <a:p>
            <a:pPr marL="37465" algn="ctr">
              <a:lnSpc>
                <a:spcPct val="100000"/>
              </a:lnSpc>
              <a:spcBef>
                <a:spcPts val="875"/>
              </a:spcBef>
            </a:pPr>
            <a:r>
              <a:rPr spc="40" dirty="0"/>
              <a:t>СТАЖИРОВОЧНЫЕ</a:t>
            </a:r>
            <a:r>
              <a:rPr spc="-35" dirty="0"/>
              <a:t> </a:t>
            </a:r>
            <a:r>
              <a:rPr spc="45" dirty="0"/>
              <a:t>ПЛОЩАДКИ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/>
          </a:p>
          <a:p>
            <a:pPr marL="339725" marR="346710" algn="ctr">
              <a:lnSpc>
                <a:spcPct val="100000"/>
              </a:lnSpc>
            </a:pPr>
            <a:r>
              <a:rPr spc="50" dirty="0"/>
              <a:t>ЕДИНЫЙ</a:t>
            </a:r>
            <a:r>
              <a:rPr spc="-45" dirty="0"/>
              <a:t> </a:t>
            </a:r>
            <a:r>
              <a:rPr spc="50" dirty="0"/>
              <a:t>МОТИВИР</a:t>
            </a:r>
            <a:r>
              <a:rPr spc="40" dirty="0"/>
              <a:t>У</a:t>
            </a:r>
            <a:r>
              <a:rPr spc="-30" dirty="0"/>
              <a:t>Ю</a:t>
            </a:r>
            <a:r>
              <a:rPr spc="25" dirty="0"/>
              <a:t>ЩИЙ  </a:t>
            </a:r>
            <a:r>
              <a:rPr spc="35" dirty="0"/>
              <a:t>МОНИТОРИНГ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/>
          </a:p>
          <a:p>
            <a:pPr marL="648970" marR="434975" indent="-500380">
              <a:lnSpc>
                <a:spcPct val="100000"/>
              </a:lnSpc>
            </a:pPr>
            <a:r>
              <a:rPr spc="45" dirty="0"/>
              <a:t>ЕДИНАЯ</a:t>
            </a:r>
            <a:r>
              <a:rPr spc="15" dirty="0"/>
              <a:t> </a:t>
            </a:r>
            <a:r>
              <a:rPr spc="45" dirty="0"/>
              <a:t>СИСТЕМА</a:t>
            </a:r>
            <a:r>
              <a:rPr dirty="0"/>
              <a:t> </a:t>
            </a:r>
            <a:r>
              <a:rPr spc="40" dirty="0"/>
              <a:t>РАБОТЫ</a:t>
            </a:r>
            <a:r>
              <a:rPr spc="-35" dirty="0"/>
              <a:t> </a:t>
            </a:r>
            <a:r>
              <a:rPr spc="55" dirty="0"/>
              <a:t>С </a:t>
            </a:r>
            <a:r>
              <a:rPr spc="-275" dirty="0"/>
              <a:t> </a:t>
            </a:r>
            <a:r>
              <a:rPr spc="40" dirty="0"/>
              <a:t>УПРАВЛЕНЦАМИ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/>
          </a:p>
          <a:p>
            <a:pPr marL="756920" marR="231140" indent="-410209">
              <a:lnSpc>
                <a:spcPct val="100000"/>
              </a:lnSpc>
            </a:pPr>
            <a:r>
              <a:rPr spc="50" dirty="0"/>
              <a:t>ЕДИНЫЙ</a:t>
            </a:r>
            <a:r>
              <a:rPr spc="-45" dirty="0"/>
              <a:t> </a:t>
            </a:r>
            <a:r>
              <a:rPr spc="60" dirty="0"/>
              <a:t>КАДРОВЫЙ</a:t>
            </a:r>
            <a:r>
              <a:rPr spc="-5" dirty="0"/>
              <a:t> </a:t>
            </a:r>
            <a:r>
              <a:rPr spc="40" dirty="0"/>
              <a:t>РЕЗЕРВ </a:t>
            </a:r>
            <a:r>
              <a:rPr spc="-280" dirty="0"/>
              <a:t> </a:t>
            </a:r>
            <a:r>
              <a:rPr spc="40" dirty="0"/>
              <a:t>РУКОВОДИТЕЛЕЙ</a:t>
            </a:r>
          </a:p>
          <a:p>
            <a:pPr>
              <a:lnSpc>
                <a:spcPct val="100000"/>
              </a:lnSpc>
            </a:pPr>
            <a:endParaRPr sz="1200"/>
          </a:p>
          <a:p>
            <a:pPr marL="345440">
              <a:lnSpc>
                <a:spcPct val="100000"/>
              </a:lnSpc>
              <a:spcBef>
                <a:spcPts val="745"/>
              </a:spcBef>
            </a:pPr>
            <a:r>
              <a:rPr spc="40" dirty="0"/>
              <a:t>РЕГИОНАЛИЗАЦИЯ</a:t>
            </a:r>
            <a:r>
              <a:rPr spc="45" dirty="0"/>
              <a:t> </a:t>
            </a:r>
            <a:r>
              <a:rPr spc="15" dirty="0"/>
              <a:t>ШКОЛ</a:t>
            </a:r>
          </a:p>
          <a:p>
            <a:pPr>
              <a:lnSpc>
                <a:spcPct val="100000"/>
              </a:lnSpc>
            </a:pPr>
            <a:endParaRPr sz="1200"/>
          </a:p>
          <a:p>
            <a:pPr>
              <a:lnSpc>
                <a:spcPct val="100000"/>
              </a:lnSpc>
              <a:spcBef>
                <a:spcPts val="30"/>
              </a:spcBef>
            </a:pPr>
            <a:endParaRPr/>
          </a:p>
          <a:p>
            <a:pPr marL="360045">
              <a:lnSpc>
                <a:spcPct val="100000"/>
              </a:lnSpc>
              <a:spcBef>
                <a:spcPts val="5"/>
              </a:spcBef>
            </a:pPr>
            <a:r>
              <a:rPr spc="40" dirty="0"/>
              <a:t>ФЛАГМАНСКИЕ</a:t>
            </a:r>
            <a:r>
              <a:rPr spc="15" dirty="0"/>
              <a:t> </a:t>
            </a:r>
            <a:r>
              <a:rPr spc="25" dirty="0"/>
              <a:t>ШКОЛЫ</a:t>
            </a:r>
          </a:p>
        </p:txBody>
      </p:sp>
      <p:pic>
        <p:nvPicPr>
          <p:cNvPr id="36" name="object 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489447" y="3642359"/>
            <a:ext cx="3174492" cy="425195"/>
          </a:xfrm>
          <a:prstGeom prst="rect">
            <a:avLst/>
          </a:prstGeom>
        </p:spPr>
      </p:pic>
      <p:pic>
        <p:nvPicPr>
          <p:cNvPr id="37" name="object 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391400" y="6858"/>
            <a:ext cx="1752599" cy="1250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1400" y="6858"/>
            <a:ext cx="1752599" cy="125044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725" y="4858588"/>
            <a:ext cx="62888" cy="657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833" y="4862617"/>
            <a:ext cx="996829" cy="776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62048" y="346425"/>
            <a:ext cx="87154" cy="17954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00" b="1" dirty="0">
                <a:solidFill>
                  <a:srgbClr val="223B78"/>
                </a:solidFill>
                <a:latin typeface="Calibri"/>
                <a:cs typeface="Calibri"/>
              </a:rPr>
              <a:t>2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50707" y="4570019"/>
            <a:ext cx="886968" cy="3791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31535" y="4570028"/>
            <a:ext cx="944118" cy="37916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96254" y="4538852"/>
            <a:ext cx="1134998" cy="37893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95920" y="2976373"/>
            <a:ext cx="648080" cy="13190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256282" y="1314451"/>
            <a:ext cx="2760345" cy="2745581"/>
            <a:chOff x="3008376" y="1752600"/>
            <a:chExt cx="3680460" cy="3660775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6432" y="2037588"/>
              <a:ext cx="1508760" cy="30906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53384" y="2147315"/>
              <a:ext cx="1400556" cy="28712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28060" y="2008631"/>
              <a:ext cx="3160776" cy="975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64964" y="2644139"/>
              <a:ext cx="2023872" cy="960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64964" y="4434839"/>
              <a:ext cx="2023872" cy="960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90160" y="3538727"/>
              <a:ext cx="1598676" cy="975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28060" y="5076444"/>
              <a:ext cx="3160776" cy="960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08376" y="1752600"/>
              <a:ext cx="573024" cy="5745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08376" y="4838700"/>
              <a:ext cx="573024" cy="5745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81727" y="3296411"/>
              <a:ext cx="573024" cy="5730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45280" y="2287523"/>
              <a:ext cx="573024" cy="5745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45280" y="4303776"/>
              <a:ext cx="573024" cy="57454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122735" y="1257299"/>
            <a:ext cx="661988" cy="2958465"/>
            <a:chOff x="6830568" y="1612391"/>
            <a:chExt cx="882650" cy="3944620"/>
          </a:xfrm>
        </p:grpSpPr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30568" y="1612391"/>
              <a:ext cx="882396" cy="8763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97268" y="1848611"/>
              <a:ext cx="355092" cy="3611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30568" y="2374391"/>
              <a:ext cx="882396" cy="8839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23176" y="2634995"/>
              <a:ext cx="323088" cy="3429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30568" y="3144011"/>
              <a:ext cx="882396" cy="8763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92696" y="3403091"/>
              <a:ext cx="368807" cy="3688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30568" y="4680203"/>
              <a:ext cx="882396" cy="8763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23176" y="4978907"/>
              <a:ext cx="304800" cy="2987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30568" y="3912108"/>
              <a:ext cx="882396" cy="8763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17080" y="4146803"/>
              <a:ext cx="316992" cy="342900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486663" y="346425"/>
            <a:ext cx="6208872" cy="710107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0" y="1257300"/>
            <a:ext cx="747713" cy="1490663"/>
            <a:chOff x="0" y="1676400"/>
            <a:chExt cx="996950" cy="1987550"/>
          </a:xfrm>
        </p:grpSpPr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0" y="1676400"/>
              <a:ext cx="996696" cy="198729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6051" y="2778252"/>
              <a:ext cx="342900" cy="34290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818156" y="1326643"/>
            <a:ext cx="1877378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lnSpc>
                <a:spcPts val="1193"/>
              </a:lnSpc>
              <a:spcBef>
                <a:spcPts val="79"/>
              </a:spcBef>
            </a:pPr>
            <a:r>
              <a:rPr sz="1100" b="1" spc="-38" dirty="0">
                <a:solidFill>
                  <a:srgbClr val="1F367A"/>
                </a:solidFill>
                <a:latin typeface="Calibri"/>
                <a:cs typeface="Calibri"/>
              </a:rPr>
              <a:t>У</a:t>
            </a:r>
            <a:r>
              <a:rPr sz="1100" b="1" dirty="0">
                <a:solidFill>
                  <a:srgbClr val="1F367A"/>
                </a:solidFill>
                <a:latin typeface="Calibri"/>
                <a:cs typeface="Calibri"/>
              </a:rPr>
              <a:t>креп</a:t>
            </a:r>
            <a:r>
              <a:rPr sz="1100" b="1" spc="-8" dirty="0">
                <a:solidFill>
                  <a:srgbClr val="1F367A"/>
                </a:solidFill>
                <a:latin typeface="Calibri"/>
                <a:cs typeface="Calibri"/>
              </a:rPr>
              <a:t>л</a:t>
            </a:r>
            <a:r>
              <a:rPr sz="1100" b="1" spc="-4" dirty="0">
                <a:solidFill>
                  <a:srgbClr val="1F367A"/>
                </a:solidFill>
                <a:latin typeface="Calibri"/>
                <a:cs typeface="Calibri"/>
              </a:rPr>
              <a:t>е</a:t>
            </a:r>
            <a:r>
              <a:rPr sz="1100" b="1" spc="-8" dirty="0">
                <a:solidFill>
                  <a:srgbClr val="1F367A"/>
                </a:solidFill>
                <a:latin typeface="Calibri"/>
                <a:cs typeface="Calibri"/>
              </a:rPr>
              <a:t>н</a:t>
            </a:r>
            <a:r>
              <a:rPr sz="1100" b="1" dirty="0">
                <a:solidFill>
                  <a:srgbClr val="1F367A"/>
                </a:solidFill>
                <a:latin typeface="Calibri"/>
                <a:cs typeface="Calibri"/>
              </a:rPr>
              <a:t>ие</a:t>
            </a:r>
            <a:r>
              <a:rPr sz="1100" b="1" spc="-41" dirty="0">
                <a:solidFill>
                  <a:srgbClr val="1F367A"/>
                </a:solidFill>
                <a:latin typeface="Calibri"/>
                <a:cs typeface="Calibri"/>
              </a:rPr>
              <a:t> </a:t>
            </a:r>
            <a:r>
              <a:rPr sz="1100" b="1" spc="-19" dirty="0">
                <a:solidFill>
                  <a:srgbClr val="1F367A"/>
                </a:solidFill>
                <a:latin typeface="Calibri"/>
                <a:cs typeface="Calibri"/>
              </a:rPr>
              <a:t>е</a:t>
            </a:r>
            <a:r>
              <a:rPr sz="1100" b="1" dirty="0">
                <a:solidFill>
                  <a:srgbClr val="1F367A"/>
                </a:solidFill>
                <a:latin typeface="Calibri"/>
                <a:cs typeface="Calibri"/>
              </a:rPr>
              <a:t>дино</a:t>
            </a:r>
            <a:r>
              <a:rPr sz="1100" b="1" spc="-15" dirty="0">
                <a:solidFill>
                  <a:srgbClr val="1F367A"/>
                </a:solidFill>
                <a:latin typeface="Calibri"/>
                <a:cs typeface="Calibri"/>
              </a:rPr>
              <a:t>г</a:t>
            </a:r>
            <a:r>
              <a:rPr sz="1100" b="1" dirty="0">
                <a:solidFill>
                  <a:srgbClr val="1F367A"/>
                </a:solidFill>
                <a:latin typeface="Calibri"/>
                <a:cs typeface="Calibri"/>
              </a:rPr>
              <a:t>о</a:t>
            </a:r>
            <a:endParaRPr sz="1100" dirty="0">
              <a:latin typeface="Calibri"/>
              <a:cs typeface="Calibri"/>
            </a:endParaRPr>
          </a:p>
          <a:p>
            <a:pPr marL="9525">
              <a:lnSpc>
                <a:spcPts val="1193"/>
              </a:lnSpc>
            </a:pPr>
            <a:r>
              <a:rPr sz="1100" b="1" dirty="0">
                <a:solidFill>
                  <a:srgbClr val="1F367A"/>
                </a:solidFill>
                <a:latin typeface="Calibri"/>
                <a:cs typeface="Calibri"/>
              </a:rPr>
              <a:t>образов</a:t>
            </a:r>
            <a:r>
              <a:rPr sz="1100" b="1" spc="-8" dirty="0">
                <a:solidFill>
                  <a:srgbClr val="1F367A"/>
                </a:solidFill>
                <a:latin typeface="Calibri"/>
                <a:cs typeface="Calibri"/>
              </a:rPr>
              <a:t>ат</a:t>
            </a:r>
            <a:r>
              <a:rPr sz="1100" b="1" spc="-19" dirty="0">
                <a:solidFill>
                  <a:srgbClr val="1F367A"/>
                </a:solidFill>
                <a:latin typeface="Calibri"/>
                <a:cs typeface="Calibri"/>
              </a:rPr>
              <a:t>е</a:t>
            </a:r>
            <a:r>
              <a:rPr sz="1100" b="1" spc="-8" dirty="0">
                <a:solidFill>
                  <a:srgbClr val="1F367A"/>
                </a:solidFill>
                <a:latin typeface="Calibri"/>
                <a:cs typeface="Calibri"/>
              </a:rPr>
              <a:t>л</a:t>
            </a:r>
            <a:r>
              <a:rPr sz="1100" b="1" dirty="0">
                <a:solidFill>
                  <a:srgbClr val="1F367A"/>
                </a:solidFill>
                <a:latin typeface="Calibri"/>
                <a:cs typeface="Calibri"/>
              </a:rPr>
              <a:t>ь</a:t>
            </a:r>
            <a:r>
              <a:rPr sz="1100" b="1" spc="-8" dirty="0">
                <a:solidFill>
                  <a:srgbClr val="1F367A"/>
                </a:solidFill>
                <a:latin typeface="Calibri"/>
                <a:cs typeface="Calibri"/>
              </a:rPr>
              <a:t>н</a:t>
            </a:r>
            <a:r>
              <a:rPr sz="1100" b="1" dirty="0">
                <a:solidFill>
                  <a:srgbClr val="1F367A"/>
                </a:solidFill>
                <a:latin typeface="Calibri"/>
                <a:cs typeface="Calibri"/>
              </a:rPr>
              <a:t>о</a:t>
            </a:r>
            <a:r>
              <a:rPr sz="1100" b="1" spc="-15" dirty="0">
                <a:solidFill>
                  <a:srgbClr val="1F367A"/>
                </a:solidFill>
                <a:latin typeface="Calibri"/>
                <a:cs typeface="Calibri"/>
              </a:rPr>
              <a:t>г</a:t>
            </a:r>
            <a:r>
              <a:rPr sz="1100" b="1" dirty="0">
                <a:solidFill>
                  <a:srgbClr val="1F367A"/>
                </a:solidFill>
                <a:latin typeface="Calibri"/>
                <a:cs typeface="Calibri"/>
              </a:rPr>
              <a:t>о</a:t>
            </a:r>
            <a:r>
              <a:rPr sz="1100" b="1" spc="-30" dirty="0">
                <a:solidFill>
                  <a:srgbClr val="1F367A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1F367A"/>
                </a:solidFill>
                <a:latin typeface="Calibri"/>
                <a:cs typeface="Calibri"/>
              </a:rPr>
              <a:t>прос</a:t>
            </a:r>
            <a:r>
              <a:rPr sz="1100" b="1" spc="4" dirty="0">
                <a:solidFill>
                  <a:srgbClr val="1F367A"/>
                </a:solidFill>
                <a:latin typeface="Calibri"/>
                <a:cs typeface="Calibri"/>
              </a:rPr>
              <a:t>т</a:t>
            </a:r>
            <a:r>
              <a:rPr sz="1100" b="1" dirty="0">
                <a:solidFill>
                  <a:srgbClr val="1F367A"/>
                </a:solidFill>
                <a:latin typeface="Calibri"/>
                <a:cs typeface="Calibri"/>
              </a:rPr>
              <a:t>ра</a:t>
            </a:r>
            <a:r>
              <a:rPr sz="1100" b="1" spc="-4" dirty="0">
                <a:solidFill>
                  <a:srgbClr val="1F367A"/>
                </a:solidFill>
                <a:latin typeface="Calibri"/>
                <a:cs typeface="Calibri"/>
              </a:rPr>
              <a:t>нства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12917" y="3683984"/>
            <a:ext cx="1677829" cy="3481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00" b="1" dirty="0">
                <a:solidFill>
                  <a:srgbClr val="1F367A"/>
                </a:solidFill>
                <a:latin typeface="Calibri"/>
                <a:cs typeface="Calibri"/>
              </a:rPr>
              <a:t>Цифровизация</a:t>
            </a:r>
            <a:r>
              <a:rPr sz="1100" b="1" spc="-45" dirty="0">
                <a:solidFill>
                  <a:srgbClr val="1F367A"/>
                </a:solidFill>
                <a:latin typeface="Calibri"/>
                <a:cs typeface="Calibri"/>
              </a:rPr>
              <a:t> </a:t>
            </a:r>
            <a:r>
              <a:rPr sz="1100" b="1" spc="-4" dirty="0">
                <a:solidFill>
                  <a:srgbClr val="1F367A"/>
                </a:solidFill>
                <a:latin typeface="Calibri"/>
                <a:cs typeface="Calibri"/>
              </a:rPr>
              <a:t>образования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35777" y="2529268"/>
            <a:ext cx="1943576" cy="34865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00" b="1" spc="-4" dirty="0">
                <a:solidFill>
                  <a:srgbClr val="1F367A"/>
                </a:solidFill>
                <a:latin typeface="Calibri"/>
                <a:cs typeface="Calibri"/>
              </a:rPr>
              <a:t>Единая</a:t>
            </a:r>
            <a:r>
              <a:rPr sz="1100" b="1" spc="-23" dirty="0">
                <a:solidFill>
                  <a:srgbClr val="1F367A"/>
                </a:solidFill>
                <a:latin typeface="Calibri"/>
                <a:cs typeface="Calibri"/>
              </a:rPr>
              <a:t> </a:t>
            </a:r>
            <a:r>
              <a:rPr sz="1100" b="1" spc="-11" dirty="0">
                <a:solidFill>
                  <a:srgbClr val="1F367A"/>
                </a:solidFill>
                <a:latin typeface="Calibri"/>
                <a:cs typeface="Calibri"/>
              </a:rPr>
              <a:t>модель</a:t>
            </a:r>
            <a:r>
              <a:rPr sz="1100" b="1" spc="-26" dirty="0">
                <a:solidFill>
                  <a:srgbClr val="1F367A"/>
                </a:solidFill>
                <a:latin typeface="Calibri"/>
                <a:cs typeface="Calibri"/>
              </a:rPr>
              <a:t> </a:t>
            </a:r>
            <a:r>
              <a:rPr sz="1100" b="1" spc="-4" dirty="0">
                <a:solidFill>
                  <a:srgbClr val="1F367A"/>
                </a:solidFill>
                <a:latin typeface="Calibri"/>
                <a:cs typeface="Calibri"/>
              </a:rPr>
              <a:t>профориентации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35776" y="1991202"/>
            <a:ext cx="1635443" cy="34865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00" b="1" spc="-4" dirty="0">
                <a:solidFill>
                  <a:srgbClr val="1F367A"/>
                </a:solidFill>
                <a:latin typeface="Calibri"/>
                <a:cs typeface="Calibri"/>
              </a:rPr>
              <a:t>Единая</a:t>
            </a:r>
            <a:r>
              <a:rPr sz="1100" b="1" spc="-30" dirty="0">
                <a:solidFill>
                  <a:srgbClr val="1F367A"/>
                </a:solidFill>
                <a:latin typeface="Calibri"/>
                <a:cs typeface="Calibri"/>
              </a:rPr>
              <a:t> </a:t>
            </a:r>
            <a:r>
              <a:rPr sz="1100" b="1" spc="-8" dirty="0">
                <a:solidFill>
                  <a:srgbClr val="1F367A"/>
                </a:solidFill>
                <a:latin typeface="Calibri"/>
                <a:cs typeface="Calibri"/>
              </a:rPr>
              <a:t>система</a:t>
            </a:r>
            <a:r>
              <a:rPr sz="1100" b="1" spc="-34" dirty="0">
                <a:solidFill>
                  <a:srgbClr val="1F367A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1F367A"/>
                </a:solidFill>
                <a:latin typeface="Calibri"/>
                <a:cs typeface="Calibri"/>
              </a:rPr>
              <a:t>воспитания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89633" y="1373467"/>
            <a:ext cx="145256" cy="29098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b="1" spc="1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89633" y="3688518"/>
            <a:ext cx="145256" cy="29098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b="1" spc="1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47122" y="2531364"/>
            <a:ext cx="145256" cy="29098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b="1" spc="8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42310" y="1774032"/>
            <a:ext cx="145256" cy="29098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b="1" spc="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42310" y="3288696"/>
            <a:ext cx="145256" cy="29098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b="1" spc="8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9081" y="3682174"/>
            <a:ext cx="1085374" cy="2553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800" spc="-4" dirty="0">
                <a:solidFill>
                  <a:srgbClr val="1C4992"/>
                </a:solidFill>
                <a:latin typeface="Calibri"/>
                <a:cs typeface="Calibri"/>
              </a:rPr>
              <a:t>Дошкольное</a:t>
            </a:r>
            <a:r>
              <a:rPr sz="800" spc="-8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1C4992"/>
                </a:solidFill>
                <a:latin typeface="Calibri"/>
                <a:cs typeface="Calibri"/>
              </a:rPr>
              <a:t>образование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48" name="object 4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40614" y="3622166"/>
            <a:ext cx="258317" cy="25717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40613" y="2852927"/>
            <a:ext cx="257175" cy="257175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728396" y="2873121"/>
            <a:ext cx="849154" cy="2553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800" spc="-8" dirty="0">
                <a:solidFill>
                  <a:srgbClr val="1C4992"/>
                </a:solidFill>
                <a:latin typeface="Calibri"/>
                <a:cs typeface="Calibri"/>
              </a:rPr>
              <a:t>Общее</a:t>
            </a:r>
            <a:r>
              <a:rPr sz="800" spc="-4" dirty="0">
                <a:solidFill>
                  <a:srgbClr val="1C4992"/>
                </a:solidFill>
                <a:latin typeface="Calibri"/>
                <a:cs typeface="Calibri"/>
              </a:rPr>
              <a:t> образование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9816" y="2068258"/>
            <a:ext cx="1163479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800" spc="-8" dirty="0">
                <a:solidFill>
                  <a:srgbClr val="1C4992"/>
                </a:solidFill>
                <a:latin typeface="Calibri"/>
                <a:cs typeface="Calibri"/>
              </a:rPr>
              <a:t>Среднее</a:t>
            </a:r>
            <a:r>
              <a:rPr sz="800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1C4992"/>
                </a:solidFill>
                <a:latin typeface="Calibri"/>
                <a:cs typeface="Calibri"/>
              </a:rPr>
              <a:t>профессиональное </a:t>
            </a:r>
            <a:r>
              <a:rPr sz="800" spc="-161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1C4992"/>
                </a:solidFill>
                <a:latin typeface="Calibri"/>
                <a:cs typeface="Calibri"/>
              </a:rPr>
              <a:t>образование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52" name="object 5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40613" y="1316737"/>
            <a:ext cx="257175" cy="256031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659816" y="1338758"/>
            <a:ext cx="1134904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25000"/>
              </a:lnSpc>
              <a:spcBef>
                <a:spcPts val="75"/>
              </a:spcBef>
            </a:pPr>
            <a:r>
              <a:rPr sz="800" spc="-8" dirty="0">
                <a:solidFill>
                  <a:srgbClr val="1C4992"/>
                </a:solidFill>
                <a:latin typeface="Calibri"/>
                <a:cs typeface="Calibri"/>
              </a:rPr>
              <a:t>Высшее </a:t>
            </a:r>
            <a:r>
              <a:rPr sz="800" spc="-4" dirty="0">
                <a:solidFill>
                  <a:srgbClr val="1C4992"/>
                </a:solidFill>
                <a:latin typeface="Calibri"/>
                <a:cs typeface="Calibri"/>
              </a:rPr>
              <a:t>профессиональное </a:t>
            </a:r>
            <a:r>
              <a:rPr sz="800" spc="-161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1C4992"/>
                </a:solidFill>
                <a:latin typeface="Calibri"/>
                <a:cs typeface="Calibri"/>
              </a:rPr>
              <a:t>образование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30538" y="3123439"/>
            <a:ext cx="1345883" cy="3481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00" b="1" spc="-8" dirty="0">
                <a:solidFill>
                  <a:srgbClr val="1F367A"/>
                </a:solidFill>
                <a:latin typeface="Calibri"/>
                <a:cs typeface="Calibri"/>
              </a:rPr>
              <a:t>Подготовка</a:t>
            </a:r>
            <a:r>
              <a:rPr sz="1100" b="1" spc="-41" dirty="0">
                <a:solidFill>
                  <a:srgbClr val="1F367A"/>
                </a:solidFill>
                <a:latin typeface="Calibri"/>
                <a:cs typeface="Calibri"/>
              </a:rPr>
              <a:t> </a:t>
            </a:r>
            <a:r>
              <a:rPr sz="1100" b="1" spc="-8" dirty="0">
                <a:solidFill>
                  <a:srgbClr val="1F367A"/>
                </a:solidFill>
                <a:latin typeface="Calibri"/>
                <a:cs typeface="Calibri"/>
              </a:rPr>
              <a:t>педкадров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8117" y="4263695"/>
            <a:ext cx="5259229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Подготовлено</a:t>
            </a:r>
            <a:r>
              <a:rPr sz="800" spc="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по</a:t>
            </a:r>
            <a:r>
              <a:rPr sz="800" spc="8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материалам</a:t>
            </a:r>
            <a:r>
              <a:rPr sz="800" spc="8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Всероссийского</a:t>
            </a:r>
            <a:r>
              <a:rPr sz="800" spc="26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совещания</a:t>
            </a:r>
            <a:r>
              <a:rPr sz="800" spc="11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руководителей</a:t>
            </a:r>
            <a:r>
              <a:rPr sz="800" spc="8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органов</a:t>
            </a:r>
            <a:r>
              <a:rPr sz="800" spc="8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исполнительной</a:t>
            </a:r>
            <a:r>
              <a:rPr sz="800" spc="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власти</a:t>
            </a:r>
            <a:r>
              <a:rPr sz="800" spc="4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субъектов</a:t>
            </a:r>
            <a:r>
              <a:rPr sz="800" spc="8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Российской </a:t>
            </a:r>
            <a:r>
              <a:rPr sz="800" spc="-158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Федерации,</a:t>
            </a:r>
            <a:r>
              <a:rPr sz="800" spc="11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осуществляющих</a:t>
            </a:r>
            <a:r>
              <a:rPr sz="800" spc="26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государственное</a:t>
            </a:r>
            <a:r>
              <a:rPr sz="800" spc="23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управление</a:t>
            </a:r>
            <a:r>
              <a:rPr sz="800" spc="8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в</a:t>
            </a:r>
            <a:r>
              <a:rPr sz="800" spc="4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сфере</a:t>
            </a:r>
            <a:r>
              <a:rPr sz="800" spc="8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образования,</a:t>
            </a:r>
            <a:r>
              <a:rPr sz="8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29</a:t>
            </a:r>
            <a:r>
              <a:rPr sz="800" spc="26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–</a:t>
            </a:r>
            <a:r>
              <a:rPr sz="800" spc="8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30</a:t>
            </a:r>
            <a:r>
              <a:rPr sz="800" spc="8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июня</a:t>
            </a:r>
            <a:r>
              <a:rPr sz="800" spc="4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2023</a:t>
            </a:r>
            <a:r>
              <a:rPr sz="800" spc="23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г.</a:t>
            </a:r>
            <a:endParaRPr sz="800" dirty="0">
              <a:latin typeface="Calibri"/>
              <a:cs typeface="Calibri"/>
            </a:endParaRPr>
          </a:p>
          <a:p>
            <a:pPr marL="9525"/>
            <a:r>
              <a:rPr sz="800" spc="-4" dirty="0">
                <a:solidFill>
                  <a:srgbClr val="333E50"/>
                </a:solidFill>
                <a:latin typeface="Calibri"/>
                <a:cs typeface="Calibri"/>
              </a:rPr>
              <a:t>// https://edu-meeting.apkpro.ru/Prezentatsii/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211229" y="525971"/>
            <a:ext cx="5180171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500" b="1" spc="-8" dirty="0">
                <a:solidFill>
                  <a:schemeClr val="bg1"/>
                </a:solidFill>
                <a:latin typeface="Calibri"/>
                <a:cs typeface="Calibri"/>
              </a:rPr>
              <a:t>ВЕДУЩИЕ НАПРАВЛЕНИЯ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spc="-19" dirty="0">
                <a:solidFill>
                  <a:schemeClr val="bg1"/>
                </a:solidFill>
                <a:latin typeface="Calibri"/>
                <a:cs typeface="Calibri"/>
              </a:rPr>
              <a:t>ОБРАЗОВАТЕЛЬНОЙ</a:t>
            </a:r>
            <a:r>
              <a:rPr sz="15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chemeClr val="bg1"/>
                </a:solidFill>
                <a:latin typeface="Calibri"/>
                <a:cs typeface="Calibri"/>
              </a:rPr>
              <a:t>ПОЛИТИКИ</a:t>
            </a:r>
            <a:r>
              <a:rPr sz="1500" b="1" spc="-23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spc="4" dirty="0">
                <a:solidFill>
                  <a:schemeClr val="bg1"/>
                </a:solidFill>
                <a:latin typeface="Calibri"/>
                <a:cs typeface="Calibri"/>
              </a:rPr>
              <a:t>РФ</a:t>
            </a:r>
            <a:r>
              <a:rPr sz="1500" spc="5" baseline="25641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endParaRPr sz="1500" baseline="2564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4535" y="6040551"/>
              <a:ext cx="1485900" cy="6208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6235" y="6016752"/>
              <a:ext cx="1616964" cy="5544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7495" y="6061836"/>
              <a:ext cx="1222248" cy="50627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762048" y="346425"/>
            <a:ext cx="87154" cy="17954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7724" y="428625"/>
            <a:ext cx="8301990" cy="4511993"/>
            <a:chOff x="490299" y="571500"/>
            <a:chExt cx="11069320" cy="601599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0299" y="6478117"/>
              <a:ext cx="83851" cy="8764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3110" y="6483489"/>
              <a:ext cx="1329105" cy="10358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599" y="1484375"/>
              <a:ext cx="5873496" cy="40888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14744" y="1455419"/>
              <a:ext cx="4844796" cy="40888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699" y="571500"/>
              <a:ext cx="8520684" cy="48158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479328" y="1316831"/>
            <a:ext cx="2223611" cy="4405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b="1" spc="-4" dirty="0">
                <a:solidFill>
                  <a:srgbClr val="2C3D6D"/>
                </a:solidFill>
                <a:latin typeface="Calibri"/>
                <a:cs typeface="Calibri"/>
              </a:rPr>
              <a:t>Метапредметные</a:t>
            </a:r>
            <a:r>
              <a:rPr sz="1400" b="1" spc="-41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C3D6D"/>
                </a:solidFill>
                <a:latin typeface="Calibri"/>
                <a:cs typeface="Calibri"/>
              </a:rPr>
              <a:t>результаты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49886" y="1316831"/>
            <a:ext cx="1805940" cy="4405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b="1" spc="-4" dirty="0">
                <a:solidFill>
                  <a:srgbClr val="2C3D6D"/>
                </a:solidFill>
                <a:latin typeface="Calibri"/>
                <a:cs typeface="Calibri"/>
              </a:rPr>
              <a:t>Личностные</a:t>
            </a:r>
            <a:r>
              <a:rPr sz="1400" b="1" spc="-23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C3D6D"/>
                </a:solidFill>
                <a:latin typeface="Calibri"/>
                <a:cs typeface="Calibri"/>
              </a:rPr>
              <a:t>результаты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6325" y="1729930"/>
            <a:ext cx="3573780" cy="34958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8575" marR="22860">
              <a:lnSpc>
                <a:spcPct val="101400"/>
              </a:lnSpc>
              <a:spcBef>
                <a:spcPts val="60"/>
              </a:spcBef>
            </a:pPr>
            <a:r>
              <a:rPr sz="1100" b="1" spc="-4" dirty="0">
                <a:solidFill>
                  <a:srgbClr val="2C3D6D"/>
                </a:solidFill>
                <a:latin typeface="Calibri"/>
                <a:cs typeface="Calibri"/>
              </a:rPr>
              <a:t>Конкретизированы</a:t>
            </a:r>
            <a:r>
              <a:rPr sz="1100" b="1" spc="-34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C3D6D"/>
                </a:solidFill>
                <a:latin typeface="Calibri"/>
                <a:cs typeface="Calibri"/>
              </a:rPr>
              <a:t>по</a:t>
            </a:r>
            <a:r>
              <a:rPr sz="1100" b="1" spc="-4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C3D6D"/>
                </a:solidFill>
                <a:latin typeface="Calibri"/>
                <a:cs typeface="Calibri"/>
              </a:rPr>
              <a:t>видам</a:t>
            </a:r>
            <a:r>
              <a:rPr sz="1100" b="1" spc="-15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100" b="1" spc="-19" dirty="0">
                <a:solidFill>
                  <a:srgbClr val="2C3D6D"/>
                </a:solidFill>
                <a:latin typeface="Calibri"/>
                <a:cs typeface="Calibri"/>
              </a:rPr>
              <a:t>УУД</a:t>
            </a:r>
            <a:r>
              <a:rPr sz="1000" b="1" spc="-28" baseline="24691" dirty="0">
                <a:solidFill>
                  <a:srgbClr val="2C3D6D"/>
                </a:solidFill>
                <a:latin typeface="Calibri"/>
                <a:cs typeface="Calibri"/>
              </a:rPr>
              <a:t>1</a:t>
            </a:r>
            <a:r>
              <a:rPr sz="1000" b="1" spc="107" baseline="24691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C3D6D"/>
                </a:solidFill>
                <a:latin typeface="Calibri"/>
                <a:cs typeface="Calibri"/>
              </a:rPr>
              <a:t>и</a:t>
            </a:r>
            <a:r>
              <a:rPr sz="1100" b="1" spc="-8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100" b="1" spc="-4" dirty="0">
                <a:solidFill>
                  <a:srgbClr val="2C3D6D"/>
                </a:solidFill>
                <a:latin typeface="Calibri"/>
                <a:cs typeface="Calibri"/>
              </a:rPr>
              <a:t>сгруппированы</a:t>
            </a:r>
            <a:r>
              <a:rPr sz="1100" b="1" spc="-26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C3D6D"/>
                </a:solidFill>
                <a:latin typeface="Calibri"/>
                <a:cs typeface="Calibri"/>
              </a:rPr>
              <a:t>по</a:t>
            </a:r>
            <a:r>
              <a:rPr sz="1100" b="1" spc="-4" dirty="0">
                <a:solidFill>
                  <a:srgbClr val="2C3D6D"/>
                </a:solidFill>
                <a:latin typeface="Calibri"/>
                <a:cs typeface="Calibri"/>
              </a:rPr>
              <a:t> трем </a:t>
            </a:r>
            <a:r>
              <a:rPr sz="1100" b="1" spc="-229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100" b="1" spc="-4" dirty="0">
                <a:solidFill>
                  <a:srgbClr val="2C3D6D"/>
                </a:solidFill>
                <a:latin typeface="Calibri"/>
                <a:cs typeface="Calibri"/>
              </a:rPr>
              <a:t>направлениям: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53958" y="1900867"/>
            <a:ext cx="2418874" cy="100941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lnSpc>
                <a:spcPts val="1148"/>
              </a:lnSpc>
              <a:spcBef>
                <a:spcPts val="71"/>
              </a:spcBef>
            </a:pPr>
            <a:r>
              <a:rPr sz="1000" spc="-8" dirty="0">
                <a:solidFill>
                  <a:srgbClr val="2C3D6D"/>
                </a:solidFill>
                <a:latin typeface="Calibri"/>
                <a:cs typeface="Calibri"/>
              </a:rPr>
              <a:t>Распределены</a:t>
            </a:r>
            <a:r>
              <a:rPr sz="1000" spc="19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2C3D6D"/>
                </a:solidFill>
                <a:latin typeface="Calibri"/>
                <a:cs typeface="Calibri"/>
              </a:rPr>
              <a:t>по</a:t>
            </a:r>
            <a:r>
              <a:rPr sz="1000" spc="11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направлениям</a:t>
            </a:r>
            <a:r>
              <a:rPr sz="1000" b="1" spc="34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воспитания</a:t>
            </a:r>
            <a:endParaRPr sz="1000" dirty="0">
              <a:latin typeface="Calibri"/>
              <a:cs typeface="Calibri"/>
            </a:endParaRPr>
          </a:p>
          <a:p>
            <a:pPr marL="9525" marR="221933">
              <a:lnSpc>
                <a:spcPts val="1125"/>
              </a:lnSpc>
              <a:spcBef>
                <a:spcPts val="56"/>
              </a:spcBef>
            </a:pPr>
            <a:r>
              <a:rPr sz="1000" spc="-8" dirty="0">
                <a:solidFill>
                  <a:srgbClr val="2C3D6D"/>
                </a:solidFill>
                <a:latin typeface="Calibri"/>
                <a:cs typeface="Calibri"/>
              </a:rPr>
              <a:t>(гражданское,</a:t>
            </a:r>
            <a:r>
              <a:rPr sz="1000" spc="45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8" dirty="0">
                <a:solidFill>
                  <a:srgbClr val="2C3D6D"/>
                </a:solidFill>
                <a:latin typeface="Calibri"/>
                <a:cs typeface="Calibri"/>
              </a:rPr>
              <a:t>патриотическое,</a:t>
            </a:r>
            <a:r>
              <a:rPr sz="1000" spc="19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8" dirty="0">
                <a:solidFill>
                  <a:srgbClr val="2C3D6D"/>
                </a:solidFill>
                <a:latin typeface="Calibri"/>
                <a:cs typeface="Calibri"/>
              </a:rPr>
              <a:t>духовно- </a:t>
            </a:r>
            <a:r>
              <a:rPr sz="1000" spc="-4" dirty="0">
                <a:solidFill>
                  <a:srgbClr val="2C3D6D"/>
                </a:solidFill>
                <a:latin typeface="Calibri"/>
                <a:cs typeface="Calibri"/>
              </a:rPr>
              <a:t> нравственное,</a:t>
            </a:r>
            <a:r>
              <a:rPr sz="1000" spc="34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8" dirty="0">
                <a:solidFill>
                  <a:srgbClr val="2C3D6D"/>
                </a:solidFill>
                <a:latin typeface="Calibri"/>
                <a:cs typeface="Calibri"/>
              </a:rPr>
              <a:t>эстетическое,</a:t>
            </a:r>
            <a:r>
              <a:rPr sz="1000" spc="15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8" dirty="0">
                <a:solidFill>
                  <a:srgbClr val="2C3D6D"/>
                </a:solidFill>
                <a:latin typeface="Calibri"/>
                <a:cs typeface="Calibri"/>
              </a:rPr>
              <a:t>физическое,</a:t>
            </a:r>
            <a:endParaRPr sz="1000" dirty="0">
              <a:latin typeface="Calibri"/>
              <a:cs typeface="Calibri"/>
            </a:endParaRPr>
          </a:p>
          <a:p>
            <a:pPr marL="9525" marR="36671">
              <a:lnSpc>
                <a:spcPts val="1125"/>
              </a:lnSpc>
            </a:pPr>
            <a:r>
              <a:rPr sz="1000" spc="-11" dirty="0">
                <a:solidFill>
                  <a:srgbClr val="2C3D6D"/>
                </a:solidFill>
                <a:latin typeface="Calibri"/>
                <a:cs typeface="Calibri"/>
              </a:rPr>
              <a:t>трудовое,</a:t>
            </a:r>
            <a:r>
              <a:rPr sz="1000" spc="8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8" dirty="0">
                <a:solidFill>
                  <a:srgbClr val="2C3D6D"/>
                </a:solidFill>
                <a:latin typeface="Calibri"/>
                <a:cs typeface="Calibri"/>
              </a:rPr>
              <a:t>экологическое,</a:t>
            </a:r>
            <a:r>
              <a:rPr sz="1000" spc="23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2C3D6D"/>
                </a:solidFill>
                <a:latin typeface="Calibri"/>
                <a:cs typeface="Calibri"/>
              </a:rPr>
              <a:t>ценности</a:t>
            </a:r>
            <a:r>
              <a:rPr sz="1000" spc="11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8" dirty="0">
                <a:solidFill>
                  <a:srgbClr val="2C3D6D"/>
                </a:solidFill>
                <a:latin typeface="Calibri"/>
                <a:cs typeface="Calibri"/>
              </a:rPr>
              <a:t>научного </a:t>
            </a:r>
            <a:r>
              <a:rPr sz="1000" spc="-210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2C3D6D"/>
                </a:solidFill>
                <a:latin typeface="Calibri"/>
                <a:cs typeface="Calibri"/>
              </a:rPr>
              <a:t>познания)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53958" y="2734817"/>
            <a:ext cx="2194084" cy="441948"/>
          </a:xfrm>
          <a:prstGeom prst="rect">
            <a:avLst/>
          </a:prstGeom>
        </p:spPr>
        <p:txBody>
          <a:bodyPr vert="horz" wrap="square" lIns="0" tIns="18574" rIns="0" bIns="0" rtlCol="0">
            <a:spAutoFit/>
          </a:bodyPr>
          <a:lstStyle/>
          <a:p>
            <a:pPr marL="9525" marR="3810">
              <a:lnSpc>
                <a:spcPts val="1125"/>
              </a:lnSpc>
              <a:spcBef>
                <a:spcPts val="146"/>
              </a:spcBef>
            </a:pPr>
            <a:r>
              <a:rPr sz="1000" spc="-11" dirty="0">
                <a:solidFill>
                  <a:srgbClr val="2C3D6D"/>
                </a:solidFill>
                <a:latin typeface="Calibri"/>
                <a:cs typeface="Calibri"/>
              </a:rPr>
              <a:t>Должны</a:t>
            </a:r>
            <a:r>
              <a:rPr sz="1000" spc="26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8" dirty="0">
                <a:solidFill>
                  <a:srgbClr val="2C3D6D"/>
                </a:solidFill>
                <a:latin typeface="Calibri"/>
                <a:cs typeface="Calibri"/>
              </a:rPr>
              <a:t>достигаться</a:t>
            </a:r>
            <a:r>
              <a:rPr sz="1000" spc="15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4" dirty="0">
                <a:solidFill>
                  <a:srgbClr val="2C3D6D"/>
                </a:solidFill>
                <a:latin typeface="Calibri"/>
                <a:cs typeface="Calibri"/>
              </a:rPr>
              <a:t>в</a:t>
            </a:r>
            <a:r>
              <a:rPr sz="1000" b="1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единстве</a:t>
            </a:r>
            <a:r>
              <a:rPr sz="1000" b="1" spc="41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учебной </a:t>
            </a:r>
            <a:r>
              <a:rPr sz="1000" b="1" spc="-210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4" dirty="0">
                <a:solidFill>
                  <a:srgbClr val="2C3D6D"/>
                </a:solidFill>
                <a:latin typeface="Calibri"/>
                <a:cs typeface="Calibri"/>
              </a:rPr>
              <a:t>и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воспитательной</a:t>
            </a:r>
            <a:r>
              <a:rPr sz="1000" b="1" spc="45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деятельности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53957" y="3258788"/>
            <a:ext cx="2308860" cy="441948"/>
          </a:xfrm>
          <a:prstGeom prst="rect">
            <a:avLst/>
          </a:prstGeom>
        </p:spPr>
        <p:txBody>
          <a:bodyPr vert="horz" wrap="square" lIns="0" tIns="18574" rIns="0" bIns="0" rtlCol="0">
            <a:spAutoFit/>
          </a:bodyPr>
          <a:lstStyle/>
          <a:p>
            <a:pPr marL="9525" marR="3810">
              <a:lnSpc>
                <a:spcPts val="1125"/>
              </a:lnSpc>
              <a:spcBef>
                <a:spcPts val="146"/>
              </a:spcBef>
            </a:pPr>
            <a:r>
              <a:rPr sz="1000" spc="-8" dirty="0">
                <a:solidFill>
                  <a:srgbClr val="2C3D6D"/>
                </a:solidFill>
                <a:latin typeface="Calibri"/>
                <a:cs typeface="Calibri"/>
              </a:rPr>
              <a:t>Акцентировано</a:t>
            </a:r>
            <a:r>
              <a:rPr sz="1000" spc="30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2C3D6D"/>
                </a:solidFill>
                <a:latin typeface="Calibri"/>
                <a:cs typeface="Calibri"/>
              </a:rPr>
              <a:t>внимание</a:t>
            </a:r>
            <a:r>
              <a:rPr sz="1000" spc="15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2C3D6D"/>
                </a:solidFill>
                <a:latin typeface="Calibri"/>
                <a:cs typeface="Calibri"/>
              </a:rPr>
              <a:t>на</a:t>
            </a:r>
            <a:r>
              <a:rPr sz="1000" spc="23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4" dirty="0">
                <a:solidFill>
                  <a:srgbClr val="2C3D6D"/>
                </a:solidFill>
                <a:latin typeface="Calibri"/>
                <a:cs typeface="Calibri"/>
              </a:rPr>
              <a:t>гражданскую </a:t>
            </a:r>
            <a:r>
              <a:rPr sz="1000" b="1" spc="-210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идентичность</a:t>
            </a:r>
            <a:r>
              <a:rPr sz="1000" b="1" spc="38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4" dirty="0">
                <a:solidFill>
                  <a:srgbClr val="2C3D6D"/>
                </a:solidFill>
                <a:latin typeface="Calibri"/>
                <a:cs typeface="Calibri"/>
              </a:rPr>
              <a:t>и</a:t>
            </a:r>
            <a:r>
              <a:rPr sz="1000" b="1" spc="11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4" dirty="0">
                <a:solidFill>
                  <a:srgbClr val="2C3D6D"/>
                </a:solidFill>
                <a:latin typeface="Calibri"/>
                <a:cs typeface="Calibri"/>
              </a:rPr>
              <a:t>патриотизм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4672" y="2323720"/>
            <a:ext cx="251459" cy="25260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76528" y="2351723"/>
            <a:ext cx="92869" cy="178594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100" b="1" spc="-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91531" y="1943101"/>
            <a:ext cx="251459" cy="25145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463350" y="1970627"/>
            <a:ext cx="92869" cy="178594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100" b="1" spc="-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4672" y="3362706"/>
            <a:ext cx="251459" cy="25146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76528" y="3390233"/>
            <a:ext cx="92869" cy="178594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100" b="1" spc="-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91531" y="3290697"/>
            <a:ext cx="251459" cy="25146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463350" y="3318700"/>
            <a:ext cx="92869" cy="178594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100" b="1" spc="-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4672" y="2833497"/>
            <a:ext cx="251459" cy="25146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876528" y="2861500"/>
            <a:ext cx="92869" cy="178594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100" b="1" spc="-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91531" y="2762631"/>
            <a:ext cx="251459" cy="251460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463350" y="2789872"/>
            <a:ext cx="92869" cy="178594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100" b="1" spc="-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680847" y="497776"/>
            <a:ext cx="6032659" cy="41020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300" dirty="0">
                <a:solidFill>
                  <a:srgbClr val="FFFFFF"/>
                </a:solidFill>
              </a:rPr>
              <a:t>ИЗМЕНЕНИЯ</a:t>
            </a:r>
            <a:r>
              <a:rPr sz="1300" spc="-19" dirty="0">
                <a:solidFill>
                  <a:srgbClr val="FFFFFF"/>
                </a:solidFill>
              </a:rPr>
              <a:t> </a:t>
            </a:r>
            <a:r>
              <a:rPr sz="1300" dirty="0">
                <a:solidFill>
                  <a:srgbClr val="FFFFFF"/>
                </a:solidFill>
              </a:rPr>
              <a:t>ВО </a:t>
            </a:r>
            <a:r>
              <a:rPr sz="1300" spc="-11" dirty="0">
                <a:solidFill>
                  <a:srgbClr val="FFFFFF"/>
                </a:solidFill>
              </a:rPr>
              <a:t>ФГОС</a:t>
            </a:r>
            <a:r>
              <a:rPr sz="1300" spc="-8" dirty="0">
                <a:solidFill>
                  <a:srgbClr val="FFFFFF"/>
                </a:solidFill>
              </a:rPr>
              <a:t> </a:t>
            </a:r>
            <a:r>
              <a:rPr sz="1300" spc="-15" dirty="0">
                <a:solidFill>
                  <a:srgbClr val="FFFFFF"/>
                </a:solidFill>
              </a:rPr>
              <a:t>НАЧАЛЬНОГО, </a:t>
            </a:r>
            <a:r>
              <a:rPr sz="1300" spc="-8" dirty="0">
                <a:solidFill>
                  <a:srgbClr val="FFFFFF"/>
                </a:solidFill>
              </a:rPr>
              <a:t>ОСНОВНОГО,</a:t>
            </a:r>
            <a:r>
              <a:rPr sz="1300" spc="-26" dirty="0">
                <a:solidFill>
                  <a:srgbClr val="FFFFFF"/>
                </a:solidFill>
              </a:rPr>
              <a:t> </a:t>
            </a:r>
            <a:r>
              <a:rPr sz="1300" spc="-8" dirty="0">
                <a:solidFill>
                  <a:srgbClr val="FFFFFF"/>
                </a:solidFill>
              </a:rPr>
              <a:t>СРЕДНЕГО</a:t>
            </a:r>
            <a:r>
              <a:rPr sz="1300" spc="-15" dirty="0">
                <a:solidFill>
                  <a:srgbClr val="FFFFFF"/>
                </a:solidFill>
              </a:rPr>
              <a:t> </a:t>
            </a:r>
            <a:r>
              <a:rPr sz="1300" spc="-8" dirty="0">
                <a:solidFill>
                  <a:srgbClr val="FFFFFF"/>
                </a:solidFill>
              </a:rPr>
              <a:t>ОБЩЕГО</a:t>
            </a:r>
            <a:r>
              <a:rPr sz="1300" spc="-4" dirty="0">
                <a:solidFill>
                  <a:srgbClr val="FFFFFF"/>
                </a:solidFill>
              </a:rPr>
              <a:t> </a:t>
            </a:r>
            <a:r>
              <a:rPr sz="1300" spc="-8" dirty="0">
                <a:solidFill>
                  <a:srgbClr val="FFFFFF"/>
                </a:solidFill>
              </a:rPr>
              <a:t>ОБРАЗОВАНИЯ</a:t>
            </a:r>
            <a:endParaRPr sz="1300" dirty="0"/>
          </a:p>
        </p:txBody>
      </p:sp>
      <p:sp>
        <p:nvSpPr>
          <p:cNvPr id="33" name="object 33"/>
          <p:cNvSpPr txBox="1"/>
          <p:nvPr/>
        </p:nvSpPr>
        <p:spPr>
          <a:xfrm>
            <a:off x="1143000" y="2147125"/>
            <a:ext cx="3581400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000" spc="-8" dirty="0">
                <a:solidFill>
                  <a:srgbClr val="2C3D6D"/>
                </a:solidFill>
                <a:latin typeface="Calibri"/>
                <a:cs typeface="Calibri"/>
              </a:rPr>
              <a:t>Овладение</a:t>
            </a:r>
            <a:r>
              <a:rPr sz="1000" spc="34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2C3D6D"/>
                </a:solidFill>
                <a:latin typeface="Calibri"/>
                <a:cs typeface="Calibri"/>
              </a:rPr>
              <a:t>универсальными</a:t>
            </a:r>
            <a:r>
              <a:rPr sz="1000" spc="34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2C3D6D"/>
                </a:solidFill>
                <a:latin typeface="Calibri"/>
                <a:cs typeface="Calibri"/>
              </a:rPr>
              <a:t>учебными</a:t>
            </a:r>
            <a:r>
              <a:rPr sz="1000" spc="11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познавательными</a:t>
            </a:r>
            <a:endParaRPr sz="1000" dirty="0">
              <a:latin typeface="Calibri"/>
              <a:cs typeface="Calibri"/>
            </a:endParaRPr>
          </a:p>
          <a:p>
            <a:pPr marL="9525" marR="726758"/>
            <a:r>
              <a:rPr sz="1000" spc="-4" dirty="0">
                <a:solidFill>
                  <a:srgbClr val="2C3D6D"/>
                </a:solidFill>
                <a:latin typeface="Calibri"/>
                <a:cs typeface="Calibri"/>
              </a:rPr>
              <a:t>действиями</a:t>
            </a:r>
            <a:r>
              <a:rPr sz="1000" spc="4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–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b="1" spc="-4" dirty="0">
                <a:solidFill>
                  <a:srgbClr val="2C3D6D"/>
                </a:solidFill>
                <a:latin typeface="Calibri"/>
                <a:cs typeface="Calibri"/>
              </a:rPr>
              <a:t>базовые</a:t>
            </a:r>
            <a:r>
              <a:rPr sz="1000" b="1" spc="11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логические,</a:t>
            </a:r>
            <a:r>
              <a:rPr sz="1000" b="1" spc="38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базовые </a:t>
            </a:r>
            <a:r>
              <a:rPr sz="1000" b="1" spc="-206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исследовательские,</a:t>
            </a:r>
            <a:r>
              <a:rPr sz="1000" b="1" spc="34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4" dirty="0">
                <a:solidFill>
                  <a:srgbClr val="2C3D6D"/>
                </a:solidFill>
                <a:latin typeface="Calibri"/>
                <a:cs typeface="Calibri"/>
              </a:rPr>
              <a:t>работа с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4" dirty="0">
                <a:solidFill>
                  <a:srgbClr val="2C3D6D"/>
                </a:solidFill>
                <a:latin typeface="Calibri"/>
                <a:cs typeface="Calibri"/>
              </a:rPr>
              <a:t>информацией;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43000" y="2705963"/>
            <a:ext cx="3245168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000" spc="-4" dirty="0">
                <a:solidFill>
                  <a:srgbClr val="2C3D6D"/>
                </a:solidFill>
                <a:latin typeface="Calibri"/>
                <a:cs typeface="Calibri"/>
              </a:rPr>
              <a:t>Овладение</a:t>
            </a:r>
            <a:r>
              <a:rPr sz="1000" spc="23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2C3D6D"/>
                </a:solidFill>
                <a:latin typeface="Calibri"/>
                <a:cs typeface="Calibri"/>
              </a:rPr>
              <a:t>универсальными</a:t>
            </a:r>
            <a:r>
              <a:rPr sz="1000" spc="19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2C3D6D"/>
                </a:solidFill>
                <a:latin typeface="Calibri"/>
                <a:cs typeface="Calibri"/>
              </a:rPr>
              <a:t>учебными</a:t>
            </a:r>
            <a:r>
              <a:rPr sz="1000" spc="-41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коммуникативными</a:t>
            </a:r>
            <a:endParaRPr sz="1000" dirty="0">
              <a:latin typeface="Calibri"/>
              <a:cs typeface="Calibri"/>
            </a:endParaRPr>
          </a:p>
          <a:p>
            <a:pPr marL="9525"/>
            <a:r>
              <a:rPr sz="1000" spc="-4" dirty="0">
                <a:solidFill>
                  <a:srgbClr val="2C3D6D"/>
                </a:solidFill>
                <a:latin typeface="Calibri"/>
                <a:cs typeface="Calibri"/>
              </a:rPr>
              <a:t>действиями</a:t>
            </a:r>
            <a:r>
              <a:rPr sz="1000" spc="-8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4" dirty="0">
                <a:solidFill>
                  <a:srgbClr val="2C3D6D"/>
                </a:solidFill>
                <a:latin typeface="Calibri"/>
                <a:cs typeface="Calibri"/>
              </a:rPr>
              <a:t>–</a:t>
            </a:r>
            <a:r>
              <a:rPr sz="1000" b="1" spc="4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общение,</a:t>
            </a:r>
            <a:r>
              <a:rPr sz="1000" b="1" spc="30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совместная</a:t>
            </a:r>
            <a:r>
              <a:rPr sz="1000" b="1" spc="34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деятельность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32643" y="3256482"/>
            <a:ext cx="3203258" cy="62469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000" spc="-8" dirty="0">
                <a:solidFill>
                  <a:srgbClr val="2C3D6D"/>
                </a:solidFill>
                <a:latin typeface="Calibri"/>
                <a:cs typeface="Calibri"/>
              </a:rPr>
              <a:t>Овладение</a:t>
            </a:r>
            <a:r>
              <a:rPr sz="1000" spc="23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2C3D6D"/>
                </a:solidFill>
                <a:latin typeface="Calibri"/>
                <a:cs typeface="Calibri"/>
              </a:rPr>
              <a:t>универсальными</a:t>
            </a:r>
            <a:r>
              <a:rPr sz="1000" spc="23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2C3D6D"/>
                </a:solidFill>
                <a:latin typeface="Calibri"/>
                <a:cs typeface="Calibri"/>
              </a:rPr>
              <a:t>учебными</a:t>
            </a:r>
            <a:r>
              <a:rPr sz="1000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регулятивными</a:t>
            </a:r>
            <a:endParaRPr sz="1000" dirty="0">
              <a:latin typeface="Calibri"/>
              <a:cs typeface="Calibri"/>
            </a:endParaRPr>
          </a:p>
          <a:p>
            <a:pPr marL="9525" marR="3810"/>
            <a:r>
              <a:rPr sz="1000" spc="-4" dirty="0">
                <a:solidFill>
                  <a:srgbClr val="2C3D6D"/>
                </a:solidFill>
                <a:latin typeface="Calibri"/>
                <a:cs typeface="Calibri"/>
              </a:rPr>
              <a:t>действиями</a:t>
            </a:r>
            <a:r>
              <a:rPr sz="1000" spc="4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2C3D6D"/>
                </a:solidFill>
                <a:latin typeface="Calibri"/>
                <a:cs typeface="Calibri"/>
              </a:rPr>
              <a:t>–</a:t>
            </a:r>
            <a:r>
              <a:rPr sz="1000" spc="4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самоорганизация,</a:t>
            </a:r>
            <a:r>
              <a:rPr sz="1000" b="1" spc="30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самоконтроль, </a:t>
            </a:r>
            <a:r>
              <a:rPr sz="1000" b="1" spc="-4" dirty="0">
                <a:solidFill>
                  <a:srgbClr val="2C3D6D"/>
                </a:solidFill>
                <a:latin typeface="Calibri"/>
                <a:cs typeface="Calibri"/>
              </a:rPr>
              <a:t> эмоциональный</a:t>
            </a:r>
            <a:r>
              <a:rPr sz="1000" b="1" spc="19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11" dirty="0">
                <a:solidFill>
                  <a:srgbClr val="2C3D6D"/>
                </a:solidFill>
                <a:latin typeface="Calibri"/>
                <a:cs typeface="Calibri"/>
              </a:rPr>
              <a:t>интеллект,</a:t>
            </a:r>
            <a:r>
              <a:rPr sz="1000" b="1" spc="41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4" dirty="0">
                <a:solidFill>
                  <a:srgbClr val="2C3D6D"/>
                </a:solidFill>
                <a:latin typeface="Calibri"/>
                <a:cs typeface="Calibri"/>
              </a:rPr>
              <a:t>принятие</a:t>
            </a:r>
            <a:r>
              <a:rPr sz="1000" b="1" spc="30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себя</a:t>
            </a:r>
            <a:r>
              <a:rPr sz="1000" b="1" spc="23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4" dirty="0">
                <a:solidFill>
                  <a:srgbClr val="2C3D6D"/>
                </a:solidFill>
                <a:latin typeface="Calibri"/>
                <a:cs typeface="Calibri"/>
              </a:rPr>
              <a:t>и</a:t>
            </a:r>
            <a:r>
              <a:rPr sz="1000" b="1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8" dirty="0">
                <a:solidFill>
                  <a:srgbClr val="2C3D6D"/>
                </a:solidFill>
                <a:latin typeface="Calibri"/>
                <a:cs typeface="Calibri"/>
              </a:rPr>
              <a:t>других</a:t>
            </a:r>
            <a:r>
              <a:rPr sz="1000" b="1" spc="26" dirty="0">
                <a:solidFill>
                  <a:srgbClr val="2C3D6D"/>
                </a:solidFill>
                <a:latin typeface="Calibri"/>
                <a:cs typeface="Calibri"/>
              </a:rPr>
              <a:t> </a:t>
            </a:r>
            <a:r>
              <a:rPr sz="1000" b="1" spc="-11" dirty="0">
                <a:solidFill>
                  <a:srgbClr val="2C3D6D"/>
                </a:solidFill>
                <a:latin typeface="Calibri"/>
                <a:cs typeface="Calibri"/>
              </a:rPr>
              <a:t>людей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0901" y="4432174"/>
            <a:ext cx="2426494" cy="3481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000" spc="17" baseline="2469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000" spc="113" baseline="2469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3" dirty="0">
                <a:solidFill>
                  <a:srgbClr val="FFFFFF"/>
                </a:solidFill>
                <a:latin typeface="Calibri"/>
                <a:cs typeface="Calibri"/>
              </a:rPr>
              <a:t>УУД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100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универсальные</a:t>
            </a:r>
            <a:r>
              <a:rPr sz="1100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учебные</a:t>
            </a:r>
            <a:r>
              <a:rPr sz="1100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8" dirty="0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endParaRPr sz="11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4535" y="6040551"/>
              <a:ext cx="1485900" cy="6208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6235" y="6016752"/>
              <a:ext cx="1616964" cy="5544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7495" y="6061836"/>
              <a:ext cx="1222248" cy="50627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762048" y="346425"/>
            <a:ext cx="87154" cy="17954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7725" y="428625"/>
            <a:ext cx="8167211" cy="4511993"/>
            <a:chOff x="490299" y="571500"/>
            <a:chExt cx="10889615" cy="601599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0299" y="6478117"/>
              <a:ext cx="83851" cy="8764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3110" y="6483489"/>
              <a:ext cx="1329105" cy="10358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699" y="571500"/>
              <a:ext cx="8104632" cy="5455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195" y="2648711"/>
              <a:ext cx="3150108" cy="25527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29600" y="2648711"/>
              <a:ext cx="3150107" cy="25527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1000" y="2648711"/>
              <a:ext cx="3803904" cy="25527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90203" y="3144011"/>
              <a:ext cx="335279" cy="335279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85876" y="512788"/>
            <a:ext cx="5187791" cy="41020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300" dirty="0">
                <a:solidFill>
                  <a:srgbClr val="FFFFFF"/>
                </a:solidFill>
              </a:rPr>
              <a:t>ИЗМЕНЕНИЯ</a:t>
            </a:r>
            <a:r>
              <a:rPr sz="1300" spc="-15" dirty="0">
                <a:solidFill>
                  <a:srgbClr val="FFFFFF"/>
                </a:solidFill>
              </a:rPr>
              <a:t> </a:t>
            </a:r>
            <a:r>
              <a:rPr sz="1300" dirty="0">
                <a:solidFill>
                  <a:srgbClr val="FFFFFF"/>
                </a:solidFill>
              </a:rPr>
              <a:t>ВО </a:t>
            </a:r>
            <a:r>
              <a:rPr sz="1300" spc="-11" dirty="0">
                <a:solidFill>
                  <a:srgbClr val="FFFFFF"/>
                </a:solidFill>
              </a:rPr>
              <a:t>ФГОС </a:t>
            </a:r>
            <a:r>
              <a:rPr sz="1300" spc="-8" dirty="0">
                <a:solidFill>
                  <a:srgbClr val="FFFFFF"/>
                </a:solidFill>
              </a:rPr>
              <a:t>ОСНОВНОГО</a:t>
            </a:r>
            <a:r>
              <a:rPr sz="1300" spc="-11" dirty="0">
                <a:solidFill>
                  <a:srgbClr val="FFFFFF"/>
                </a:solidFill>
              </a:rPr>
              <a:t> </a:t>
            </a:r>
            <a:r>
              <a:rPr sz="1300" spc="-8" dirty="0">
                <a:solidFill>
                  <a:srgbClr val="FFFFFF"/>
                </a:solidFill>
              </a:rPr>
              <a:t>ОБЩЕГО ОБРАЗОВАНИЯ</a:t>
            </a:r>
            <a:r>
              <a:rPr sz="1300" spc="-23" dirty="0">
                <a:solidFill>
                  <a:srgbClr val="FFFFFF"/>
                </a:solidFill>
              </a:rPr>
              <a:t> </a:t>
            </a:r>
            <a:r>
              <a:rPr sz="1300" dirty="0">
                <a:solidFill>
                  <a:srgbClr val="FFFFFF"/>
                </a:solidFill>
              </a:rPr>
              <a:t>5</a:t>
            </a:r>
            <a:r>
              <a:rPr sz="1300" spc="11" dirty="0">
                <a:solidFill>
                  <a:srgbClr val="FFFFFF"/>
                </a:solidFill>
              </a:rPr>
              <a:t> </a:t>
            </a:r>
            <a:r>
              <a:rPr sz="1300" dirty="0">
                <a:solidFill>
                  <a:srgbClr val="FFFFFF"/>
                </a:solidFill>
              </a:rPr>
              <a:t>– 9</a:t>
            </a:r>
            <a:r>
              <a:rPr sz="1300" spc="8" dirty="0">
                <a:solidFill>
                  <a:srgbClr val="FFFFFF"/>
                </a:solidFill>
              </a:rPr>
              <a:t> </a:t>
            </a:r>
            <a:r>
              <a:rPr sz="1300" spc="-11" dirty="0">
                <a:solidFill>
                  <a:srgbClr val="FFFFFF"/>
                </a:solidFill>
              </a:rPr>
              <a:t>КЛАССЫ</a:t>
            </a:r>
            <a:endParaRPr sz="1300" dirty="0"/>
          </a:p>
        </p:txBody>
      </p:sp>
      <p:sp>
        <p:nvSpPr>
          <p:cNvPr id="17" name="object 17"/>
          <p:cNvSpPr txBox="1"/>
          <p:nvPr/>
        </p:nvSpPr>
        <p:spPr>
          <a:xfrm>
            <a:off x="3471577" y="1240917"/>
            <a:ext cx="2191703" cy="41020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300" b="1" spc="-4" dirty="0">
                <a:solidFill>
                  <a:srgbClr val="FFFFFF"/>
                </a:solidFill>
                <a:latin typeface="Calibri"/>
                <a:cs typeface="Calibri"/>
              </a:rPr>
              <a:t>Акцент</a:t>
            </a:r>
            <a:r>
              <a:rPr sz="1300" b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4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300" b="1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4" dirty="0">
                <a:solidFill>
                  <a:srgbClr val="FFFFFF"/>
                </a:solidFill>
                <a:latin typeface="Calibri"/>
                <a:cs typeface="Calibri"/>
              </a:rPr>
              <a:t>применение</a:t>
            </a:r>
            <a:r>
              <a:rPr sz="1300" b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знаний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2240" y="2334768"/>
            <a:ext cx="1632109" cy="88117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lnSpc>
                <a:spcPts val="1148"/>
              </a:lnSpc>
              <a:spcBef>
                <a:spcPts val="71"/>
              </a:spcBef>
            </a:pPr>
            <a:r>
              <a:rPr sz="1000" spc="-4" dirty="0">
                <a:solidFill>
                  <a:srgbClr val="1C4992"/>
                </a:solidFill>
                <a:latin typeface="Calibri"/>
                <a:cs typeface="Calibri"/>
              </a:rPr>
              <a:t>В</a:t>
            </a:r>
            <a:r>
              <a:rPr sz="1000" spc="-8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1C4992"/>
                </a:solidFill>
                <a:latin typeface="Calibri"/>
                <a:cs typeface="Calibri"/>
              </a:rPr>
              <a:t>учебный</a:t>
            </a:r>
            <a:r>
              <a:rPr sz="1000" spc="-11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8" dirty="0">
                <a:solidFill>
                  <a:srgbClr val="1C4992"/>
                </a:solidFill>
                <a:latin typeface="Calibri"/>
                <a:cs typeface="Calibri"/>
              </a:rPr>
              <a:t>предмет</a:t>
            </a:r>
            <a:endParaRPr sz="1000" dirty="0">
              <a:latin typeface="Calibri"/>
              <a:cs typeface="Calibri"/>
            </a:endParaRPr>
          </a:p>
          <a:p>
            <a:pPr marL="9525">
              <a:lnSpc>
                <a:spcPts val="1080"/>
              </a:lnSpc>
            </a:pPr>
            <a:r>
              <a:rPr sz="1000" spc="-8" dirty="0">
                <a:solidFill>
                  <a:srgbClr val="1C4992"/>
                </a:solidFill>
                <a:latin typeface="Calibri"/>
                <a:cs typeface="Calibri"/>
              </a:rPr>
              <a:t>«Математика»</a:t>
            </a:r>
            <a:r>
              <a:rPr sz="1000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1C4992"/>
                </a:solidFill>
                <a:latin typeface="Calibri"/>
                <a:cs typeface="Calibri"/>
              </a:rPr>
              <a:t>в</a:t>
            </a:r>
            <a:r>
              <a:rPr sz="1000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1C4992"/>
                </a:solidFill>
                <a:latin typeface="Calibri"/>
                <a:cs typeface="Calibri"/>
              </a:rPr>
              <a:t>7</a:t>
            </a:r>
            <a:r>
              <a:rPr sz="1000" spc="8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1C4992"/>
                </a:solidFill>
                <a:latin typeface="Calibri"/>
                <a:cs typeface="Calibri"/>
              </a:rPr>
              <a:t>–</a:t>
            </a:r>
            <a:r>
              <a:rPr sz="1000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1C4992"/>
                </a:solidFill>
                <a:latin typeface="Calibri"/>
                <a:cs typeface="Calibri"/>
              </a:rPr>
              <a:t>9 классах</a:t>
            </a:r>
            <a:endParaRPr sz="1000" dirty="0">
              <a:latin typeface="Calibri"/>
              <a:cs typeface="Calibri"/>
            </a:endParaRPr>
          </a:p>
          <a:p>
            <a:pPr marL="9525">
              <a:lnSpc>
                <a:spcPts val="1125"/>
              </a:lnSpc>
            </a:pPr>
            <a:r>
              <a:rPr sz="1100" b="1" dirty="0">
                <a:solidFill>
                  <a:srgbClr val="1C4992"/>
                </a:solidFill>
                <a:latin typeface="Calibri"/>
                <a:cs typeface="Calibri"/>
              </a:rPr>
              <a:t>включён</a:t>
            </a:r>
            <a:endParaRPr sz="1100" dirty="0">
              <a:latin typeface="Calibri"/>
              <a:cs typeface="Calibri"/>
            </a:endParaRPr>
          </a:p>
          <a:p>
            <a:pPr marL="9525">
              <a:lnSpc>
                <a:spcPts val="1125"/>
              </a:lnSpc>
            </a:pPr>
            <a:r>
              <a:rPr sz="1100" b="1" dirty="0">
                <a:solidFill>
                  <a:srgbClr val="1C4992"/>
                </a:solidFill>
                <a:latin typeface="Calibri"/>
                <a:cs typeface="Calibri"/>
              </a:rPr>
              <a:t>новый</a:t>
            </a:r>
            <a:r>
              <a:rPr sz="1100" b="1" spc="-45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100" b="1" spc="-4" dirty="0">
                <a:solidFill>
                  <a:srgbClr val="1C4992"/>
                </a:solidFill>
                <a:latin typeface="Calibri"/>
                <a:cs typeface="Calibri"/>
              </a:rPr>
              <a:t>учебный</a:t>
            </a:r>
            <a:r>
              <a:rPr sz="1100" b="1" spc="-26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1C4992"/>
                </a:solidFill>
                <a:latin typeface="Calibri"/>
                <a:cs typeface="Calibri"/>
              </a:rPr>
              <a:t>курс</a:t>
            </a:r>
            <a:endParaRPr sz="1100" dirty="0">
              <a:latin typeface="Calibri"/>
              <a:cs typeface="Calibri"/>
            </a:endParaRPr>
          </a:p>
          <a:p>
            <a:pPr marL="9525">
              <a:lnSpc>
                <a:spcPts val="1193"/>
              </a:lnSpc>
            </a:pPr>
            <a:r>
              <a:rPr sz="1100" b="1" dirty="0">
                <a:solidFill>
                  <a:srgbClr val="1C4992"/>
                </a:solidFill>
                <a:latin typeface="Calibri"/>
                <a:cs typeface="Calibri"/>
              </a:rPr>
              <a:t>«Вероятность</a:t>
            </a:r>
            <a:r>
              <a:rPr sz="1100" b="1" spc="-56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1C4992"/>
                </a:solidFill>
                <a:latin typeface="Calibri"/>
                <a:cs typeface="Calibri"/>
              </a:rPr>
              <a:t>и</a:t>
            </a:r>
            <a:r>
              <a:rPr sz="1100" b="1" spc="-38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1C4992"/>
                </a:solidFill>
                <a:latin typeface="Calibri"/>
                <a:cs typeface="Calibri"/>
              </a:rPr>
              <a:t>статистика»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30270" y="2334768"/>
            <a:ext cx="1574006" cy="1188370"/>
          </a:xfrm>
          <a:prstGeom prst="rect">
            <a:avLst/>
          </a:prstGeom>
        </p:spPr>
        <p:txBody>
          <a:bodyPr vert="horz" wrap="square" lIns="0" tIns="25241" rIns="0" bIns="0" rtlCol="0">
            <a:spAutoFit/>
          </a:bodyPr>
          <a:lstStyle/>
          <a:p>
            <a:pPr marL="9525" marR="3810">
              <a:lnSpc>
                <a:spcPct val="89200"/>
              </a:lnSpc>
              <a:spcBef>
                <a:spcPts val="199"/>
              </a:spcBef>
            </a:pPr>
            <a:r>
              <a:rPr sz="1000" spc="-4" dirty="0">
                <a:solidFill>
                  <a:srgbClr val="1C4992"/>
                </a:solidFill>
                <a:latin typeface="Calibri"/>
                <a:cs typeface="Calibri"/>
              </a:rPr>
              <a:t>Поэтапно</a:t>
            </a:r>
            <a:r>
              <a:rPr sz="1000" spc="8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8" dirty="0">
                <a:solidFill>
                  <a:srgbClr val="1C4992"/>
                </a:solidFill>
                <a:latin typeface="Calibri"/>
                <a:cs typeface="Calibri"/>
              </a:rPr>
              <a:t>вводится </a:t>
            </a:r>
            <a:r>
              <a:rPr sz="1000" spc="-4" dirty="0">
                <a:solidFill>
                  <a:srgbClr val="1C4992"/>
                </a:solidFill>
                <a:latin typeface="Calibri"/>
                <a:cs typeface="Calibri"/>
              </a:rPr>
              <a:t>учебный </a:t>
            </a:r>
            <a:r>
              <a:rPr sz="1000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8" dirty="0">
                <a:solidFill>
                  <a:srgbClr val="1C4992"/>
                </a:solidFill>
                <a:latin typeface="Calibri"/>
                <a:cs typeface="Calibri"/>
              </a:rPr>
              <a:t>предмет </a:t>
            </a:r>
            <a:r>
              <a:rPr sz="1100" b="1" dirty="0">
                <a:solidFill>
                  <a:srgbClr val="1C4992"/>
                </a:solidFill>
                <a:latin typeface="Calibri"/>
                <a:cs typeface="Calibri"/>
              </a:rPr>
              <a:t>«Основы </a:t>
            </a:r>
            <a:r>
              <a:rPr sz="1100" b="1" spc="-8" dirty="0">
                <a:solidFill>
                  <a:srgbClr val="1C4992"/>
                </a:solidFill>
                <a:latin typeface="Calibri"/>
                <a:cs typeface="Calibri"/>
              </a:rPr>
              <a:t>духовно- </a:t>
            </a:r>
            <a:r>
              <a:rPr sz="1100" b="1" spc="-229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100" b="1" spc="-4" dirty="0">
                <a:solidFill>
                  <a:srgbClr val="1C4992"/>
                </a:solidFill>
                <a:latin typeface="Calibri"/>
                <a:cs typeface="Calibri"/>
              </a:rPr>
              <a:t>нравственной </a:t>
            </a:r>
            <a:r>
              <a:rPr sz="1100" b="1" spc="-11" dirty="0">
                <a:solidFill>
                  <a:srgbClr val="1C4992"/>
                </a:solidFill>
                <a:latin typeface="Calibri"/>
                <a:cs typeface="Calibri"/>
              </a:rPr>
              <a:t>культуры </a:t>
            </a:r>
            <a:r>
              <a:rPr sz="1100" b="1" spc="-8" dirty="0">
                <a:solidFill>
                  <a:srgbClr val="1C4992"/>
                </a:solidFill>
                <a:latin typeface="Calibri"/>
                <a:cs typeface="Calibri"/>
              </a:rPr>
              <a:t> народов</a:t>
            </a:r>
            <a:r>
              <a:rPr sz="1100" b="1" spc="-41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100" b="1" spc="-4" dirty="0">
                <a:solidFill>
                  <a:srgbClr val="1C4992"/>
                </a:solidFill>
                <a:latin typeface="Calibri"/>
                <a:cs typeface="Calibri"/>
              </a:rPr>
              <a:t>России»</a:t>
            </a:r>
            <a:r>
              <a:rPr sz="1100" b="1" spc="-26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1C4992"/>
                </a:solidFill>
                <a:latin typeface="Calibri"/>
                <a:cs typeface="Calibri"/>
              </a:rPr>
              <a:t>с</a:t>
            </a:r>
            <a:r>
              <a:rPr sz="1000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1C4992"/>
                </a:solidFill>
                <a:latin typeface="Calibri"/>
                <a:cs typeface="Calibri"/>
              </a:rPr>
              <a:t>5</a:t>
            </a:r>
            <a:r>
              <a:rPr sz="1000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1C4992"/>
                </a:solidFill>
                <a:latin typeface="Calibri"/>
                <a:cs typeface="Calibri"/>
              </a:rPr>
              <a:t>по</a:t>
            </a:r>
            <a:r>
              <a:rPr sz="1000" spc="8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1C4992"/>
                </a:solidFill>
                <a:latin typeface="Calibri"/>
                <a:cs typeface="Calibri"/>
              </a:rPr>
              <a:t>9</a:t>
            </a:r>
            <a:endParaRPr sz="1000" dirty="0">
              <a:latin typeface="Calibri"/>
              <a:cs typeface="Calibri"/>
            </a:endParaRPr>
          </a:p>
          <a:p>
            <a:pPr marL="9525" marR="200501">
              <a:lnSpc>
                <a:spcPts val="1125"/>
              </a:lnSpc>
              <a:spcBef>
                <a:spcPts val="15"/>
              </a:spcBef>
            </a:pPr>
            <a:r>
              <a:rPr sz="1000" spc="-4" dirty="0">
                <a:solidFill>
                  <a:srgbClr val="1C4992"/>
                </a:solidFill>
                <a:latin typeface="Calibri"/>
                <a:cs typeface="Calibri"/>
              </a:rPr>
              <a:t>класс, начиная</a:t>
            </a:r>
            <a:r>
              <a:rPr sz="1000" spc="15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1C4992"/>
                </a:solidFill>
                <a:latin typeface="Calibri"/>
                <a:cs typeface="Calibri"/>
              </a:rPr>
              <a:t>с</a:t>
            </a:r>
            <a:r>
              <a:rPr sz="1100" b="1" spc="-11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100" b="1" spc="-4" dirty="0">
                <a:solidFill>
                  <a:srgbClr val="1C4992"/>
                </a:solidFill>
                <a:latin typeface="Calibri"/>
                <a:cs typeface="Calibri"/>
              </a:rPr>
              <a:t>2023/24 </a:t>
            </a:r>
            <a:r>
              <a:rPr sz="1100" b="1" spc="-225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100" b="1" spc="-4" dirty="0">
                <a:solidFill>
                  <a:srgbClr val="1C4992"/>
                </a:solidFill>
                <a:latin typeface="Calibri"/>
                <a:cs typeface="Calibri"/>
              </a:rPr>
              <a:t>учебного</a:t>
            </a:r>
            <a:r>
              <a:rPr sz="1100" b="1" spc="-8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100" b="1" spc="-11" dirty="0">
                <a:solidFill>
                  <a:srgbClr val="1C4992"/>
                </a:solidFill>
                <a:latin typeface="Calibri"/>
                <a:cs typeface="Calibri"/>
              </a:rPr>
              <a:t>года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05701" y="2322196"/>
            <a:ext cx="1877854" cy="8821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lnSpc>
                <a:spcPts val="1238"/>
              </a:lnSpc>
              <a:spcBef>
                <a:spcPts val="79"/>
              </a:spcBef>
            </a:pPr>
            <a:r>
              <a:rPr sz="1100" b="1" dirty="0">
                <a:solidFill>
                  <a:srgbClr val="1C4992"/>
                </a:solidFill>
                <a:latin typeface="Calibri"/>
                <a:cs typeface="Calibri"/>
              </a:rPr>
              <a:t>Для</a:t>
            </a:r>
            <a:r>
              <a:rPr sz="1100" b="1" spc="-30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1C4992"/>
                </a:solidFill>
                <a:latin typeface="Calibri"/>
                <a:cs typeface="Calibri"/>
              </a:rPr>
              <a:t>5</a:t>
            </a:r>
            <a:r>
              <a:rPr sz="1100" b="1" spc="-15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100" b="1" spc="-4" dirty="0">
                <a:solidFill>
                  <a:srgbClr val="1C4992"/>
                </a:solidFill>
                <a:latin typeface="Calibri"/>
                <a:cs typeface="Calibri"/>
              </a:rPr>
              <a:t>учебных</a:t>
            </a:r>
            <a:r>
              <a:rPr sz="1100" b="1" spc="-15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100" b="1" spc="-4" dirty="0">
                <a:solidFill>
                  <a:srgbClr val="1C4992"/>
                </a:solidFill>
                <a:latin typeface="Calibri"/>
                <a:cs typeface="Calibri"/>
              </a:rPr>
              <a:t>предметов:</a:t>
            </a:r>
            <a:endParaRPr sz="1100" dirty="0">
              <a:latin typeface="Calibri"/>
              <a:cs typeface="Calibri"/>
            </a:endParaRPr>
          </a:p>
          <a:p>
            <a:pPr marL="9525">
              <a:lnSpc>
                <a:spcPts val="1125"/>
              </a:lnSpc>
            </a:pPr>
            <a:r>
              <a:rPr sz="1000" spc="-8" dirty="0">
                <a:solidFill>
                  <a:srgbClr val="1C4992"/>
                </a:solidFill>
                <a:latin typeface="Calibri"/>
                <a:cs typeface="Calibri"/>
              </a:rPr>
              <a:t>«Математика»,</a:t>
            </a:r>
            <a:r>
              <a:rPr sz="1000" spc="4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8" dirty="0">
                <a:solidFill>
                  <a:srgbClr val="1C4992"/>
                </a:solidFill>
                <a:latin typeface="Calibri"/>
                <a:cs typeface="Calibri"/>
              </a:rPr>
              <a:t>«Информатика»,</a:t>
            </a:r>
            <a:endParaRPr sz="1000" dirty="0">
              <a:latin typeface="Calibri"/>
              <a:cs typeface="Calibri"/>
            </a:endParaRPr>
          </a:p>
          <a:p>
            <a:pPr marL="9525" marR="3810">
              <a:lnSpc>
                <a:spcPts val="1125"/>
              </a:lnSpc>
              <a:spcBef>
                <a:spcPts val="53"/>
              </a:spcBef>
            </a:pPr>
            <a:r>
              <a:rPr sz="1000" spc="-8" dirty="0">
                <a:solidFill>
                  <a:srgbClr val="1C4992"/>
                </a:solidFill>
                <a:latin typeface="Calibri"/>
                <a:cs typeface="Calibri"/>
              </a:rPr>
              <a:t>«Физика»,</a:t>
            </a:r>
            <a:r>
              <a:rPr sz="1000" spc="19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8" dirty="0">
                <a:solidFill>
                  <a:srgbClr val="1C4992"/>
                </a:solidFill>
                <a:latin typeface="Calibri"/>
                <a:cs typeface="Calibri"/>
              </a:rPr>
              <a:t>«Химия»,</a:t>
            </a:r>
            <a:r>
              <a:rPr sz="1000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8" dirty="0">
                <a:solidFill>
                  <a:srgbClr val="1C4992"/>
                </a:solidFill>
                <a:latin typeface="Calibri"/>
                <a:cs typeface="Calibri"/>
              </a:rPr>
              <a:t>«Биология»</a:t>
            </a:r>
            <a:r>
              <a:rPr sz="1000" spc="19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4" dirty="0">
                <a:solidFill>
                  <a:srgbClr val="1C4992"/>
                </a:solidFill>
                <a:latin typeface="Calibri"/>
                <a:cs typeface="Calibri"/>
              </a:rPr>
              <a:t>— </a:t>
            </a:r>
            <a:r>
              <a:rPr sz="1000" spc="-210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8" dirty="0">
                <a:solidFill>
                  <a:srgbClr val="1C4992"/>
                </a:solidFill>
                <a:latin typeface="Calibri"/>
                <a:cs typeface="Calibri"/>
              </a:rPr>
              <a:t>предметные</a:t>
            </a:r>
            <a:r>
              <a:rPr sz="1000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000" spc="-11" dirty="0">
                <a:solidFill>
                  <a:srgbClr val="1C4992"/>
                </a:solidFill>
                <a:latin typeface="Calibri"/>
                <a:cs typeface="Calibri"/>
              </a:rPr>
              <a:t>результаты</a:t>
            </a:r>
            <a:endParaRPr sz="1000" dirty="0">
              <a:latin typeface="Calibri"/>
              <a:cs typeface="Calibri"/>
            </a:endParaRPr>
          </a:p>
          <a:p>
            <a:pPr marL="9525">
              <a:lnSpc>
                <a:spcPts val="1024"/>
              </a:lnSpc>
            </a:pPr>
            <a:r>
              <a:rPr sz="1000" spc="-8" dirty="0">
                <a:solidFill>
                  <a:srgbClr val="1C4992"/>
                </a:solidFill>
                <a:latin typeface="Calibri"/>
                <a:cs typeface="Calibri"/>
              </a:rPr>
              <a:t>сформулированы</a:t>
            </a:r>
            <a:r>
              <a:rPr sz="1000" spc="23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100" b="1" spc="-4" dirty="0">
                <a:solidFill>
                  <a:srgbClr val="1C4992"/>
                </a:solidFill>
                <a:latin typeface="Calibri"/>
                <a:cs typeface="Calibri"/>
              </a:rPr>
              <a:t>на</a:t>
            </a:r>
            <a:r>
              <a:rPr sz="1100" b="1" spc="-15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100" b="1" spc="-4" dirty="0">
                <a:solidFill>
                  <a:srgbClr val="1C4992"/>
                </a:solidFill>
                <a:latin typeface="Calibri"/>
                <a:cs typeface="Calibri"/>
              </a:rPr>
              <a:t>базовом</a:t>
            </a:r>
            <a:r>
              <a:rPr sz="1100" b="1" spc="-19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1C4992"/>
                </a:solidFill>
                <a:latin typeface="Calibri"/>
                <a:cs typeface="Calibri"/>
              </a:rPr>
              <a:t>и</a:t>
            </a:r>
            <a:endParaRPr sz="1100" dirty="0">
              <a:latin typeface="Calibri"/>
              <a:cs typeface="Calibri"/>
            </a:endParaRPr>
          </a:p>
          <a:p>
            <a:pPr marL="9525">
              <a:lnSpc>
                <a:spcPts val="1193"/>
              </a:lnSpc>
            </a:pPr>
            <a:r>
              <a:rPr sz="1100" b="1" spc="-11" dirty="0">
                <a:solidFill>
                  <a:srgbClr val="1C4992"/>
                </a:solidFill>
                <a:latin typeface="Calibri"/>
                <a:cs typeface="Calibri"/>
              </a:rPr>
              <a:t>углублённом</a:t>
            </a:r>
            <a:r>
              <a:rPr sz="1100" b="1" spc="-19" dirty="0">
                <a:solidFill>
                  <a:srgbClr val="1C4992"/>
                </a:solidFill>
                <a:latin typeface="Calibri"/>
                <a:cs typeface="Calibri"/>
              </a:rPr>
              <a:t> </a:t>
            </a:r>
            <a:r>
              <a:rPr sz="1100" b="1" spc="-4" dirty="0">
                <a:solidFill>
                  <a:srgbClr val="1C4992"/>
                </a:solidFill>
                <a:latin typeface="Calibri"/>
                <a:cs typeface="Calibri"/>
              </a:rPr>
              <a:t>уровнях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0100" y="2358009"/>
            <a:ext cx="251460" cy="25145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871728" y="2385060"/>
            <a:ext cx="92869" cy="178594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100" b="1" spc="-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39758" y="2385060"/>
            <a:ext cx="92869" cy="178594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100" b="1" spc="-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43276" y="2358009"/>
            <a:ext cx="251459" cy="25145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415094" y="2385060"/>
            <a:ext cx="92869" cy="178594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100" b="1" spc="-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0410" y="1880870"/>
            <a:ext cx="803909" cy="7950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76" y="248411"/>
            <a:ext cx="1789176" cy="4511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380731" y="0"/>
            <a:ext cx="1763395" cy="1708785"/>
            <a:chOff x="7380731" y="0"/>
            <a:chExt cx="1763395" cy="1708785"/>
          </a:xfrm>
        </p:grpSpPr>
        <p:sp>
          <p:nvSpPr>
            <p:cNvPr id="5" name="object 5"/>
            <p:cNvSpPr/>
            <p:nvPr/>
          </p:nvSpPr>
          <p:spPr>
            <a:xfrm>
              <a:off x="7380731" y="0"/>
              <a:ext cx="1763395" cy="1708785"/>
            </a:xfrm>
            <a:custGeom>
              <a:avLst/>
              <a:gdLst/>
              <a:ahLst/>
              <a:cxnLst/>
              <a:rect l="l" t="t" r="r" b="b"/>
              <a:pathLst>
                <a:path w="1763395" h="1708785">
                  <a:moveTo>
                    <a:pt x="1763268" y="0"/>
                  </a:moveTo>
                  <a:lnTo>
                    <a:pt x="0" y="0"/>
                  </a:lnTo>
                  <a:lnTo>
                    <a:pt x="1763268" y="1708403"/>
                  </a:lnTo>
                  <a:lnTo>
                    <a:pt x="1763268" y="0"/>
                  </a:lnTo>
                  <a:close/>
                </a:path>
              </a:pathLst>
            </a:custGeom>
            <a:solidFill>
              <a:srgbClr val="406D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23" y="51815"/>
              <a:ext cx="1284731" cy="32918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915" y="77723"/>
            <a:ext cx="1223772" cy="82143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87473" y="99212"/>
            <a:ext cx="5013325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pc="65" dirty="0"/>
              <a:t>ВНУТРЕНЯЯ</a:t>
            </a:r>
            <a:r>
              <a:rPr spc="-25" dirty="0"/>
              <a:t> </a:t>
            </a:r>
            <a:r>
              <a:rPr spc="95" dirty="0"/>
              <a:t>СИСТЕМА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ОЦЕНКИ</a:t>
            </a:r>
            <a:r>
              <a:rPr spc="-25" dirty="0"/>
              <a:t> </a:t>
            </a:r>
            <a:r>
              <a:rPr spc="95" dirty="0"/>
              <a:t>КАЧЕСТВА</a:t>
            </a:r>
            <a:r>
              <a:rPr spc="-40" dirty="0"/>
              <a:t> </a:t>
            </a:r>
            <a:r>
              <a:rPr spc="95" dirty="0"/>
              <a:t>ОБРАЗОВАНИЯ</a:t>
            </a:r>
            <a:r>
              <a:rPr spc="-10" dirty="0"/>
              <a:t> </a:t>
            </a:r>
            <a:r>
              <a:rPr spc="20" dirty="0"/>
              <a:t>(ВСОКО)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8267" y="848613"/>
            <a:ext cx="7615555" cy="410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85" dirty="0">
                <a:solidFill>
                  <a:srgbClr val="0F489C"/>
                </a:solidFill>
                <a:latin typeface="Tahoma"/>
                <a:cs typeface="Tahoma"/>
              </a:rPr>
              <a:t>ВСОКО </a:t>
            </a:r>
            <a:r>
              <a:rPr sz="1400" b="1" spc="-65" dirty="0">
                <a:solidFill>
                  <a:srgbClr val="0F489C"/>
                </a:solidFill>
                <a:latin typeface="Tahoma"/>
                <a:cs typeface="Tahoma"/>
              </a:rPr>
              <a:t>- </a:t>
            </a:r>
            <a:r>
              <a:rPr sz="1400" spc="95" dirty="0">
                <a:solidFill>
                  <a:srgbClr val="0F489C"/>
                </a:solidFill>
                <a:latin typeface="Tahoma"/>
                <a:cs typeface="Tahoma"/>
              </a:rPr>
              <a:t>это </a:t>
            </a:r>
            <a:r>
              <a:rPr sz="1400" spc="114" dirty="0">
                <a:solidFill>
                  <a:srgbClr val="0F489C"/>
                </a:solidFill>
                <a:latin typeface="Tahoma"/>
                <a:cs typeface="Tahoma"/>
              </a:rPr>
              <a:t>совокупность 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оценочных </a:t>
            </a:r>
            <a:r>
              <a:rPr sz="1400" spc="110" dirty="0">
                <a:solidFill>
                  <a:srgbClr val="0F489C"/>
                </a:solidFill>
                <a:latin typeface="Tahoma"/>
                <a:cs typeface="Tahoma"/>
              </a:rPr>
              <a:t>процедур, 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обеспечивающих 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на </a:t>
            </a:r>
            <a:r>
              <a:rPr sz="1400" spc="145" dirty="0">
                <a:solidFill>
                  <a:srgbClr val="0F489C"/>
                </a:solidFill>
                <a:latin typeface="Tahoma"/>
                <a:cs typeface="Tahoma"/>
              </a:rPr>
              <a:t>единой </a:t>
            </a:r>
            <a:r>
              <a:rPr sz="1400" spc="15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концептуальной</a:t>
            </a:r>
            <a:r>
              <a:rPr sz="140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основе</a:t>
            </a:r>
            <a:r>
              <a:rPr sz="140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5" dirty="0">
                <a:solidFill>
                  <a:srgbClr val="0F489C"/>
                </a:solidFill>
                <a:latin typeface="Tahoma"/>
                <a:cs typeface="Tahoma"/>
              </a:rPr>
              <a:t>оценку</a:t>
            </a:r>
            <a:r>
              <a:rPr sz="140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95" dirty="0">
                <a:solidFill>
                  <a:srgbClr val="0F489C"/>
                </a:solidFill>
                <a:latin typeface="Tahoma"/>
                <a:cs typeface="Tahoma"/>
              </a:rPr>
              <a:t>качества</a:t>
            </a:r>
            <a:r>
              <a:rPr sz="1400" spc="-8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solidFill>
                  <a:srgbClr val="0F489C"/>
                </a:solidFill>
                <a:latin typeface="Tahoma"/>
                <a:cs typeface="Tahoma"/>
              </a:rPr>
              <a:t>образовательных</a:t>
            </a:r>
            <a:r>
              <a:rPr sz="140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0F489C"/>
                </a:solidFill>
                <a:latin typeface="Tahoma"/>
                <a:cs typeface="Tahoma"/>
              </a:rPr>
              <a:t>результатов,</a:t>
            </a:r>
            <a:r>
              <a:rPr sz="1400" spc="-6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95" dirty="0">
                <a:solidFill>
                  <a:srgbClr val="0F489C"/>
                </a:solidFill>
                <a:latin typeface="Tahoma"/>
                <a:cs typeface="Tahoma"/>
              </a:rPr>
              <a:t>качества </a:t>
            </a:r>
            <a:r>
              <a:rPr sz="1400" spc="-42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14" dirty="0">
                <a:solidFill>
                  <a:srgbClr val="0F489C"/>
                </a:solidFill>
                <a:latin typeface="Tahoma"/>
                <a:cs typeface="Tahoma"/>
              </a:rPr>
              <a:t>образовательной</a:t>
            </a:r>
            <a:r>
              <a:rPr sz="140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solidFill>
                  <a:srgbClr val="0F489C"/>
                </a:solidFill>
                <a:latin typeface="Tahoma"/>
                <a:cs typeface="Tahoma"/>
              </a:rPr>
              <a:t>деятельности</a:t>
            </a:r>
            <a:r>
              <a:rPr sz="140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7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условий</a:t>
            </a:r>
            <a:r>
              <a:rPr sz="1400" spc="-10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ее</a:t>
            </a:r>
            <a:r>
              <a:rPr sz="1400" spc="-7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5" dirty="0">
                <a:solidFill>
                  <a:srgbClr val="0F489C"/>
                </a:solidFill>
                <a:latin typeface="Tahoma"/>
                <a:cs typeface="Tahoma"/>
              </a:rPr>
              <a:t>осуществления</a:t>
            </a:r>
            <a:endParaRPr sz="1400">
              <a:latin typeface="Tahoma"/>
              <a:cs typeface="Tahoma"/>
            </a:endParaRPr>
          </a:p>
          <a:p>
            <a:pPr marL="12700" marR="519430">
              <a:lnSpc>
                <a:spcPct val="100000"/>
              </a:lnSpc>
              <a:spcBef>
                <a:spcPts val="770"/>
              </a:spcBef>
            </a:pPr>
            <a:r>
              <a:rPr sz="1400" b="1" spc="40" dirty="0">
                <a:solidFill>
                  <a:srgbClr val="0F489C"/>
                </a:solidFill>
                <a:latin typeface="Tahoma"/>
                <a:cs typeface="Tahoma"/>
              </a:rPr>
              <a:t>Целью</a:t>
            </a:r>
            <a:r>
              <a:rPr sz="1400" b="1" spc="-2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85" dirty="0">
                <a:solidFill>
                  <a:srgbClr val="0F489C"/>
                </a:solidFill>
                <a:latin typeface="Tahoma"/>
                <a:cs typeface="Tahoma"/>
              </a:rPr>
              <a:t>ВСОКО</a:t>
            </a:r>
            <a:r>
              <a:rPr sz="1400" b="1" spc="-1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solidFill>
                  <a:srgbClr val="0F489C"/>
                </a:solidFill>
                <a:latin typeface="Tahoma"/>
                <a:cs typeface="Tahoma"/>
              </a:rPr>
              <a:t>является</a:t>
            </a:r>
            <a:r>
              <a:rPr sz="1400" spc="-11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5" dirty="0">
                <a:solidFill>
                  <a:srgbClr val="0F489C"/>
                </a:solidFill>
                <a:latin typeface="Tahoma"/>
                <a:cs typeface="Tahoma"/>
              </a:rPr>
              <a:t>получение</a:t>
            </a:r>
            <a:r>
              <a:rPr sz="1400" spc="-10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объективной</a:t>
            </a:r>
            <a:r>
              <a:rPr sz="140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45" dirty="0">
                <a:solidFill>
                  <a:srgbClr val="0F489C"/>
                </a:solidFill>
                <a:latin typeface="Tahoma"/>
                <a:cs typeface="Tahoma"/>
              </a:rPr>
              <a:t>информации</a:t>
            </a:r>
            <a:r>
              <a:rPr sz="140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400" spc="-8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состоянии </a:t>
            </a:r>
            <a:r>
              <a:rPr sz="1400" spc="-42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95" dirty="0">
                <a:solidFill>
                  <a:srgbClr val="0F489C"/>
                </a:solidFill>
                <a:latin typeface="Tahoma"/>
                <a:cs typeface="Tahoma"/>
              </a:rPr>
              <a:t>качества</a:t>
            </a:r>
            <a:r>
              <a:rPr sz="140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solidFill>
                  <a:srgbClr val="0F489C"/>
                </a:solidFill>
                <a:latin typeface="Tahoma"/>
                <a:cs typeface="Tahoma"/>
              </a:rPr>
              <a:t>образования,</a:t>
            </a:r>
            <a:r>
              <a:rPr sz="1400" spc="-7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5" dirty="0">
                <a:solidFill>
                  <a:srgbClr val="0F489C"/>
                </a:solidFill>
                <a:latin typeface="Tahoma"/>
                <a:cs typeface="Tahoma"/>
              </a:rPr>
              <a:t>степени</a:t>
            </a:r>
            <a:r>
              <a:rPr sz="1400" spc="-8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00" dirty="0">
                <a:solidFill>
                  <a:srgbClr val="0F489C"/>
                </a:solidFill>
                <a:latin typeface="Tahoma"/>
                <a:cs typeface="Tahoma"/>
              </a:rPr>
              <a:t>соответствия</a:t>
            </a:r>
            <a:r>
              <a:rPr sz="1400" spc="-7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solidFill>
                  <a:srgbClr val="0F489C"/>
                </a:solidFill>
                <a:latin typeface="Tahoma"/>
                <a:cs typeface="Tahoma"/>
              </a:rPr>
              <a:t>образовательных</a:t>
            </a:r>
            <a:r>
              <a:rPr sz="140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90" dirty="0">
                <a:solidFill>
                  <a:srgbClr val="0F489C"/>
                </a:solidFill>
                <a:latin typeface="Tahoma"/>
                <a:cs typeface="Tahoma"/>
              </a:rPr>
              <a:t>результатов </a:t>
            </a:r>
            <a:r>
              <a:rPr sz="1400" spc="-42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75" dirty="0">
                <a:solidFill>
                  <a:srgbClr val="0F489C"/>
                </a:solidFill>
                <a:latin typeface="Tahoma"/>
                <a:cs typeface="Tahoma"/>
              </a:rPr>
              <a:t>и 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условий </a:t>
            </a:r>
            <a:r>
              <a:rPr sz="1400" spc="110" dirty="0">
                <a:solidFill>
                  <a:srgbClr val="0F489C"/>
                </a:solidFill>
                <a:latin typeface="Tahoma"/>
                <a:cs typeface="Tahoma"/>
              </a:rPr>
              <a:t>их 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достижения 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в </a:t>
            </a:r>
            <a:r>
              <a:rPr sz="1400" spc="204" dirty="0">
                <a:solidFill>
                  <a:srgbClr val="0F489C"/>
                </a:solidFill>
                <a:latin typeface="Tahoma"/>
                <a:cs typeface="Tahoma"/>
              </a:rPr>
              <a:t>ОО 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требованиям </a:t>
            </a:r>
            <a:r>
              <a:rPr sz="1400" spc="110" dirty="0">
                <a:solidFill>
                  <a:srgbClr val="0F489C"/>
                </a:solidFill>
                <a:latin typeface="Tahoma"/>
                <a:cs typeface="Tahoma"/>
              </a:rPr>
              <a:t>ФГОС, 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о </a:t>
            </a:r>
            <a:r>
              <a:rPr sz="1400" spc="114" dirty="0">
                <a:solidFill>
                  <a:srgbClr val="0F489C"/>
                </a:solidFill>
                <a:latin typeface="Tahoma"/>
                <a:cs typeface="Tahoma"/>
              </a:rPr>
              <a:t>тенденциях 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45" dirty="0">
                <a:solidFill>
                  <a:srgbClr val="0F489C"/>
                </a:solidFill>
                <a:latin typeface="Tahoma"/>
                <a:cs typeface="Tahoma"/>
              </a:rPr>
              <a:t>изменения</a:t>
            </a:r>
            <a:r>
              <a:rPr sz="140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95" dirty="0">
                <a:solidFill>
                  <a:srgbClr val="0F489C"/>
                </a:solidFill>
                <a:latin typeface="Tahoma"/>
                <a:cs typeface="Tahoma"/>
              </a:rPr>
              <a:t>качества</a:t>
            </a:r>
            <a:r>
              <a:rPr sz="1400" spc="-10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5" dirty="0">
                <a:solidFill>
                  <a:srgbClr val="0F489C"/>
                </a:solidFill>
                <a:latin typeface="Tahoma"/>
                <a:cs typeface="Tahoma"/>
              </a:rPr>
              <a:t>образования</a:t>
            </a:r>
            <a:r>
              <a:rPr sz="1400" spc="-7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7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-8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00" dirty="0">
                <a:solidFill>
                  <a:srgbClr val="0F489C"/>
                </a:solidFill>
                <a:latin typeface="Tahoma"/>
                <a:cs typeface="Tahoma"/>
              </a:rPr>
              <a:t>причинах,</a:t>
            </a:r>
            <a:r>
              <a:rPr sz="1400" spc="-11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35" dirty="0">
                <a:solidFill>
                  <a:srgbClr val="0F489C"/>
                </a:solidFill>
                <a:latin typeface="Tahoma"/>
                <a:cs typeface="Tahoma"/>
              </a:rPr>
              <a:t>влияющих</a:t>
            </a:r>
            <a:r>
              <a:rPr sz="1400" spc="-10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на</a:t>
            </a:r>
            <a:r>
              <a:rPr sz="1400" spc="-7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14" dirty="0">
                <a:solidFill>
                  <a:srgbClr val="0F489C"/>
                </a:solidFill>
                <a:latin typeface="Tahoma"/>
                <a:cs typeface="Tahoma"/>
              </a:rPr>
              <a:t>его</a:t>
            </a:r>
            <a:r>
              <a:rPr sz="1400" spc="-6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5" dirty="0">
                <a:solidFill>
                  <a:srgbClr val="0F489C"/>
                </a:solidFill>
                <a:latin typeface="Tahoma"/>
                <a:cs typeface="Tahoma"/>
              </a:rPr>
              <a:t>уровень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400" b="1" spc="65" dirty="0">
                <a:solidFill>
                  <a:srgbClr val="0F489C"/>
                </a:solidFill>
                <a:latin typeface="Tahoma"/>
                <a:cs typeface="Tahoma"/>
              </a:rPr>
              <a:t>Принципы</a:t>
            </a:r>
            <a:r>
              <a:rPr sz="1400" b="1" spc="-4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0F489C"/>
                </a:solidFill>
                <a:latin typeface="Tahoma"/>
                <a:cs typeface="Tahoma"/>
              </a:rPr>
              <a:t>ВСОКО: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25" dirty="0">
                <a:solidFill>
                  <a:srgbClr val="0F489C"/>
                </a:solidFill>
                <a:latin typeface="Tahoma"/>
                <a:cs typeface="Tahoma"/>
              </a:rPr>
              <a:t>-</a:t>
            </a:r>
            <a:r>
              <a:rPr sz="1400" spc="-27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solidFill>
                  <a:srgbClr val="0F489C"/>
                </a:solidFill>
                <a:latin typeface="Tahoma"/>
                <a:cs typeface="Tahoma"/>
              </a:rPr>
              <a:t>объективность</a:t>
            </a:r>
            <a:r>
              <a:rPr sz="140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7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10" dirty="0">
                <a:solidFill>
                  <a:srgbClr val="0F489C"/>
                </a:solidFill>
                <a:latin typeface="Tahoma"/>
                <a:cs typeface="Tahoma"/>
              </a:rPr>
              <a:t>достоверность</a:t>
            </a:r>
            <a:r>
              <a:rPr sz="1400" spc="-5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45" dirty="0">
                <a:solidFill>
                  <a:srgbClr val="0F489C"/>
                </a:solidFill>
                <a:latin typeface="Tahoma"/>
                <a:cs typeface="Tahoma"/>
              </a:rPr>
              <a:t>информации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25" dirty="0">
                <a:solidFill>
                  <a:srgbClr val="0F489C"/>
                </a:solidFill>
                <a:latin typeface="Tahoma"/>
                <a:cs typeface="Tahoma"/>
              </a:rPr>
              <a:t>-</a:t>
            </a:r>
            <a:r>
              <a:rPr sz="1400" spc="-2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60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400" spc="145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400" spc="125" dirty="0">
                <a:solidFill>
                  <a:srgbClr val="0F489C"/>
                </a:solidFill>
                <a:latin typeface="Tahoma"/>
                <a:cs typeface="Tahoma"/>
              </a:rPr>
              <a:t>алис</a:t>
            </a:r>
            <a:r>
              <a:rPr sz="1400" spc="100" dirty="0">
                <a:solidFill>
                  <a:srgbClr val="0F489C"/>
                </a:solidFill>
                <a:latin typeface="Tahoma"/>
                <a:cs typeface="Tahoma"/>
              </a:rPr>
              <a:t>тичнос</a:t>
            </a:r>
            <a:r>
              <a:rPr sz="1400" spc="80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400" spc="85" dirty="0">
                <a:solidFill>
                  <a:srgbClr val="0F489C"/>
                </a:solidFill>
                <a:latin typeface="Tahoma"/>
                <a:cs typeface="Tahoma"/>
              </a:rPr>
              <a:t>ь</a:t>
            </a:r>
            <a:r>
              <a:rPr sz="1400" spc="-10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90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400" spc="95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400" spc="140" dirty="0">
                <a:solidFill>
                  <a:srgbClr val="0F489C"/>
                </a:solidFill>
                <a:latin typeface="Tahoma"/>
                <a:cs typeface="Tahoma"/>
              </a:rPr>
              <a:t>еб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400" spc="140" dirty="0">
                <a:solidFill>
                  <a:srgbClr val="0F489C"/>
                </a:solidFill>
                <a:latin typeface="Tahoma"/>
                <a:cs typeface="Tahoma"/>
              </a:rPr>
              <a:t>ваний</a:t>
            </a:r>
            <a:r>
              <a:rPr sz="140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7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-6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пок</a:t>
            </a:r>
            <a:r>
              <a:rPr sz="1400" spc="11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400" spc="95" dirty="0">
                <a:solidFill>
                  <a:srgbClr val="0F489C"/>
                </a:solidFill>
                <a:latin typeface="Tahoma"/>
                <a:cs typeface="Tahoma"/>
              </a:rPr>
              <a:t>з</a:t>
            </a:r>
            <a:r>
              <a:rPr sz="1400" spc="45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400" spc="30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400" spc="125" dirty="0">
                <a:solidFill>
                  <a:srgbClr val="0F489C"/>
                </a:solidFill>
                <a:latin typeface="Tahoma"/>
                <a:cs typeface="Tahoma"/>
              </a:rPr>
              <a:t>ел</a:t>
            </a:r>
            <a:r>
              <a:rPr sz="1400" spc="11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400" spc="175" dirty="0">
                <a:solidFill>
                  <a:srgbClr val="0F489C"/>
                </a:solidFill>
                <a:latin typeface="Tahoma"/>
                <a:cs typeface="Tahoma"/>
              </a:rPr>
              <a:t>й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25" dirty="0">
                <a:solidFill>
                  <a:srgbClr val="0F489C"/>
                </a:solidFill>
                <a:latin typeface="Tahoma"/>
                <a:cs typeface="Tahoma"/>
              </a:rPr>
              <a:t>-</a:t>
            </a:r>
            <a:r>
              <a:rPr sz="1400" spc="-2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надежнос</a:t>
            </a:r>
            <a:r>
              <a:rPr sz="1400" spc="90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400" spc="85" dirty="0">
                <a:solidFill>
                  <a:srgbClr val="0F489C"/>
                </a:solidFill>
                <a:latin typeface="Tahoma"/>
                <a:cs typeface="Tahoma"/>
              </a:rPr>
              <a:t>ь</a:t>
            </a:r>
            <a:r>
              <a:rPr sz="140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7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нст</a:t>
            </a:r>
            <a:r>
              <a:rPr sz="1400" spc="125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у</a:t>
            </a:r>
            <a:r>
              <a:rPr sz="1400" spc="155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1400" spc="105" dirty="0">
                <a:solidFill>
                  <a:srgbClr val="0F489C"/>
                </a:solidFill>
                <a:latin typeface="Tahoma"/>
                <a:cs typeface="Tahoma"/>
              </a:rPr>
              <a:t>ен</a:t>
            </a:r>
            <a:r>
              <a:rPr sz="1400" spc="80" dirty="0">
                <a:solidFill>
                  <a:srgbClr val="0F489C"/>
                </a:solidFill>
                <a:latin typeface="Tahoma"/>
                <a:cs typeface="Tahoma"/>
              </a:rPr>
              <a:t>т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ар</a:t>
            </a:r>
            <a:r>
              <a:rPr sz="1400" spc="17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110" dirty="0">
                <a:solidFill>
                  <a:srgbClr val="0F489C"/>
                </a:solidFill>
                <a:latin typeface="Tahoma"/>
                <a:cs typeface="Tahoma"/>
              </a:rPr>
              <a:t>я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25" dirty="0">
                <a:solidFill>
                  <a:srgbClr val="0F489C"/>
                </a:solidFill>
                <a:latin typeface="Tahoma"/>
                <a:cs typeface="Tahoma"/>
              </a:rPr>
              <a:t>-</a:t>
            </a:r>
            <a:r>
              <a:rPr sz="1400" spc="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95" dirty="0">
                <a:solidFill>
                  <a:srgbClr val="0F489C"/>
                </a:solidFill>
                <a:latin typeface="Tahoma"/>
                <a:cs typeface="Tahoma"/>
              </a:rPr>
              <a:t>оптимальность,</a:t>
            </a:r>
            <a:r>
              <a:rPr sz="1400" spc="-11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90" dirty="0">
                <a:solidFill>
                  <a:srgbClr val="0F489C"/>
                </a:solidFill>
                <a:latin typeface="Tahoma"/>
                <a:cs typeface="Tahoma"/>
              </a:rPr>
              <a:t>открытость</a:t>
            </a:r>
            <a:r>
              <a:rPr sz="1400" spc="-7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7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прозрачность</a:t>
            </a:r>
            <a:r>
              <a:rPr sz="1400" spc="-7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40" dirty="0">
                <a:solidFill>
                  <a:srgbClr val="0F489C"/>
                </a:solidFill>
                <a:latin typeface="Tahoma"/>
                <a:cs typeface="Tahoma"/>
              </a:rPr>
              <a:t>процедур</a:t>
            </a:r>
            <a:endParaRPr sz="1400">
              <a:latin typeface="Tahoma"/>
              <a:cs typeface="Tahoma"/>
            </a:endParaRPr>
          </a:p>
          <a:p>
            <a:pPr marL="26670">
              <a:lnSpc>
                <a:spcPct val="100000"/>
              </a:lnSpc>
              <a:spcBef>
                <a:spcPts val="1355"/>
              </a:spcBef>
            </a:pPr>
            <a:r>
              <a:rPr sz="1400" b="1" spc="60" dirty="0">
                <a:solidFill>
                  <a:srgbClr val="0F489C"/>
                </a:solidFill>
                <a:latin typeface="Tahoma"/>
                <a:cs typeface="Tahoma"/>
              </a:rPr>
              <a:t>Основные</a:t>
            </a:r>
            <a:r>
              <a:rPr sz="1400" b="1" spc="-6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0F489C"/>
                </a:solidFill>
                <a:latin typeface="Tahoma"/>
                <a:cs typeface="Tahoma"/>
              </a:rPr>
              <a:t>структурные</a:t>
            </a:r>
            <a:r>
              <a:rPr sz="1400" b="1" spc="-3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0F489C"/>
                </a:solidFill>
                <a:latin typeface="Tahoma"/>
                <a:cs typeface="Tahoma"/>
              </a:rPr>
              <a:t>элементы</a:t>
            </a:r>
            <a:r>
              <a:rPr sz="1400" b="1" spc="-2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0F489C"/>
                </a:solidFill>
                <a:latin typeface="Tahoma"/>
                <a:cs typeface="Tahoma"/>
              </a:rPr>
              <a:t>ВСОКО:</a:t>
            </a:r>
            <a:endParaRPr sz="1400">
              <a:latin typeface="Tahoma"/>
              <a:cs typeface="Tahoma"/>
            </a:endParaRPr>
          </a:p>
          <a:p>
            <a:pPr marL="26670">
              <a:lnSpc>
                <a:spcPct val="100000"/>
              </a:lnSpc>
            </a:pPr>
            <a:r>
              <a:rPr sz="1400" spc="25" dirty="0">
                <a:solidFill>
                  <a:srgbClr val="0F489C"/>
                </a:solidFill>
                <a:latin typeface="Tahoma"/>
                <a:cs typeface="Tahoma"/>
              </a:rPr>
              <a:t>-</a:t>
            </a:r>
            <a:r>
              <a:rPr sz="1400" spc="-2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5" dirty="0">
                <a:solidFill>
                  <a:srgbClr val="0F489C"/>
                </a:solidFill>
                <a:latin typeface="Tahoma"/>
                <a:cs typeface="Tahoma"/>
              </a:rPr>
              <a:t>текущий</a:t>
            </a:r>
            <a:r>
              <a:rPr sz="1400" spc="-10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10" dirty="0">
                <a:solidFill>
                  <a:srgbClr val="0F489C"/>
                </a:solidFill>
                <a:latin typeface="Tahoma"/>
                <a:cs typeface="Tahoma"/>
              </a:rPr>
              <a:t>контроль</a:t>
            </a:r>
            <a:r>
              <a:rPr sz="1400" spc="-7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75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-6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промежуточная</a:t>
            </a:r>
            <a:r>
              <a:rPr sz="1400" spc="-10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0F489C"/>
                </a:solidFill>
                <a:latin typeface="Tahoma"/>
                <a:cs typeface="Tahoma"/>
              </a:rPr>
              <a:t>аттестация</a:t>
            </a:r>
            <a:endParaRPr sz="1400">
              <a:latin typeface="Tahoma"/>
              <a:cs typeface="Tahoma"/>
            </a:endParaRPr>
          </a:p>
          <a:p>
            <a:pPr marL="26670">
              <a:lnSpc>
                <a:spcPct val="100000"/>
              </a:lnSpc>
            </a:pPr>
            <a:r>
              <a:rPr sz="1400" spc="25" dirty="0">
                <a:solidFill>
                  <a:srgbClr val="0F489C"/>
                </a:solidFill>
                <a:latin typeface="Tahoma"/>
                <a:cs typeface="Tahoma"/>
              </a:rPr>
              <a:t>-</a:t>
            </a:r>
            <a:r>
              <a:rPr sz="1400" spc="-27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00" dirty="0">
                <a:solidFill>
                  <a:srgbClr val="0F489C"/>
                </a:solidFill>
                <a:latin typeface="Tahoma"/>
                <a:cs typeface="Tahoma"/>
              </a:rPr>
              <a:t>итоговая</a:t>
            </a:r>
            <a:r>
              <a:rPr sz="140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0F489C"/>
                </a:solidFill>
                <a:latin typeface="Tahoma"/>
                <a:cs typeface="Tahoma"/>
              </a:rPr>
              <a:t>аттестация,</a:t>
            </a:r>
            <a:r>
              <a:rPr sz="140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административный</a:t>
            </a:r>
            <a:r>
              <a:rPr sz="1400" spc="-10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35" dirty="0">
                <a:solidFill>
                  <a:srgbClr val="0F489C"/>
                </a:solidFill>
                <a:latin typeface="Tahoma"/>
                <a:cs typeface="Tahoma"/>
              </a:rPr>
              <a:t>внутренний</a:t>
            </a:r>
            <a:r>
              <a:rPr sz="1400" spc="-6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10" dirty="0">
                <a:solidFill>
                  <a:srgbClr val="0F489C"/>
                </a:solidFill>
                <a:latin typeface="Tahoma"/>
                <a:cs typeface="Tahoma"/>
              </a:rPr>
              <a:t>контроль</a:t>
            </a:r>
            <a:endParaRPr sz="1400">
              <a:latin typeface="Tahoma"/>
              <a:cs typeface="Tahoma"/>
            </a:endParaRPr>
          </a:p>
          <a:p>
            <a:pPr marL="26670">
              <a:lnSpc>
                <a:spcPct val="100000"/>
              </a:lnSpc>
            </a:pPr>
            <a:r>
              <a:rPr sz="1400" spc="25" dirty="0">
                <a:solidFill>
                  <a:srgbClr val="0F489C"/>
                </a:solidFill>
                <a:latin typeface="Tahoma"/>
                <a:cs typeface="Tahoma"/>
              </a:rPr>
              <a:t>-</a:t>
            </a:r>
            <a:r>
              <a:rPr sz="1400" spc="-2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внутренний</a:t>
            </a:r>
            <a:r>
              <a:rPr sz="1400" spc="-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40" dirty="0">
                <a:solidFill>
                  <a:srgbClr val="0F489C"/>
                </a:solidFill>
                <a:latin typeface="Tahoma"/>
                <a:cs typeface="Tahoma"/>
              </a:rPr>
              <a:t>мониторинг</a:t>
            </a:r>
            <a:r>
              <a:rPr sz="1400" spc="-9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90" dirty="0">
                <a:solidFill>
                  <a:srgbClr val="0F489C"/>
                </a:solidFill>
                <a:latin typeface="Tahoma"/>
                <a:cs typeface="Tahoma"/>
              </a:rPr>
              <a:t>качества</a:t>
            </a:r>
            <a:r>
              <a:rPr sz="1400" spc="-8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5" dirty="0">
                <a:solidFill>
                  <a:srgbClr val="0F489C"/>
                </a:solidFill>
                <a:latin typeface="Tahoma"/>
                <a:cs typeface="Tahoma"/>
              </a:rPr>
              <a:t>образования</a:t>
            </a:r>
            <a:endParaRPr sz="1400">
              <a:latin typeface="Tahoma"/>
              <a:cs typeface="Tahoma"/>
            </a:endParaRPr>
          </a:p>
          <a:p>
            <a:pPr marL="26670">
              <a:lnSpc>
                <a:spcPct val="100000"/>
              </a:lnSpc>
              <a:spcBef>
                <a:spcPts val="5"/>
              </a:spcBef>
            </a:pPr>
            <a:r>
              <a:rPr sz="1400" spc="25" dirty="0">
                <a:solidFill>
                  <a:srgbClr val="0F489C"/>
                </a:solidFill>
                <a:latin typeface="Tahoma"/>
                <a:cs typeface="Tahoma"/>
              </a:rPr>
              <a:t>-</a:t>
            </a:r>
            <a:r>
              <a:rPr sz="1400" spc="-28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40" dirty="0">
                <a:solidFill>
                  <a:srgbClr val="0F489C"/>
                </a:solidFill>
                <a:latin typeface="Tahoma"/>
                <a:cs typeface="Tahoma"/>
              </a:rPr>
              <a:t>не</a:t>
            </a:r>
            <a:r>
              <a:rPr sz="1400" spc="105" dirty="0">
                <a:solidFill>
                  <a:srgbClr val="0F489C"/>
                </a:solidFill>
                <a:latin typeface="Tahoma"/>
                <a:cs typeface="Tahoma"/>
              </a:rPr>
              <a:t>з</a:t>
            </a:r>
            <a:r>
              <a:rPr sz="1400" spc="135" dirty="0">
                <a:solidFill>
                  <a:srgbClr val="0F489C"/>
                </a:solidFill>
                <a:latin typeface="Tahoma"/>
                <a:cs typeface="Tahoma"/>
              </a:rPr>
              <a:t>авис</a:t>
            </a:r>
            <a:r>
              <a:rPr sz="1400" spc="150" dirty="0">
                <a:solidFill>
                  <a:srgbClr val="0F489C"/>
                </a:solidFill>
                <a:latin typeface="Tahoma"/>
                <a:cs typeface="Tahoma"/>
              </a:rPr>
              <a:t>и</a:t>
            </a:r>
            <a:r>
              <a:rPr sz="1400" spc="204" dirty="0">
                <a:solidFill>
                  <a:srgbClr val="0F489C"/>
                </a:solidFill>
                <a:latin typeface="Tahoma"/>
                <a:cs typeface="Tahoma"/>
              </a:rPr>
              <a:t>м</a:t>
            </a:r>
            <a:r>
              <a:rPr sz="1400" spc="95" dirty="0">
                <a:solidFill>
                  <a:srgbClr val="0F489C"/>
                </a:solidFill>
                <a:latin typeface="Tahoma"/>
                <a:cs typeface="Tahoma"/>
              </a:rPr>
              <a:t>ая</a:t>
            </a:r>
            <a:r>
              <a:rPr sz="1400" spc="-10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ценка</a:t>
            </a:r>
            <a:r>
              <a:rPr sz="1400" spc="-9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00" dirty="0">
                <a:solidFill>
                  <a:srgbClr val="0F489C"/>
                </a:solidFill>
                <a:latin typeface="Tahoma"/>
                <a:cs typeface="Tahoma"/>
              </a:rPr>
              <a:t>кач</a:t>
            </a:r>
            <a:r>
              <a:rPr sz="1400" spc="90" dirty="0">
                <a:solidFill>
                  <a:srgbClr val="0F489C"/>
                </a:solidFill>
                <a:latin typeface="Tahoma"/>
                <a:cs typeface="Tahoma"/>
              </a:rPr>
              <a:t>е</a:t>
            </a:r>
            <a:r>
              <a:rPr sz="1400" spc="85" dirty="0">
                <a:solidFill>
                  <a:srgbClr val="0F489C"/>
                </a:solidFill>
                <a:latin typeface="Tahoma"/>
                <a:cs typeface="Tahoma"/>
              </a:rPr>
              <a:t>ства</a:t>
            </a:r>
            <a:r>
              <a:rPr sz="1400" spc="-10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400" spc="170" dirty="0">
                <a:solidFill>
                  <a:srgbClr val="0F489C"/>
                </a:solidFill>
                <a:latin typeface="Tahoma"/>
                <a:cs typeface="Tahoma"/>
              </a:rPr>
              <a:t>б</a:t>
            </a:r>
            <a:r>
              <a:rPr sz="1400" spc="165" dirty="0">
                <a:solidFill>
                  <a:srgbClr val="0F489C"/>
                </a:solidFill>
                <a:latin typeface="Tahoma"/>
                <a:cs typeface="Tahoma"/>
              </a:rPr>
              <a:t>р</a:t>
            </a:r>
            <a:r>
              <a:rPr sz="1400" spc="100" dirty="0">
                <a:solidFill>
                  <a:srgbClr val="0F489C"/>
                </a:solidFill>
                <a:latin typeface="Tahoma"/>
                <a:cs typeface="Tahoma"/>
              </a:rPr>
              <a:t>а</a:t>
            </a:r>
            <a:r>
              <a:rPr sz="1400" spc="75" dirty="0">
                <a:solidFill>
                  <a:srgbClr val="0F489C"/>
                </a:solidFill>
                <a:latin typeface="Tahoma"/>
                <a:cs typeface="Tahoma"/>
              </a:rPr>
              <a:t>з</a:t>
            </a:r>
            <a:r>
              <a:rPr sz="1400" spc="120" dirty="0">
                <a:solidFill>
                  <a:srgbClr val="0F489C"/>
                </a:solidFill>
                <a:latin typeface="Tahoma"/>
                <a:cs typeface="Tahoma"/>
              </a:rPr>
              <a:t>о</a:t>
            </a:r>
            <a:r>
              <a:rPr sz="1400" spc="130" dirty="0">
                <a:solidFill>
                  <a:srgbClr val="0F489C"/>
                </a:solidFill>
                <a:latin typeface="Tahoma"/>
                <a:cs typeface="Tahoma"/>
              </a:rPr>
              <a:t>вания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0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91400" y="6858"/>
            <a:ext cx="1752599" cy="12504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5" y="77723"/>
            <a:ext cx="1223772" cy="8214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7473" y="99212"/>
            <a:ext cx="5013325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pc="65" dirty="0"/>
              <a:t>ВНУТРЕНЯЯ</a:t>
            </a:r>
            <a:r>
              <a:rPr spc="-25" dirty="0"/>
              <a:t> </a:t>
            </a:r>
            <a:r>
              <a:rPr spc="95" dirty="0"/>
              <a:t>СИСТЕМА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ОЦЕНКИ</a:t>
            </a:r>
            <a:r>
              <a:rPr spc="-25" dirty="0"/>
              <a:t> </a:t>
            </a:r>
            <a:r>
              <a:rPr spc="95" dirty="0"/>
              <a:t>КАЧЕСТВА</a:t>
            </a:r>
            <a:r>
              <a:rPr spc="-40" dirty="0"/>
              <a:t> </a:t>
            </a:r>
            <a:r>
              <a:rPr spc="95" dirty="0"/>
              <a:t>ОБРАЗОВАНИЯ</a:t>
            </a:r>
            <a:r>
              <a:rPr spc="-10" dirty="0"/>
              <a:t> </a:t>
            </a:r>
            <a:r>
              <a:rPr spc="20" dirty="0"/>
              <a:t>(ВСОКО)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0700" y="1660905"/>
            <a:ext cx="2905125" cy="3930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66370" marR="5080" indent="-154305">
              <a:lnSpc>
                <a:spcPct val="100800"/>
              </a:lnSpc>
              <a:spcBef>
                <a:spcPts val="85"/>
              </a:spcBef>
            </a:pPr>
            <a:r>
              <a:rPr sz="1200" b="1" spc="35" dirty="0">
                <a:solidFill>
                  <a:srgbClr val="0F489C"/>
                </a:solidFill>
                <a:latin typeface="Tahoma"/>
                <a:cs typeface="Tahoma"/>
              </a:rPr>
              <a:t>Обязательное </a:t>
            </a:r>
            <a:r>
              <a:rPr sz="1200" b="1" spc="40" dirty="0">
                <a:solidFill>
                  <a:srgbClr val="0F489C"/>
                </a:solidFill>
                <a:latin typeface="Tahoma"/>
                <a:cs typeface="Tahoma"/>
              </a:rPr>
              <a:t>обновление </a:t>
            </a:r>
            <a:r>
              <a:rPr sz="1200" b="1" spc="70" dirty="0">
                <a:solidFill>
                  <a:srgbClr val="0F489C"/>
                </a:solidFill>
                <a:latin typeface="Tahoma"/>
                <a:cs typeface="Tahoma"/>
              </a:rPr>
              <a:t>ВСОКО </a:t>
            </a:r>
            <a:r>
              <a:rPr sz="1200" b="1" spc="-34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200" b="1" spc="-1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0F489C"/>
                </a:solidFill>
                <a:latin typeface="Tahoma"/>
                <a:cs typeface="Tahoma"/>
              </a:rPr>
              <a:t>связи</a:t>
            </a:r>
            <a:r>
              <a:rPr sz="1200" b="1" spc="-2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75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1200" b="1" spc="-1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0F489C"/>
                </a:solidFill>
                <a:latin typeface="Tahoma"/>
                <a:cs typeface="Tahoma"/>
              </a:rPr>
              <a:t>требованиями</a:t>
            </a:r>
            <a:r>
              <a:rPr sz="1200" b="1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75" dirty="0">
                <a:solidFill>
                  <a:srgbClr val="0F489C"/>
                </a:solidFill>
                <a:latin typeface="Tahoma"/>
                <a:cs typeface="Tahoma"/>
              </a:rPr>
              <a:t>ФООП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10511" y="1146047"/>
            <a:ext cx="329565" cy="460375"/>
            <a:chOff x="1810511" y="1146047"/>
            <a:chExt cx="329565" cy="460375"/>
          </a:xfrm>
        </p:grpSpPr>
        <p:sp>
          <p:nvSpPr>
            <p:cNvPr id="6" name="object 6"/>
            <p:cNvSpPr/>
            <p:nvPr/>
          </p:nvSpPr>
          <p:spPr>
            <a:xfrm>
              <a:off x="1823465" y="1159001"/>
              <a:ext cx="303530" cy="434340"/>
            </a:xfrm>
            <a:custGeom>
              <a:avLst/>
              <a:gdLst/>
              <a:ahLst/>
              <a:cxnLst/>
              <a:rect l="l" t="t" r="r" b="b"/>
              <a:pathLst>
                <a:path w="303530" h="434340">
                  <a:moveTo>
                    <a:pt x="207898" y="0"/>
                  </a:moveTo>
                  <a:lnTo>
                    <a:pt x="95376" y="0"/>
                  </a:lnTo>
                  <a:lnTo>
                    <a:pt x="95376" y="282701"/>
                  </a:lnTo>
                  <a:lnTo>
                    <a:pt x="0" y="282701"/>
                  </a:lnTo>
                  <a:lnTo>
                    <a:pt x="151637" y="434339"/>
                  </a:lnTo>
                  <a:lnTo>
                    <a:pt x="303275" y="282701"/>
                  </a:lnTo>
                  <a:lnTo>
                    <a:pt x="207898" y="282701"/>
                  </a:lnTo>
                  <a:lnTo>
                    <a:pt x="20789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3465" y="1159001"/>
              <a:ext cx="303530" cy="434340"/>
            </a:xfrm>
            <a:custGeom>
              <a:avLst/>
              <a:gdLst/>
              <a:ahLst/>
              <a:cxnLst/>
              <a:rect l="l" t="t" r="r" b="b"/>
              <a:pathLst>
                <a:path w="303530" h="434340">
                  <a:moveTo>
                    <a:pt x="0" y="282701"/>
                  </a:moveTo>
                  <a:lnTo>
                    <a:pt x="95376" y="282701"/>
                  </a:lnTo>
                  <a:lnTo>
                    <a:pt x="95376" y="0"/>
                  </a:lnTo>
                  <a:lnTo>
                    <a:pt x="207898" y="0"/>
                  </a:lnTo>
                  <a:lnTo>
                    <a:pt x="207898" y="282701"/>
                  </a:lnTo>
                  <a:lnTo>
                    <a:pt x="303275" y="282701"/>
                  </a:lnTo>
                  <a:lnTo>
                    <a:pt x="151637" y="434339"/>
                  </a:lnTo>
                  <a:lnTo>
                    <a:pt x="0" y="282701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10561" y="2679954"/>
            <a:ext cx="3581400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342900" algn="ctr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0F489C"/>
                </a:solidFill>
                <a:latin typeface="Tahoma"/>
                <a:cs typeface="Tahoma"/>
              </a:rPr>
              <a:t>Обязательное </a:t>
            </a:r>
            <a:r>
              <a:rPr sz="1200" b="1" spc="40" dirty="0">
                <a:solidFill>
                  <a:srgbClr val="0F489C"/>
                </a:solidFill>
                <a:latin typeface="Tahoma"/>
                <a:cs typeface="Tahoma"/>
              </a:rPr>
              <a:t>обновление </a:t>
            </a:r>
            <a:r>
              <a:rPr sz="1200" b="1" spc="70" dirty="0">
                <a:solidFill>
                  <a:srgbClr val="0F489C"/>
                </a:solidFill>
                <a:latin typeface="Tahoma"/>
                <a:cs typeface="Tahoma"/>
              </a:rPr>
              <a:t>ВСОКО </a:t>
            </a:r>
            <a:r>
              <a:rPr sz="1200" b="1" spc="-34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0F489C"/>
                </a:solidFill>
                <a:latin typeface="Tahoma"/>
                <a:cs typeface="Tahoma"/>
              </a:rPr>
              <a:t>в</a:t>
            </a:r>
            <a:r>
              <a:rPr sz="1200" b="1" spc="-1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0F489C"/>
                </a:solidFill>
                <a:latin typeface="Tahoma"/>
                <a:cs typeface="Tahoma"/>
              </a:rPr>
              <a:t>связи</a:t>
            </a:r>
            <a:r>
              <a:rPr sz="1200" b="1" spc="-2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75" dirty="0">
                <a:solidFill>
                  <a:srgbClr val="0F489C"/>
                </a:solidFill>
                <a:latin typeface="Tahoma"/>
                <a:cs typeface="Tahoma"/>
              </a:rPr>
              <a:t>с</a:t>
            </a:r>
            <a:r>
              <a:rPr sz="1200" b="1" spc="-1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0F489C"/>
                </a:solidFill>
                <a:latin typeface="Tahoma"/>
                <a:cs typeface="Tahoma"/>
              </a:rPr>
              <a:t>реализацией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b="1" spc="65" dirty="0">
                <a:solidFill>
                  <a:srgbClr val="0F489C"/>
                </a:solidFill>
                <a:latin typeface="Tahoma"/>
                <a:cs typeface="Tahoma"/>
              </a:rPr>
              <a:t>ПРОЕКТА</a:t>
            </a:r>
            <a:r>
              <a:rPr sz="1200" b="1" spc="-1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0F489C"/>
                </a:solidFill>
                <a:latin typeface="Tahoma"/>
                <a:cs typeface="Tahoma"/>
              </a:rPr>
              <a:t>«ШКОЛА</a:t>
            </a:r>
            <a:r>
              <a:rPr sz="1200" b="1" spc="-1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0F489C"/>
                </a:solidFill>
                <a:latin typeface="Tahoma"/>
                <a:cs typeface="Tahoma"/>
              </a:rPr>
              <a:t>МИНИПРОСВЕЩЕНИЯ»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32220" y="1162811"/>
            <a:ext cx="330835" cy="459105"/>
            <a:chOff x="6332220" y="1162811"/>
            <a:chExt cx="330835" cy="459105"/>
          </a:xfrm>
        </p:grpSpPr>
        <p:sp>
          <p:nvSpPr>
            <p:cNvPr id="10" name="object 10"/>
            <p:cNvSpPr/>
            <p:nvPr/>
          </p:nvSpPr>
          <p:spPr>
            <a:xfrm>
              <a:off x="6345174" y="1175765"/>
              <a:ext cx="304800" cy="433070"/>
            </a:xfrm>
            <a:custGeom>
              <a:avLst/>
              <a:gdLst/>
              <a:ahLst/>
              <a:cxnLst/>
              <a:rect l="l" t="t" r="r" b="b"/>
              <a:pathLst>
                <a:path w="304800" h="433069">
                  <a:moveTo>
                    <a:pt x="208915" y="0"/>
                  </a:moveTo>
                  <a:lnTo>
                    <a:pt x="95885" y="0"/>
                  </a:lnTo>
                  <a:lnTo>
                    <a:pt x="95885" y="280416"/>
                  </a:lnTo>
                  <a:lnTo>
                    <a:pt x="0" y="280416"/>
                  </a:lnTo>
                  <a:lnTo>
                    <a:pt x="152400" y="432816"/>
                  </a:lnTo>
                  <a:lnTo>
                    <a:pt x="304800" y="280416"/>
                  </a:lnTo>
                  <a:lnTo>
                    <a:pt x="208915" y="280416"/>
                  </a:lnTo>
                  <a:lnTo>
                    <a:pt x="20891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45174" y="1175765"/>
              <a:ext cx="304800" cy="433070"/>
            </a:xfrm>
            <a:custGeom>
              <a:avLst/>
              <a:gdLst/>
              <a:ahLst/>
              <a:cxnLst/>
              <a:rect l="l" t="t" r="r" b="b"/>
              <a:pathLst>
                <a:path w="304800" h="433069">
                  <a:moveTo>
                    <a:pt x="0" y="280416"/>
                  </a:moveTo>
                  <a:lnTo>
                    <a:pt x="95885" y="280416"/>
                  </a:lnTo>
                  <a:lnTo>
                    <a:pt x="95885" y="0"/>
                  </a:lnTo>
                  <a:lnTo>
                    <a:pt x="208915" y="0"/>
                  </a:lnTo>
                  <a:lnTo>
                    <a:pt x="208915" y="280416"/>
                  </a:lnTo>
                  <a:lnTo>
                    <a:pt x="304800" y="280416"/>
                  </a:lnTo>
                  <a:lnTo>
                    <a:pt x="152400" y="432816"/>
                  </a:lnTo>
                  <a:lnTo>
                    <a:pt x="0" y="280416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044696" y="2125979"/>
            <a:ext cx="329565" cy="460375"/>
            <a:chOff x="4044696" y="2125979"/>
            <a:chExt cx="329565" cy="460375"/>
          </a:xfrm>
        </p:grpSpPr>
        <p:sp>
          <p:nvSpPr>
            <p:cNvPr id="13" name="object 13"/>
            <p:cNvSpPr/>
            <p:nvPr/>
          </p:nvSpPr>
          <p:spPr>
            <a:xfrm>
              <a:off x="4057650" y="2138933"/>
              <a:ext cx="303530" cy="434340"/>
            </a:xfrm>
            <a:custGeom>
              <a:avLst/>
              <a:gdLst/>
              <a:ahLst/>
              <a:cxnLst/>
              <a:rect l="l" t="t" r="r" b="b"/>
              <a:pathLst>
                <a:path w="303529" h="434339">
                  <a:moveTo>
                    <a:pt x="207899" y="0"/>
                  </a:moveTo>
                  <a:lnTo>
                    <a:pt x="95376" y="0"/>
                  </a:lnTo>
                  <a:lnTo>
                    <a:pt x="95376" y="282702"/>
                  </a:lnTo>
                  <a:lnTo>
                    <a:pt x="0" y="282702"/>
                  </a:lnTo>
                  <a:lnTo>
                    <a:pt x="151637" y="434340"/>
                  </a:lnTo>
                  <a:lnTo>
                    <a:pt x="303275" y="282702"/>
                  </a:lnTo>
                  <a:lnTo>
                    <a:pt x="207899" y="282702"/>
                  </a:lnTo>
                  <a:lnTo>
                    <a:pt x="20789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57650" y="2138933"/>
              <a:ext cx="303530" cy="434340"/>
            </a:xfrm>
            <a:custGeom>
              <a:avLst/>
              <a:gdLst/>
              <a:ahLst/>
              <a:cxnLst/>
              <a:rect l="l" t="t" r="r" b="b"/>
              <a:pathLst>
                <a:path w="303529" h="434339">
                  <a:moveTo>
                    <a:pt x="0" y="282702"/>
                  </a:moveTo>
                  <a:lnTo>
                    <a:pt x="95376" y="282702"/>
                  </a:lnTo>
                  <a:lnTo>
                    <a:pt x="95376" y="0"/>
                  </a:lnTo>
                  <a:lnTo>
                    <a:pt x="207899" y="0"/>
                  </a:lnTo>
                  <a:lnTo>
                    <a:pt x="207899" y="282702"/>
                  </a:lnTo>
                  <a:lnTo>
                    <a:pt x="303275" y="282702"/>
                  </a:lnTo>
                  <a:lnTo>
                    <a:pt x="151637" y="434340"/>
                  </a:lnTo>
                  <a:lnTo>
                    <a:pt x="0" y="282702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544058" y="1757552"/>
            <a:ext cx="3012440" cy="575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400"/>
              </a:lnSpc>
              <a:spcBef>
                <a:spcPts val="95"/>
              </a:spcBef>
            </a:pPr>
            <a:r>
              <a:rPr sz="1200" b="1" spc="35" dirty="0">
                <a:solidFill>
                  <a:srgbClr val="0F489C"/>
                </a:solidFill>
                <a:latin typeface="Tahoma"/>
                <a:cs typeface="Tahoma"/>
              </a:rPr>
              <a:t>Обязательное </a:t>
            </a:r>
            <a:r>
              <a:rPr sz="1200" b="1" spc="40" dirty="0">
                <a:solidFill>
                  <a:srgbClr val="0F489C"/>
                </a:solidFill>
                <a:latin typeface="Tahoma"/>
                <a:cs typeface="Tahoma"/>
              </a:rPr>
              <a:t>обновление  </a:t>
            </a:r>
            <a:r>
              <a:rPr sz="1200" b="1" spc="70" dirty="0">
                <a:solidFill>
                  <a:srgbClr val="0F489C"/>
                </a:solidFill>
                <a:latin typeface="Tahoma"/>
                <a:cs typeface="Tahoma"/>
              </a:rPr>
              <a:t>ВСОКО </a:t>
            </a:r>
            <a:r>
              <a:rPr sz="1200" b="1" spc="7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0F489C"/>
                </a:solidFill>
                <a:latin typeface="Tahoma"/>
                <a:cs typeface="Tahoma"/>
              </a:rPr>
              <a:t>в </a:t>
            </a:r>
            <a:r>
              <a:rPr sz="1200" b="1" spc="45" dirty="0">
                <a:solidFill>
                  <a:srgbClr val="0F489C"/>
                </a:solidFill>
                <a:latin typeface="Tahoma"/>
                <a:cs typeface="Tahoma"/>
              </a:rPr>
              <a:t>связи </a:t>
            </a:r>
            <a:r>
              <a:rPr sz="1200" b="1" spc="75" dirty="0">
                <a:solidFill>
                  <a:srgbClr val="0F489C"/>
                </a:solidFill>
                <a:latin typeface="Tahoma"/>
                <a:cs typeface="Tahoma"/>
              </a:rPr>
              <a:t>с </a:t>
            </a:r>
            <a:r>
              <a:rPr sz="1200" b="1" spc="40" dirty="0">
                <a:solidFill>
                  <a:srgbClr val="0F489C"/>
                </a:solidFill>
                <a:latin typeface="Tahoma"/>
                <a:cs typeface="Tahoma"/>
              </a:rPr>
              <a:t>требованиями </a:t>
            </a:r>
            <a:r>
              <a:rPr sz="1200" b="1" spc="45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50" dirty="0">
                <a:solidFill>
                  <a:srgbClr val="0F489C"/>
                </a:solidFill>
                <a:latin typeface="Tahoma"/>
                <a:cs typeface="Tahoma"/>
              </a:rPr>
              <a:t>МОТИВИРУЮЩЕГО</a:t>
            </a:r>
            <a:r>
              <a:rPr sz="1200" b="1" spc="20" dirty="0">
                <a:solidFill>
                  <a:srgbClr val="0F489C"/>
                </a:solidFill>
                <a:latin typeface="Tahoma"/>
                <a:cs typeface="Tahoma"/>
              </a:rPr>
              <a:t> </a:t>
            </a:r>
            <a:r>
              <a:rPr sz="1200" b="1" spc="65" dirty="0">
                <a:solidFill>
                  <a:srgbClr val="0F489C"/>
                </a:solidFill>
                <a:latin typeface="Tahoma"/>
                <a:cs typeface="Tahoma"/>
              </a:rPr>
              <a:t>МОНИТОРИНГА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0" y="6858"/>
            <a:ext cx="1752599" cy="1250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1583</Words>
  <Application>Microsoft Office PowerPoint</Application>
  <PresentationFormat>Экран (16:9)</PresentationFormat>
  <Paragraphs>309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Педагогический совет 30.08.2023 год  </vt:lpstr>
      <vt:lpstr>Повестка дня </vt:lpstr>
      <vt:lpstr>ОСНОВНЫЕ ЗАДАЧИ В ОБЛАСТИ РЕАЛИЗАЦИИ  ГОСУДАРСТВЕННОЙ ОБРАЗОВАТЕЛЬНОЙ ПОЛИТИКИ</vt:lpstr>
      <vt:lpstr>КЛЮЧЕВЫЕ ПРИОРИТЕТЫ ШКОЛЬНОГО ОБРАЗОВАНИЯ</vt:lpstr>
      <vt:lpstr>Презентация PowerPoint</vt:lpstr>
      <vt:lpstr>ИЗМЕНЕНИЯ ВО ФГОС НАЧАЛЬНОГО, ОСНОВНОГО, СРЕДНЕГО ОБЩЕГО ОБРАЗОВАНИЯ</vt:lpstr>
      <vt:lpstr>ИЗМЕНЕНИЯ ВО ФГОС ОСНОВНОГО ОБЩЕГО ОБРАЗОВАНИЯ 5 – 9 КЛАССЫ</vt:lpstr>
      <vt:lpstr>ВНУТРЕНЯЯ СИСТЕМА ОЦЕНКИ КАЧЕСТВА ОБРАЗОВАНИЯ (ВСОКО)</vt:lpstr>
      <vt:lpstr>ВНУТРЕНЯЯ СИСТЕМА ОЦЕНКИ КАЧЕСТВА ОБРАЗОВАНИЯ (ВСОКО)</vt:lpstr>
      <vt:lpstr>ВНУТРЕНЯЯ СИСТЕМА ОЦЕНКИ КАЧЕСТВА ОБРАЗОВАНИЯ (ВСОКО)</vt:lpstr>
      <vt:lpstr>ВНУТРЕНЯЯ СИСТЕМА ОЦЕНКИ КАЧЕСТВА ОБРАЗОВАНИЯ (ВСОКО)</vt:lpstr>
      <vt:lpstr>ВНУТРЕНЯЯ СИСТЕМА ОЦЕНКИ КАЧЕСТВА ОБРАЗОВАНИЯ (ВСОКО)</vt:lpstr>
      <vt:lpstr>ВНУТРЕНЯЯ СИСТЕМА ОЦЕНКИ КАЧЕСТВА ОБРАЗОВАНИЯ (ВСОКО)</vt:lpstr>
      <vt:lpstr>ВНУТРЕНЯЯ СИСТЕМА ОЦЕНКИ КАЧЕСТВА ОБРАЗОВАНИЯ (ВСОКО)</vt:lpstr>
      <vt:lpstr>ВНУТРЕНЯЯ СИСТЕМА ОЦЕНКИ КАЧЕСТВА ОБРАЗОВАНИЯ (ВСОКО)</vt:lpstr>
      <vt:lpstr>АККРЕДИТАЦИОННЫЙ МОНИТОРИНГ (ШКОЛА/СПО)</vt:lpstr>
      <vt:lpstr>ПЛАН МЕРОПРИЯТИЙ («ДОРОЖНАЯ КАРТА») развития внутришкольной системы профилактики учебной неуспешности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Яньков Сергей Георгиевич</dc:creator>
  <cp:lastModifiedBy>RePack by Diakov</cp:lastModifiedBy>
  <cp:revision>6</cp:revision>
  <dcterms:created xsi:type="dcterms:W3CDTF">2023-08-29T21:13:01Z</dcterms:created>
  <dcterms:modified xsi:type="dcterms:W3CDTF">2023-08-30T06:24:30Z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2023-07-07T00:00:00Z</vt:filetime>
  </property>
  <property fmtid="{D5CDD505-2E9C-101B-9397-08002B2CF9AE}" pid="3" name="LastSaved">
    <vt:filetime>2023-08-29T00:00:00Z</vt:filetime>
  </property>
</Properties>
</file>