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7" r:id="rId3"/>
    <p:sldId id="271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4" r:id="rId15"/>
    <p:sldId id="275" r:id="rId16"/>
    <p:sldId id="276" r:id="rId17"/>
    <p:sldId id="277" r:id="rId18"/>
    <p:sldId id="278" r:id="rId19"/>
    <p:sldId id="280" r:id="rId20"/>
    <p:sldId id="283" r:id="rId21"/>
    <p:sldId id="284" r:id="rId22"/>
    <p:sldId id="285" r:id="rId23"/>
    <p:sldId id="286" r:id="rId24"/>
    <p:sldId id="287" r:id="rId25"/>
    <p:sldId id="288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4083C-7796-4A60-9BD4-ED2D1B645D36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3E270-77B5-408B-BD83-B452B7D05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2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0AD23-1050-49FD-9892-09BF1B72D2B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k.com/metodkitchent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inacademy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me/join/AJQ1dyKzAySze7viwuhkxjjA" TargetMode="External"/><Relationship Id="rId4" Type="http://schemas.openxmlformats.org/officeDocument/2006/relationships/hyperlink" Target="https://vk.com/photo-209684459_45724027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500306"/>
            <a:ext cx="6172200" cy="1714512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Контроль и  оценка в условиях введения ФООП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Головинская О.А.,</a:t>
            </a:r>
          </a:p>
          <a:p>
            <a:pPr algn="r"/>
            <a:r>
              <a:rPr lang="ru-RU" dirty="0"/>
              <a:t> методист МК НМУ «ГМК ДО и МП» </a:t>
            </a:r>
          </a:p>
          <a:p>
            <a:endParaRPr lang="ru-RU" dirty="0"/>
          </a:p>
        </p:txBody>
      </p:sp>
      <p:pic>
        <p:nvPicPr>
          <p:cNvPr id="4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0166" y="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загруженное (3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72330" y="0"/>
            <a:ext cx="1614490" cy="1571636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84124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58" y="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78295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929486" cy="725470"/>
          </a:xfrm>
        </p:spPr>
        <p:txBody>
          <a:bodyPr/>
          <a:lstStyle/>
          <a:p>
            <a:r>
              <a:rPr lang="ru-RU" dirty="0"/>
              <a:t>Знание: качество и объективность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16909"/>
            <a:ext cx="7467600" cy="424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139589" cy="432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500990" cy="1143000"/>
          </a:xfrm>
        </p:spPr>
        <p:txBody>
          <a:bodyPr/>
          <a:lstStyle/>
          <a:p>
            <a:pPr algn="ctr"/>
            <a:r>
              <a:rPr lang="ru-RU" dirty="0"/>
              <a:t>Обновление в связи с требованиями ФООП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Приказ Министерства просвещения Российской Федерации от 18.05.2023 № 372</a:t>
            </a:r>
            <a:br>
              <a:rPr lang="ru-RU" dirty="0"/>
            </a:br>
            <a:r>
              <a:rPr lang="ru-RU" dirty="0"/>
              <a:t>"Об утверждении федеральной образовательной программы начального общего образования"</a:t>
            </a:r>
            <a:br>
              <a:rPr lang="ru-RU" dirty="0"/>
            </a:br>
            <a:r>
              <a:rPr lang="ru-RU" dirty="0"/>
              <a:t>(Зарегистрирован 12.07.2023 № 74229)</a:t>
            </a:r>
          </a:p>
        </p:txBody>
      </p:sp>
      <p:pic>
        <p:nvPicPr>
          <p:cNvPr id="5" name="Picture 2" descr="http://qrcoder.ru/code/?%7Bhttp%3A%2F%2Fpublication.pravo.gov.ru%2Fdocument%2F0001202307130044&amp;4&amp;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8125" y="3105150"/>
            <a:ext cx="1562100" cy="1562100"/>
          </a:xfrm>
          <a:prstGeom prst="rect">
            <a:avLst/>
          </a:prstGeom>
          <a:noFill/>
        </p:spPr>
      </p:pic>
      <p:pic>
        <p:nvPicPr>
          <p:cNvPr id="6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858048" cy="1143000"/>
          </a:xfrm>
        </p:spPr>
        <p:txBody>
          <a:bodyPr/>
          <a:lstStyle/>
          <a:p>
            <a:pPr algn="ctr"/>
            <a:r>
              <a:rPr lang="ru-RU" dirty="0"/>
              <a:t>Обновление в связи с требованиями ФООП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Приказ Министерства просвещения Российской Федерации от 18.05.2023 № 370</a:t>
            </a:r>
            <a:br>
              <a:rPr lang="ru-RU" dirty="0"/>
            </a:br>
            <a:r>
              <a:rPr lang="ru-RU" dirty="0"/>
              <a:t>"Об утверждении федеральной образовательной программы основного общего образования"</a:t>
            </a:r>
            <a:br>
              <a:rPr lang="ru-RU" dirty="0"/>
            </a:br>
            <a:r>
              <a:rPr lang="ru-RU" dirty="0"/>
              <a:t>(Зарегистрирован 12.07.2023 № 74223)</a:t>
            </a:r>
          </a:p>
        </p:txBody>
      </p:sp>
      <p:pic>
        <p:nvPicPr>
          <p:cNvPr id="30722" name="Picture 2" descr="C:\Users\1\Desktop\загруженное (4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214554"/>
            <a:ext cx="1562100" cy="1562100"/>
          </a:xfrm>
          <a:prstGeom prst="rect">
            <a:avLst/>
          </a:prstGeom>
          <a:noFill/>
        </p:spPr>
      </p:pic>
      <p:pic>
        <p:nvPicPr>
          <p:cNvPr id="5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15238" cy="1143000"/>
          </a:xfrm>
        </p:spPr>
        <p:txBody>
          <a:bodyPr/>
          <a:lstStyle/>
          <a:p>
            <a:r>
              <a:rPr lang="ru-RU" dirty="0"/>
              <a:t>Обновление в связи с требованиями ФООП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Приказ Министерства просвещения Российской Федерации от 18.05.2023 № 371</a:t>
            </a:r>
            <a:br>
              <a:rPr lang="ru-RU" dirty="0"/>
            </a:br>
            <a:r>
              <a:rPr lang="ru-RU" dirty="0"/>
              <a:t>"Об утверждении федеральной образовательной программы среднего общего образования"</a:t>
            </a:r>
            <a:br>
              <a:rPr lang="ru-RU" dirty="0"/>
            </a:br>
            <a:r>
              <a:rPr lang="ru-RU" dirty="0"/>
              <a:t>(Зарегистрирован 12.07.2023 № 74228)</a:t>
            </a:r>
          </a:p>
        </p:txBody>
      </p:sp>
      <p:pic>
        <p:nvPicPr>
          <p:cNvPr id="31746" name="Picture 2" descr="C:\Users\1\Desktop\загруженное (5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8125" y="3105150"/>
            <a:ext cx="1562100" cy="1562100"/>
          </a:xfrm>
          <a:prstGeom prst="rect">
            <a:avLst/>
          </a:prstGeom>
          <a:noFill/>
        </p:spPr>
      </p:pic>
      <p:pic>
        <p:nvPicPr>
          <p:cNvPr id="5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Письмо </a:t>
            </a:r>
            <a:r>
              <a:rPr lang="ru-RU" dirty="0" err="1"/>
              <a:t>Минпросвещения</a:t>
            </a:r>
            <a:r>
              <a:rPr lang="ru-RU" dirty="0"/>
              <a:t> России от 13.01.2023 № 03-49 «О направлении методических рекомендаций» (вместе с «Методическими рекомендациями по системе оценки достижения обучающимися планируемых результатов освоения программ начального общего, основного общего и среднего общего образования)</a:t>
            </a:r>
          </a:p>
          <a:p>
            <a:endParaRPr lang="ru-RU" dirty="0"/>
          </a:p>
        </p:txBody>
      </p:sp>
      <p:pic>
        <p:nvPicPr>
          <p:cNvPr id="32770" name="Picture 2" descr="C:\Users\1\Desktop\загруженное (6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08525" y="2495550"/>
            <a:ext cx="2781300" cy="2781300"/>
          </a:xfrm>
          <a:prstGeom prst="rect">
            <a:avLst/>
          </a:prstGeom>
          <a:noFill/>
        </p:spPr>
      </p:pic>
      <p:pic>
        <p:nvPicPr>
          <p:cNvPr id="5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29486" cy="65403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СТАРТОВАЯ ДИАГНОСТИКА - ИНСТРУМЕНТ ВСОКО.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            В связи с введением в ФООП понятия "стартовая диагностика" необходимо внести изменения в Положение о ВСОКО и Положение о форме, порядке , периодичности текущего контроля успеваемости и промежуточной аттестации обучающихся, предусмотреть проведение в графике контрольно-оценочной деятельности. Вопрос необходимо тщательно изучить на заседаниях предметных МО.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НОО:</a:t>
            </a:r>
            <a:r>
              <a:rPr lang="ru-RU" dirty="0"/>
              <a:t> Объектом оценки в рамках стартовой диагностики является </a:t>
            </a:r>
            <a:r>
              <a:rPr lang="ru-RU" dirty="0" err="1"/>
              <a:t>сформированность</a:t>
            </a:r>
            <a:r>
              <a:rPr lang="ru-RU" dirty="0"/>
              <a:t> предпосылок учебной деятельности, готовность к овладению чтением, грамотой и счётом.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ООО: </a:t>
            </a:r>
            <a:r>
              <a:rPr lang="ru-RU" dirty="0"/>
              <a:t>Объектом оценки являются: структура мотивации, </a:t>
            </a:r>
            <a:r>
              <a:rPr lang="ru-RU" dirty="0" err="1"/>
              <a:t>сформированность</a:t>
            </a:r>
            <a:r>
              <a:rPr lang="ru-RU" dirty="0"/>
              <a:t> учебной деятельности, владение универсальными и специфическими для основных учебных предметов познавательными средствами, в том числе: средствами работы с информацией, знаково-символическими средствами, логическими операциями.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СОО: </a:t>
            </a:r>
            <a:r>
              <a:rPr lang="ru-RU" dirty="0"/>
              <a:t>Объектом оценки являются: структура мотивации, </a:t>
            </a:r>
            <a:r>
              <a:rPr lang="ru-RU" dirty="0" err="1"/>
              <a:t>сформированность</a:t>
            </a:r>
            <a:r>
              <a:rPr lang="ru-RU" dirty="0"/>
              <a:t> учебной деятельности, владение универсальными и специфическими для основных учебных предметов познавательными средствами, в том числе: средствами работы с информацией, знаково-символическими средствами, логическими операциями.</a:t>
            </a:r>
            <a:br>
              <a:rPr lang="ru-RU" dirty="0"/>
            </a:br>
            <a:r>
              <a:rPr lang="ru-RU" dirty="0"/>
              <a:t>    Результаты стартовой диагностики являются основанием для корректировки учебных программ и индивидуализации учебного процесса.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Учитывая требования к объектам оценки, понятно, что стартовая диагностика предполагает не только определение предметных результатов, но и </a:t>
            </a:r>
            <a:r>
              <a:rPr lang="ru-RU" dirty="0" err="1"/>
              <a:t>метапредметную</a:t>
            </a:r>
            <a:r>
              <a:rPr lang="ru-RU" dirty="0"/>
              <a:t> подготовку, определенные личностные навыки.</a:t>
            </a:r>
          </a:p>
          <a:p>
            <a:pPr>
              <a:buNone/>
            </a:pPr>
            <a:r>
              <a:rPr lang="en-US" dirty="0">
                <a:hlinkClick r:id="rId2"/>
              </a:rPr>
              <a:t>https://vk.com/metodkitchentk</a:t>
            </a:r>
            <a:r>
              <a:rPr lang="ru-RU" dirty="0"/>
              <a:t> </a:t>
            </a:r>
          </a:p>
        </p:txBody>
      </p:sp>
      <p:pic>
        <p:nvPicPr>
          <p:cNvPr id="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5" y="103631"/>
            <a:ext cx="1223772" cy="10952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7474" y="132283"/>
            <a:ext cx="5013325" cy="2404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lang="ru-RU" sz="1400" b="1" spc="2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Появившиеся изменения</a:t>
            </a:r>
            <a:endParaRPr sz="1400" b="1" spc="2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-6350" y="500042"/>
          <a:ext cx="9143999" cy="69294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88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0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4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5799">
                <a:tc>
                  <a:txBody>
                    <a:bodyPr/>
                    <a:lstStyle/>
                    <a:p>
                      <a:pPr marL="635" algn="ctr">
                        <a:lnSpc>
                          <a:spcPts val="980"/>
                        </a:lnSpc>
                      </a:pPr>
                      <a:r>
                        <a:rPr sz="1200" spc="-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ФОП</a:t>
                      </a:r>
                      <a:r>
                        <a:rPr sz="12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НОО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980"/>
                        </a:lnSpc>
                      </a:pPr>
                      <a:r>
                        <a:rPr sz="1200" spc="-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ФОП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ООО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80"/>
                        </a:lnSpc>
                      </a:pPr>
                      <a:r>
                        <a:rPr sz="1200" spc="-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ФОП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СОО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799">
                <a:tc gridSpan="3">
                  <a:txBody>
                    <a:bodyPr/>
                    <a:lstStyle/>
                    <a:p>
                      <a:pPr marL="635" algn="ctr">
                        <a:lnSpc>
                          <a:spcPts val="980"/>
                        </a:lnSpc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Внутренняя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оценка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включает: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5776">
                <a:tc>
                  <a:txBody>
                    <a:bodyPr/>
                    <a:lstStyle/>
                    <a:p>
                      <a:pPr marL="206375" indent="-180340">
                        <a:lnSpc>
                          <a:spcPts val="1060"/>
                        </a:lnSpc>
                        <a:buSzPct val="111111"/>
                        <a:buFont typeface="Symbol"/>
                        <a:buChar char=""/>
                        <a:tabLst>
                          <a:tab pos="207010" algn="l"/>
                        </a:tabLst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стартовую</a:t>
                      </a:r>
                      <a:r>
                        <a:rPr sz="12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диагностику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206375" indent="-180340">
                        <a:lnSpc>
                          <a:spcPct val="100000"/>
                        </a:lnSpc>
                        <a:buSzPct val="111111"/>
                        <a:buFont typeface="Symbol"/>
                        <a:buChar char=""/>
                        <a:tabLst>
                          <a:tab pos="207010" algn="l"/>
                        </a:tabLst>
                      </a:pP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текущую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тематическую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оценки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206375" indent="-180340">
                        <a:lnSpc>
                          <a:spcPct val="100000"/>
                        </a:lnSpc>
                        <a:buSzPct val="111111"/>
                        <a:buFont typeface="Symbol"/>
                        <a:buChar char=""/>
                        <a:tabLst>
                          <a:tab pos="207010" algn="l"/>
                        </a:tabLst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итоговую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оценку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206375" indent="-180340">
                        <a:lnSpc>
                          <a:spcPct val="100000"/>
                        </a:lnSpc>
                        <a:buSzPct val="111111"/>
                        <a:buFont typeface="Symbol"/>
                        <a:buChar char=""/>
                        <a:tabLst>
                          <a:tab pos="207010" algn="l"/>
                        </a:tabLst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промежуточную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аттестацию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206375" indent="-180340">
                        <a:lnSpc>
                          <a:spcPct val="100000"/>
                        </a:lnSpc>
                        <a:buSzPct val="111111"/>
                        <a:buFont typeface="Symbol"/>
                        <a:buChar char=""/>
                        <a:tabLst>
                          <a:tab pos="207010" algn="l"/>
                        </a:tabLst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психолого-педагогическое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наблюдение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26670" marR="540385">
                        <a:lnSpc>
                          <a:spcPct val="100000"/>
                        </a:lnSpc>
                        <a:buSzPct val="111111"/>
                        <a:buFont typeface="Symbol"/>
                        <a:buChar char=""/>
                        <a:tabLst>
                          <a:tab pos="207010" algn="l"/>
                        </a:tabLst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внутренний</a:t>
                      </a:r>
                      <a:r>
                        <a:rPr sz="1200" spc="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мониторинг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образовательных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достижений </a:t>
                      </a:r>
                      <a:r>
                        <a:rPr sz="1200" spc="-2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206375">
                        <a:lnSpc>
                          <a:spcPts val="1075"/>
                        </a:lnSpc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Убрали:</a:t>
                      </a:r>
                      <a:r>
                        <a:rPr sz="1200" spc="-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портфолио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206375">
                        <a:lnSpc>
                          <a:spcPts val="1005"/>
                        </a:lnSpc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Добавили:</a:t>
                      </a:r>
                      <a:r>
                        <a:rPr sz="1200" spc="-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промежуточную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аттестацию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indent="-59690">
                        <a:lnSpc>
                          <a:spcPts val="1019"/>
                        </a:lnSpc>
                        <a:buFont typeface="Symbol"/>
                        <a:buChar char=""/>
                        <a:tabLst>
                          <a:tab pos="86995" algn="l"/>
                        </a:tabLst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стартовую</a:t>
                      </a:r>
                      <a:r>
                        <a:rPr sz="12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диагностику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86995" indent="-59690">
                        <a:lnSpc>
                          <a:spcPts val="1080"/>
                        </a:lnSpc>
                        <a:buFont typeface="Symbol"/>
                        <a:buChar char=""/>
                        <a:tabLst>
                          <a:tab pos="86995" algn="l"/>
                        </a:tabLst>
                      </a:pP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текущую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тематическую</a:t>
                      </a:r>
                      <a:r>
                        <a:rPr sz="1200" spc="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оценку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86995" indent="-59690">
                        <a:lnSpc>
                          <a:spcPts val="1080"/>
                        </a:lnSpc>
                        <a:buFont typeface="Symbol"/>
                        <a:buChar char=""/>
                        <a:tabLst>
                          <a:tab pos="86995" algn="l"/>
                        </a:tabLst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итоговую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оценку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86995" indent="-59690">
                        <a:lnSpc>
                          <a:spcPts val="1080"/>
                        </a:lnSpc>
                        <a:buFont typeface="Symbol"/>
                        <a:buChar char=""/>
                        <a:tabLst>
                          <a:tab pos="86995" algn="l"/>
                        </a:tabLst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промежуточную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аттестацию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86995" indent="-59690">
                        <a:lnSpc>
                          <a:spcPts val="1080"/>
                        </a:lnSpc>
                        <a:buFont typeface="Symbol"/>
                        <a:buChar char=""/>
                        <a:tabLst>
                          <a:tab pos="86995" algn="l"/>
                        </a:tabLst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психолого-педагогическое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наблюдение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27305" marR="232410">
                        <a:lnSpc>
                          <a:spcPts val="108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86995" algn="l"/>
                        </a:tabLst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внутренний</a:t>
                      </a:r>
                      <a:r>
                        <a:rPr sz="1200" spc="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мониторинг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образовательных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достижений </a:t>
                      </a:r>
                      <a:r>
                        <a:rPr sz="1200" spc="-2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27305">
                        <a:lnSpc>
                          <a:spcPts val="1045"/>
                        </a:lnSpc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Добавили: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промежуточную</a:t>
                      </a:r>
                      <a:r>
                        <a:rPr sz="1200" spc="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аттестацию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итоговую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оценку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-41275">
                        <a:lnSpc>
                          <a:spcPts val="1060"/>
                        </a:lnSpc>
                        <a:buSzPct val="88888"/>
                        <a:buChar char="•"/>
                        <a:tabLst>
                          <a:tab pos="69215" algn="l"/>
                        </a:tabLst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·стартовую</a:t>
                      </a:r>
                      <a:r>
                        <a:rPr sz="12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диагностику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68580" indent="-41275">
                        <a:lnSpc>
                          <a:spcPct val="100000"/>
                        </a:lnSpc>
                        <a:buSzPct val="88888"/>
                        <a:buChar char="•"/>
                        <a:tabLst>
                          <a:tab pos="69215" algn="l"/>
                        </a:tabLst>
                      </a:pPr>
                      <a:r>
                        <a:rPr sz="1200" spc="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·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текущую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и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тематическую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оценку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68580" indent="-41275">
                        <a:lnSpc>
                          <a:spcPct val="100000"/>
                        </a:lnSpc>
                        <a:buSzPct val="88888"/>
                        <a:buChar char="•"/>
                        <a:tabLst>
                          <a:tab pos="69215" algn="l"/>
                        </a:tabLst>
                      </a:pPr>
                      <a:r>
                        <a:rPr sz="1200" spc="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·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итоговую</a:t>
                      </a:r>
                      <a:r>
                        <a:rPr sz="12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оценку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68580" indent="-41275">
                        <a:lnSpc>
                          <a:spcPct val="100000"/>
                        </a:lnSpc>
                        <a:buSzPct val="88888"/>
                        <a:buChar char="•"/>
                        <a:tabLst>
                          <a:tab pos="69215" algn="l"/>
                        </a:tabLst>
                      </a:pPr>
                      <a:r>
                        <a:rPr sz="1200" spc="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·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промежуточную</a:t>
                      </a:r>
                      <a:r>
                        <a:rPr sz="1200" spc="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аттестацию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27940" marR="704215">
                        <a:lnSpc>
                          <a:spcPct val="100000"/>
                        </a:lnSpc>
                        <a:buSzPct val="88888"/>
                        <a:buChar char="•"/>
                        <a:tabLst>
                          <a:tab pos="69215" algn="l"/>
                        </a:tabLst>
                      </a:pPr>
                      <a:r>
                        <a:rPr sz="1200" spc="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·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психолого-педагогическое </a:t>
                      </a:r>
                      <a:r>
                        <a:rPr sz="1200" spc="-229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наблюдение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68580" indent="-41275">
                        <a:lnSpc>
                          <a:spcPct val="100000"/>
                        </a:lnSpc>
                        <a:buSzPct val="88888"/>
                        <a:buChar char="•"/>
                        <a:tabLst>
                          <a:tab pos="69215" algn="l"/>
                        </a:tabLst>
                      </a:pPr>
                      <a:r>
                        <a:rPr sz="1200" spc="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·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внутренний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мониторинг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27940" marR="609600">
                        <a:lnSpc>
                          <a:spcPts val="1070"/>
                        </a:lnSpc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образовательных</a:t>
                      </a:r>
                      <a:r>
                        <a:rPr sz="1200" spc="-5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достижений </a:t>
                      </a:r>
                      <a:r>
                        <a:rPr sz="1200" spc="-2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797">
                <a:tc gridSpan="3">
                  <a:txBody>
                    <a:bodyPr/>
                    <a:lstStyle/>
                    <a:p>
                      <a:pPr marL="26670">
                        <a:lnSpc>
                          <a:spcPts val="980"/>
                        </a:lnSpc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Внешняя</a:t>
                      </a:r>
                      <a:r>
                        <a:rPr sz="1200" spc="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оценка</a:t>
                      </a:r>
                      <a:r>
                        <a:rPr sz="1200" spc="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теперь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включает</a:t>
                      </a:r>
                      <a:r>
                        <a:rPr sz="1200" spc="3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независимую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оценку</a:t>
                      </a:r>
                      <a:r>
                        <a:rPr sz="1200" spc="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качества</a:t>
                      </a:r>
                      <a:r>
                        <a:rPr sz="1200" spc="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подготовки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обучающихся</a:t>
                      </a:r>
                      <a:r>
                        <a:rPr sz="1200" spc="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итоговую</a:t>
                      </a:r>
                      <a:r>
                        <a:rPr sz="1200" spc="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аттестацию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269">
                <a:tc gridSpan="3">
                  <a:txBody>
                    <a:bodyPr/>
                    <a:lstStyle/>
                    <a:p>
                      <a:pPr marL="26670">
                        <a:lnSpc>
                          <a:spcPts val="980"/>
                        </a:lnSpc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Убрали: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процедуры,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которые</a:t>
                      </a:r>
                      <a:r>
                        <a:rPr sz="1200" spc="3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школа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может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повлиять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(мониторинговые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исследования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муниципального,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регионального</a:t>
                      </a:r>
                      <a:r>
                        <a:rPr sz="1200" spc="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федерального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уровней)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269">
                <a:tc gridSpan="3">
                  <a:txBody>
                    <a:bodyPr/>
                    <a:lstStyle/>
                    <a:p>
                      <a:pPr marL="26670">
                        <a:lnSpc>
                          <a:spcPts val="980"/>
                        </a:lnSpc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Убрали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критерии: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знание</a:t>
                      </a:r>
                      <a:r>
                        <a:rPr sz="1200" spc="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понимание,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применение,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функциональность</a:t>
                      </a:r>
                      <a:r>
                        <a:rPr sz="1200" spc="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200" spc="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оценки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предметных</a:t>
                      </a:r>
                      <a:r>
                        <a:rPr sz="1200" spc="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результатов</a:t>
                      </a:r>
                      <a:r>
                        <a:rPr sz="1200" spc="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освоения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ООП</a:t>
                      </a:r>
                      <a:r>
                        <a:rPr sz="1200" spc="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НОО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1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marR="159385">
                        <a:lnSpc>
                          <a:spcPts val="1080"/>
                        </a:lnSpc>
                        <a:spcBef>
                          <a:spcPts val="20"/>
                        </a:spcBef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Добавили,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что</a:t>
                      </a:r>
                      <a:r>
                        <a:rPr sz="1200" spc="3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достижение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личностных</a:t>
                      </a:r>
                      <a:r>
                        <a:rPr sz="1200" spc="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результатов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не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выносится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итоговую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оценку,</a:t>
                      </a:r>
                      <a:r>
                        <a:rPr sz="1200" spc="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является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предметом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оценки</a:t>
                      </a:r>
                      <a:r>
                        <a:rPr sz="1200" spc="3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эффективности</a:t>
                      </a:r>
                      <a:r>
                        <a:rPr sz="1200" spc="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воспитательно-образовательной </a:t>
                      </a:r>
                      <a:r>
                        <a:rPr sz="1200" spc="-2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школы</a:t>
                      </a:r>
                      <a:r>
                        <a:rPr sz="1200" spc="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образовательных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систем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разного </a:t>
                      </a:r>
                      <a:r>
                        <a:rPr sz="1200" spc="-2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уровня.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27305">
                        <a:lnSpc>
                          <a:spcPts val="1045"/>
                        </a:lnSpc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При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оценке</a:t>
                      </a:r>
                      <a:r>
                        <a:rPr sz="1200" spc="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метапредметных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результатов</a:t>
                      </a:r>
                      <a:r>
                        <a:rPr sz="1200" spc="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теперь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надо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оценивать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у</a:t>
                      </a:r>
                      <a:r>
                        <a:rPr sz="1200" spc="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учеников</a:t>
                      </a:r>
                      <a:r>
                        <a:rPr sz="1200" spc="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овладение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27305" marR="6794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системой междисциплинарных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(межпредметных)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понятий. </a:t>
                      </a:r>
                      <a:r>
                        <a:rPr sz="1200" spc="-2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Стартовую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диагностику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теперь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предложили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проводить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в 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первый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год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изучения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предмета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уровне основного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27305" marR="41529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общего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образования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и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использовать</a:t>
                      </a:r>
                      <a:r>
                        <a:rPr sz="1200" spc="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4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как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основу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200" spc="-2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оценки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динамики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образовательных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достижений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27305">
                        <a:lnSpc>
                          <a:spcPts val="1075"/>
                        </a:lnSpc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обучающихся.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Ранее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ее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предлагали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проводить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только</a:t>
                      </a:r>
                      <a:r>
                        <a:rPr sz="1200" spc="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5-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27305">
                        <a:lnSpc>
                          <a:spcPts val="1000"/>
                        </a:lnSpc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200" spc="-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классах.</a:t>
                      </a:r>
                      <a:endParaRPr sz="12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8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316087" cy="470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286676" cy="939784"/>
          </a:xfrm>
        </p:spPr>
        <p:txBody>
          <a:bodyPr/>
          <a:lstStyle/>
          <a:p>
            <a:r>
              <a:rPr lang="ru-RU" dirty="0"/>
              <a:t>Внутреннее и внешнее оценивание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текущую оценку</a:t>
            </a:r>
            <a:r>
              <a:rPr lang="ru-RU" dirty="0"/>
              <a:t>, представляющую собой процедуру оценки индивидуального продвижения обучающихся в освоении программы;</a:t>
            </a:r>
          </a:p>
          <a:p>
            <a:r>
              <a:rPr lang="ru-RU" b="1" dirty="0"/>
              <a:t> промежуточную аттестацию</a:t>
            </a:r>
            <a:r>
              <a:rPr lang="ru-RU" dirty="0"/>
              <a:t> – процедура аттестации обучающихся по предмету (предметам), которая может проводиться по итогам учебного года или иного учебного периода; </a:t>
            </a:r>
          </a:p>
          <a:p>
            <a:r>
              <a:rPr lang="ru-RU" b="1" dirty="0"/>
              <a:t>стартовые (диагностические) работы</a:t>
            </a:r>
            <a:r>
              <a:rPr lang="ru-RU" dirty="0"/>
              <a:t>, направленные на оценку общей готовности обучающихся к обучению на данном уровне образования, готовности обучающихся к прохождению государственной итоговой аттестации и других процедур оценки качества образования; </a:t>
            </a:r>
          </a:p>
          <a:p>
            <a:r>
              <a:rPr lang="ru-RU" b="1" dirty="0"/>
              <a:t>комплексные (диагностические) работы</a:t>
            </a:r>
            <a:r>
              <a:rPr lang="ru-RU" dirty="0"/>
              <a:t>, направленные на оценку достижения обучающимися предметных и </a:t>
            </a:r>
            <a:r>
              <a:rPr lang="ru-RU" dirty="0" err="1"/>
              <a:t>метапредметных</a:t>
            </a:r>
            <a:r>
              <a:rPr lang="ru-RU" dirty="0"/>
              <a:t> образовательных результатов. </a:t>
            </a:r>
          </a:p>
          <a:p>
            <a:pPr>
              <a:buNone/>
            </a:pPr>
            <a:r>
              <a:rPr lang="ru-RU" dirty="0"/>
              <a:t>        Все элементы системы </a:t>
            </a:r>
            <a:r>
              <a:rPr lang="ru-RU" b="1" dirty="0" err="1"/>
              <a:t>внутришкольного</a:t>
            </a:r>
            <a:r>
              <a:rPr lang="ru-RU" b="1" dirty="0"/>
              <a:t> </a:t>
            </a:r>
            <a:r>
              <a:rPr lang="ru-RU" dirty="0"/>
              <a:t>оценивания по учебным предметам обеспечивают </a:t>
            </a:r>
            <a:r>
              <a:rPr lang="ru-RU" dirty="0" err="1"/>
              <a:t>внутришкольный</a:t>
            </a:r>
            <a:r>
              <a:rPr lang="ru-RU" dirty="0"/>
              <a:t> мониторинг образовательных </a:t>
            </a:r>
            <a:r>
              <a:rPr lang="ru-RU" dirty="0" err="1"/>
              <a:t>достижени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государственная итоговая аттестация </a:t>
            </a:r>
            <a:r>
              <a:rPr lang="ru-RU" dirty="0"/>
              <a:t>(только для уровней основного общего и среднего общего образования); </a:t>
            </a:r>
          </a:p>
          <a:p>
            <a:r>
              <a:rPr lang="ru-RU" b="1" dirty="0"/>
              <a:t>всероссийские проверочные работы </a:t>
            </a:r>
            <a:r>
              <a:rPr lang="ru-RU" dirty="0"/>
              <a:t>как комплексный проект в области оценки качества образования, направленный на развитие единого образовательного пространства в Российской Федерации; </a:t>
            </a:r>
          </a:p>
          <a:p>
            <a:r>
              <a:rPr lang="ru-RU" b="1" dirty="0"/>
              <a:t>мониторинговые исследования </a:t>
            </a:r>
            <a:r>
              <a:rPr lang="ru-RU" dirty="0"/>
              <a:t>федерального, регионального и муниципального уровней.</a:t>
            </a:r>
          </a:p>
        </p:txBody>
      </p:sp>
      <p:pic>
        <p:nvPicPr>
          <p:cNvPr id="5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500990" cy="582594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Особенности оценки личностных результатов.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r>
              <a:rPr lang="ru-RU" dirty="0"/>
              <a:t>    Результаты, полученные в ходе этих оценочных процедур, допускается использовать только в виде агрегированных (усредненных, анонимных) данных.</a:t>
            </a:r>
          </a:p>
          <a:p>
            <a:r>
              <a:rPr lang="ru-RU" dirty="0"/>
              <a:t>     Результаты ежедневных наблюдений за обучающимися, осуществляемые классным руководителем в ходе учебных занятий и внеурочной деятельности, </a:t>
            </a:r>
            <a:r>
              <a:rPr lang="ru-RU" u="sng" dirty="0"/>
              <a:t>могут накапливаться в портфеле </a:t>
            </a:r>
            <a:r>
              <a:rPr lang="ru-RU" dirty="0"/>
              <a:t>достижений обучающихся и обобщаться в конце учебного года </a:t>
            </a:r>
            <a:r>
              <a:rPr lang="ru-RU" u="sng" dirty="0"/>
              <a:t>для оценки динамики </a:t>
            </a:r>
            <a:r>
              <a:rPr lang="ru-RU" dirty="0"/>
              <a:t>формирования личностных результатов. </a:t>
            </a:r>
          </a:p>
        </p:txBody>
      </p:sp>
      <p:pic>
        <p:nvPicPr>
          <p:cNvPr id="4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43866" cy="36828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Особенности оценки </a:t>
            </a:r>
            <a:r>
              <a:rPr lang="ru-RU" sz="2400" dirty="0" err="1"/>
              <a:t>метапредметных</a:t>
            </a:r>
            <a:r>
              <a:rPr lang="ru-RU" sz="2400" dirty="0"/>
              <a:t> результатов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>
            <a:normAutofit/>
          </a:bodyPr>
          <a:lstStyle/>
          <a:p>
            <a:r>
              <a:rPr lang="ru-RU" dirty="0"/>
              <a:t>Основной процедурой итоговой оценки достижения </a:t>
            </a:r>
            <a:r>
              <a:rPr lang="ru-RU" dirty="0" err="1"/>
              <a:t>метапредметных</a:t>
            </a:r>
            <a:r>
              <a:rPr lang="ru-RU" dirty="0"/>
              <a:t> результатов является защита итогового индивидуального проекта.</a:t>
            </a:r>
          </a:p>
          <a:p>
            <a:r>
              <a:rPr lang="ru-RU" dirty="0"/>
              <a:t>Общий подход к формированию и оценке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в текущем учебном процессе состоит в том, что </a:t>
            </a:r>
            <a:r>
              <a:rPr lang="ru-RU" dirty="0" err="1"/>
              <a:t>метапредметные</a:t>
            </a:r>
            <a:r>
              <a:rPr lang="ru-RU" dirty="0"/>
              <a:t> действия, как правило, формируются и оцениваются как неотъемлемый элемент выполняемого учебного задания по предмету. </a:t>
            </a:r>
          </a:p>
        </p:txBody>
      </p:sp>
      <p:pic>
        <p:nvPicPr>
          <p:cNvPr id="4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7072362" cy="511156"/>
          </a:xfrm>
        </p:spPr>
        <p:txBody>
          <a:bodyPr>
            <a:normAutofit/>
          </a:bodyPr>
          <a:lstStyle/>
          <a:p>
            <a:r>
              <a:rPr lang="ru-RU" sz="2400" dirty="0"/>
              <a:t>Особенности оценки предметных результатов.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r>
              <a:rPr lang="ru-RU" dirty="0"/>
              <a:t>В связи с обновлением ФГОС общего образования при определении содержания оценки предметных результатов необходимо обратить внимание на новые компоненты содержания по каждому учебному предмету и на обязательные планируемые результаты на конец каждого учебного года, отраженные во ФГОС общего образования и федеральных основных общеобразовательных программах. </a:t>
            </a:r>
          </a:p>
        </p:txBody>
      </p:sp>
      <p:pic>
        <p:nvPicPr>
          <p:cNvPr id="4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710386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Особенности оценки функциональной грамотности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Администрация образовательной организации принимает решение о включении в план </a:t>
            </a:r>
            <a:r>
              <a:rPr lang="ru-RU" dirty="0" err="1"/>
              <a:t>внутришкольного</a:t>
            </a:r>
            <a:r>
              <a:rPr lang="ru-RU" dirty="0"/>
              <a:t> оценивания комплексных работ по функциональной грамотности или диагностических работ по отдельным составляющим функциональной грамотности и последовательности их проведения.</a:t>
            </a:r>
          </a:p>
        </p:txBody>
      </p:sp>
      <p:pic>
        <p:nvPicPr>
          <p:cNvPr id="4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Оценка результатов освоения образовательной программы соответствующего уровня образования должна стать механизмом, обеспечивающим </a:t>
            </a:r>
            <a:r>
              <a:rPr lang="ru-RU" b="1" dirty="0"/>
              <a:t>непрерывность</a:t>
            </a:r>
            <a:r>
              <a:rPr lang="ru-RU" dirty="0"/>
              <a:t> процесса совершенствования </a:t>
            </a:r>
            <a:r>
              <a:rPr lang="ru-RU" b="1" dirty="0"/>
              <a:t>качества образования</a:t>
            </a:r>
            <a:r>
              <a:rPr lang="ru-RU" dirty="0"/>
              <a:t>, обеспечить конструктивную </a:t>
            </a:r>
            <a:r>
              <a:rPr lang="ru-RU" b="1" dirty="0"/>
              <a:t>обратную связь </a:t>
            </a:r>
            <a:r>
              <a:rPr lang="ru-RU" dirty="0"/>
              <a:t>для всех субъектов образовательного процесса. </a:t>
            </a:r>
          </a:p>
          <a:p>
            <a:r>
              <a:rPr lang="ru-RU" dirty="0"/>
              <a:t>Указанная </a:t>
            </a:r>
            <a:r>
              <a:rPr lang="ru-RU" b="1" dirty="0"/>
              <a:t>оценка</a:t>
            </a:r>
            <a:r>
              <a:rPr lang="ru-RU" dirty="0"/>
              <a:t> должна не просто подводить итоги достигнутого, она должна стать </a:t>
            </a:r>
            <a:r>
              <a:rPr lang="ru-RU" b="1" dirty="0"/>
              <a:t>отправной точкой</a:t>
            </a:r>
            <a:r>
              <a:rPr lang="ru-RU" dirty="0"/>
              <a:t>, за которой следует новый виток развития, </a:t>
            </a:r>
            <a:r>
              <a:rPr lang="ru-RU" b="1" dirty="0"/>
              <a:t>выход на новый уровень качества российского образования</a:t>
            </a:r>
          </a:p>
        </p:txBody>
      </p:sp>
      <p:pic>
        <p:nvPicPr>
          <p:cNvPr id="4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 подготовке презентации были использованы материалы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err="1"/>
              <a:t>Минпросвещения</a:t>
            </a:r>
            <a:r>
              <a:rPr lang="ru-RU" b="1" dirty="0"/>
              <a:t> России </a:t>
            </a:r>
            <a:r>
              <a:rPr lang="en-US" b="1" dirty="0">
                <a:hlinkClick r:id="rId2"/>
              </a:rPr>
              <a:t>https://edu.gov.ru/</a:t>
            </a:r>
            <a:r>
              <a:rPr lang="ru-RU" b="1"/>
              <a:t> </a:t>
            </a:r>
          </a:p>
          <a:p>
            <a:r>
              <a:rPr lang="ru-RU"/>
              <a:t>АКАДЕМИЯ </a:t>
            </a:r>
            <a:r>
              <a:rPr lang="ru-RU" dirty="0"/>
              <a:t>МИНПРОСВЕЩЕНИЯ РОССИИ </a:t>
            </a:r>
            <a:r>
              <a:rPr lang="en-US" dirty="0">
                <a:hlinkClick r:id="rId3"/>
              </a:rPr>
              <a:t>https://vk.com/minacademy</a:t>
            </a:r>
            <a:r>
              <a:rPr lang="ru-RU" dirty="0"/>
              <a:t> </a:t>
            </a:r>
          </a:p>
          <a:p>
            <a:r>
              <a:rPr lang="ru-RU" dirty="0"/>
              <a:t>«</a:t>
            </a:r>
            <a:r>
              <a:rPr lang="ru-RU" b="1" dirty="0"/>
              <a:t>МЕТОДИЧЕСКАЯ КУХНЯ ТАТЬЯНЫ КОВАЛЬ» </a:t>
            </a:r>
            <a:r>
              <a:rPr lang="en-US" b="1" dirty="0">
                <a:hlinkClick r:id="rId4"/>
              </a:rPr>
              <a:t>https://vk.com/photo-209684459_457240272</a:t>
            </a:r>
            <a:r>
              <a:rPr lang="ru-RU" b="1" dirty="0"/>
              <a:t> </a:t>
            </a:r>
          </a:p>
          <a:p>
            <a:r>
              <a:rPr lang="ru-RU" b="1" dirty="0"/>
              <a:t>«Школа </a:t>
            </a:r>
            <a:r>
              <a:rPr lang="ru-RU" b="1" dirty="0" err="1"/>
              <a:t>Минпросвещения</a:t>
            </a:r>
            <a:r>
              <a:rPr lang="ru-RU" b="1" dirty="0"/>
              <a:t> | Крым» </a:t>
            </a:r>
            <a:r>
              <a:rPr lang="en-US" b="1" dirty="0">
                <a:hlinkClick r:id="rId5"/>
              </a:rPr>
              <a:t>https://vk.me/join/AJQ1dyKzAySze7viwuhkxjjA</a:t>
            </a:r>
            <a:r>
              <a:rPr lang="ru-RU" b="1" dirty="0"/>
              <a:t> </a:t>
            </a:r>
          </a:p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0411" y="2507828"/>
            <a:ext cx="803909" cy="10600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776" y="331215"/>
            <a:ext cx="1789176" cy="6014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915" y="103631"/>
            <a:ext cx="1223772" cy="109524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87474" y="132283"/>
            <a:ext cx="5013325" cy="68416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400" b="1" spc="6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ВНУТРЕНЯЯ</a:t>
            </a:r>
            <a:r>
              <a:rPr sz="1400" b="1" spc="-2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9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85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sz="1400" b="1" spc="-25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2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УПРАВЛЕНИЯ </a:t>
            </a:r>
            <a:r>
              <a:rPr sz="1400" b="1" spc="95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</a:t>
            </a:r>
            <a:r>
              <a:rPr lang="ru-RU" sz="1400" b="1" spc="9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sz="1400" b="1" spc="-4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9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sz="1400" b="1" spc="-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2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(ВСО</a:t>
            </a:r>
            <a:r>
              <a:rPr lang="ru-RU" sz="1400" b="1" spc="2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400" b="1" spc="2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sz="1400" b="1" spc="2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8268" y="1131484"/>
            <a:ext cx="7615555" cy="41376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85" dirty="0">
                <a:latin typeface="Tahoma"/>
                <a:cs typeface="Tahoma"/>
              </a:rPr>
              <a:t>ВСОКО </a:t>
            </a:r>
            <a:r>
              <a:rPr sz="1400" b="1" spc="-65" dirty="0">
                <a:latin typeface="Tahoma"/>
                <a:cs typeface="Tahoma"/>
              </a:rPr>
              <a:t>- </a:t>
            </a:r>
            <a:r>
              <a:rPr sz="1400" spc="95" dirty="0">
                <a:latin typeface="Tahoma"/>
                <a:cs typeface="Tahoma"/>
              </a:rPr>
              <a:t>это </a:t>
            </a:r>
            <a:r>
              <a:rPr sz="1400" spc="114" dirty="0">
                <a:latin typeface="Tahoma"/>
                <a:cs typeface="Tahoma"/>
              </a:rPr>
              <a:t>совокупность </a:t>
            </a:r>
            <a:r>
              <a:rPr sz="1400" spc="120" dirty="0">
                <a:latin typeface="Tahoma"/>
                <a:cs typeface="Tahoma"/>
              </a:rPr>
              <a:t>оценочных </a:t>
            </a:r>
            <a:r>
              <a:rPr sz="1400" spc="110" dirty="0">
                <a:latin typeface="Tahoma"/>
                <a:cs typeface="Tahoma"/>
              </a:rPr>
              <a:t>процедур, </a:t>
            </a:r>
            <a:r>
              <a:rPr sz="1400" spc="130" dirty="0">
                <a:latin typeface="Tahoma"/>
                <a:cs typeface="Tahoma"/>
              </a:rPr>
              <a:t>обеспечивающих </a:t>
            </a:r>
            <a:r>
              <a:rPr sz="1400" spc="120" dirty="0">
                <a:latin typeface="Tahoma"/>
                <a:cs typeface="Tahoma"/>
              </a:rPr>
              <a:t>на </a:t>
            </a:r>
            <a:r>
              <a:rPr sz="1400" spc="145" dirty="0">
                <a:latin typeface="Tahoma"/>
                <a:cs typeface="Tahoma"/>
              </a:rPr>
              <a:t>единой </a:t>
            </a:r>
            <a:r>
              <a:rPr sz="1400" spc="150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концептуальной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30" dirty="0">
                <a:latin typeface="Tahoma"/>
                <a:cs typeface="Tahoma"/>
              </a:rPr>
              <a:t>основе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25" dirty="0">
                <a:latin typeface="Tahoma"/>
                <a:cs typeface="Tahoma"/>
              </a:rPr>
              <a:t>оценку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95" dirty="0">
                <a:latin typeface="Tahoma"/>
                <a:cs typeface="Tahoma"/>
              </a:rPr>
              <a:t>качества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образовательных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результатов,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95" dirty="0">
                <a:latin typeface="Tahoma"/>
                <a:cs typeface="Tahoma"/>
              </a:rPr>
              <a:t>качества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образовательной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деятельности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75" dirty="0">
                <a:latin typeface="Tahoma"/>
                <a:cs typeface="Tahoma"/>
              </a:rPr>
              <a:t>и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30" dirty="0">
                <a:latin typeface="Tahoma"/>
                <a:cs typeface="Tahoma"/>
              </a:rPr>
              <a:t>условий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130" dirty="0">
                <a:latin typeface="Tahoma"/>
                <a:cs typeface="Tahoma"/>
              </a:rPr>
              <a:t>ее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25" dirty="0">
                <a:latin typeface="Tahoma"/>
                <a:cs typeface="Tahoma"/>
              </a:rPr>
              <a:t>осуществления</a:t>
            </a:r>
            <a:endParaRPr sz="1400">
              <a:latin typeface="Tahoma"/>
              <a:cs typeface="Tahoma"/>
            </a:endParaRPr>
          </a:p>
          <a:p>
            <a:pPr marL="12700" marR="519430">
              <a:lnSpc>
                <a:spcPct val="100000"/>
              </a:lnSpc>
              <a:spcBef>
                <a:spcPts val="770"/>
              </a:spcBef>
            </a:pPr>
            <a:r>
              <a:rPr sz="1400" b="1" spc="40" dirty="0">
                <a:latin typeface="Tahoma"/>
                <a:cs typeface="Tahoma"/>
              </a:rPr>
              <a:t>Целью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85" dirty="0">
                <a:latin typeface="Tahoma"/>
                <a:cs typeface="Tahoma"/>
              </a:rPr>
              <a:t>ВСОКО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является</a:t>
            </a:r>
            <a:r>
              <a:rPr sz="1400" spc="-110" dirty="0">
                <a:latin typeface="Tahoma"/>
                <a:cs typeface="Tahoma"/>
              </a:rPr>
              <a:t> </a:t>
            </a:r>
            <a:r>
              <a:rPr sz="1400" spc="125" dirty="0">
                <a:latin typeface="Tahoma"/>
                <a:cs typeface="Tahoma"/>
              </a:rPr>
              <a:t>получение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объективной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45" dirty="0">
                <a:latin typeface="Tahoma"/>
                <a:cs typeface="Tahoma"/>
              </a:rPr>
              <a:t>информации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30" dirty="0">
                <a:latin typeface="Tahoma"/>
                <a:cs typeface="Tahoma"/>
              </a:rPr>
              <a:t>о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130" dirty="0">
                <a:latin typeface="Tahoma"/>
                <a:cs typeface="Tahoma"/>
              </a:rPr>
              <a:t>состоянии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95" dirty="0">
                <a:latin typeface="Tahoma"/>
                <a:cs typeface="Tahoma"/>
              </a:rPr>
              <a:t>качества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образования,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25" dirty="0">
                <a:latin typeface="Tahoma"/>
                <a:cs typeface="Tahoma"/>
              </a:rPr>
              <a:t>степени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соответствия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образовательных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результатов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175" dirty="0">
                <a:latin typeface="Tahoma"/>
                <a:cs typeface="Tahoma"/>
              </a:rPr>
              <a:t>и </a:t>
            </a:r>
            <a:r>
              <a:rPr sz="1400" spc="130" dirty="0">
                <a:latin typeface="Tahoma"/>
                <a:cs typeface="Tahoma"/>
              </a:rPr>
              <a:t>условий </a:t>
            </a:r>
            <a:r>
              <a:rPr sz="1400" spc="110" dirty="0">
                <a:latin typeface="Tahoma"/>
                <a:cs typeface="Tahoma"/>
              </a:rPr>
              <a:t>их </a:t>
            </a:r>
            <a:r>
              <a:rPr sz="1400" spc="130" dirty="0">
                <a:latin typeface="Tahoma"/>
                <a:cs typeface="Tahoma"/>
              </a:rPr>
              <a:t>достижения </a:t>
            </a:r>
            <a:r>
              <a:rPr sz="1400" spc="120" dirty="0">
                <a:latin typeface="Tahoma"/>
                <a:cs typeface="Tahoma"/>
              </a:rPr>
              <a:t>в </a:t>
            </a:r>
            <a:r>
              <a:rPr sz="1400" spc="204" dirty="0">
                <a:latin typeface="Tahoma"/>
                <a:cs typeface="Tahoma"/>
              </a:rPr>
              <a:t>ОО </a:t>
            </a:r>
            <a:r>
              <a:rPr sz="1400" spc="130" dirty="0">
                <a:latin typeface="Tahoma"/>
                <a:cs typeface="Tahoma"/>
              </a:rPr>
              <a:t>требованиям </a:t>
            </a:r>
            <a:r>
              <a:rPr sz="1400" spc="110" dirty="0">
                <a:latin typeface="Tahoma"/>
                <a:cs typeface="Tahoma"/>
              </a:rPr>
              <a:t>ФГОС, </a:t>
            </a:r>
            <a:r>
              <a:rPr sz="1400" spc="130" dirty="0">
                <a:latin typeface="Tahoma"/>
                <a:cs typeface="Tahoma"/>
              </a:rPr>
              <a:t>о </a:t>
            </a:r>
            <a:r>
              <a:rPr sz="1400" spc="114" dirty="0">
                <a:latin typeface="Tahoma"/>
                <a:cs typeface="Tahoma"/>
              </a:rPr>
              <a:t>тенденциях </a:t>
            </a:r>
            <a:r>
              <a:rPr sz="1400" spc="120" dirty="0">
                <a:latin typeface="Tahoma"/>
                <a:cs typeface="Tahoma"/>
              </a:rPr>
              <a:t> </a:t>
            </a:r>
            <a:r>
              <a:rPr sz="1400" spc="145" dirty="0">
                <a:latin typeface="Tahoma"/>
                <a:cs typeface="Tahoma"/>
              </a:rPr>
              <a:t>изменения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95" dirty="0">
                <a:latin typeface="Tahoma"/>
                <a:cs typeface="Tahoma"/>
              </a:rPr>
              <a:t>качества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125" dirty="0">
                <a:latin typeface="Tahoma"/>
                <a:cs typeface="Tahoma"/>
              </a:rPr>
              <a:t>образования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175" dirty="0">
                <a:latin typeface="Tahoma"/>
                <a:cs typeface="Tahoma"/>
              </a:rPr>
              <a:t>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причинах,</a:t>
            </a:r>
            <a:r>
              <a:rPr sz="1400" spc="-110" dirty="0">
                <a:latin typeface="Tahoma"/>
                <a:cs typeface="Tahoma"/>
              </a:rPr>
              <a:t> </a:t>
            </a:r>
            <a:r>
              <a:rPr sz="1400" spc="135" dirty="0">
                <a:latin typeface="Tahoma"/>
                <a:cs typeface="Tahoma"/>
              </a:rPr>
              <a:t>влияющих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на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его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125" dirty="0">
                <a:latin typeface="Tahoma"/>
                <a:cs typeface="Tahoma"/>
              </a:rPr>
              <a:t>уровень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400" b="1" spc="65" dirty="0">
                <a:latin typeface="Tahoma"/>
                <a:cs typeface="Tahoma"/>
              </a:rPr>
              <a:t>Принципы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45" dirty="0">
                <a:latin typeface="Tahoma"/>
                <a:cs typeface="Tahoma"/>
              </a:rPr>
              <a:t>ВСОКО: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25" dirty="0">
                <a:latin typeface="Tahoma"/>
                <a:cs typeface="Tahoma"/>
              </a:rPr>
              <a:t>-</a:t>
            </a:r>
            <a:r>
              <a:rPr sz="1400" spc="-275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объективность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75" dirty="0">
                <a:latin typeface="Tahoma"/>
                <a:cs typeface="Tahoma"/>
              </a:rPr>
              <a:t>и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достоверность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145" dirty="0">
                <a:latin typeface="Tahoma"/>
                <a:cs typeface="Tahoma"/>
              </a:rPr>
              <a:t>информации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25" dirty="0">
                <a:latin typeface="Tahoma"/>
                <a:cs typeface="Tahoma"/>
              </a:rPr>
              <a:t>-</a:t>
            </a:r>
            <a:r>
              <a:rPr sz="1400" spc="-280" dirty="0">
                <a:latin typeface="Tahoma"/>
                <a:cs typeface="Tahoma"/>
              </a:rPr>
              <a:t> </a:t>
            </a:r>
            <a:r>
              <a:rPr sz="1400" spc="160" dirty="0">
                <a:latin typeface="Tahoma"/>
                <a:cs typeface="Tahoma"/>
              </a:rPr>
              <a:t>р</a:t>
            </a:r>
            <a:r>
              <a:rPr sz="1400" spc="145" dirty="0">
                <a:latin typeface="Tahoma"/>
                <a:cs typeface="Tahoma"/>
              </a:rPr>
              <a:t>е</a:t>
            </a:r>
            <a:r>
              <a:rPr sz="1400" spc="125" dirty="0">
                <a:latin typeface="Tahoma"/>
                <a:cs typeface="Tahoma"/>
              </a:rPr>
              <a:t>алис</a:t>
            </a:r>
            <a:r>
              <a:rPr sz="1400" spc="100" dirty="0">
                <a:latin typeface="Tahoma"/>
                <a:cs typeface="Tahoma"/>
              </a:rPr>
              <a:t>тичнос</a:t>
            </a:r>
            <a:r>
              <a:rPr sz="1400" spc="80" dirty="0">
                <a:latin typeface="Tahoma"/>
                <a:cs typeface="Tahoma"/>
              </a:rPr>
              <a:t>т</a:t>
            </a:r>
            <a:r>
              <a:rPr sz="1400" spc="85" dirty="0">
                <a:latin typeface="Tahoma"/>
                <a:cs typeface="Tahoma"/>
              </a:rPr>
              <a:t>ь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т</a:t>
            </a:r>
            <a:r>
              <a:rPr sz="1400" spc="95" dirty="0">
                <a:latin typeface="Tahoma"/>
                <a:cs typeface="Tahoma"/>
              </a:rPr>
              <a:t>р</a:t>
            </a:r>
            <a:r>
              <a:rPr sz="1400" spc="140" dirty="0">
                <a:latin typeface="Tahoma"/>
                <a:cs typeface="Tahoma"/>
              </a:rPr>
              <a:t>еб</a:t>
            </a:r>
            <a:r>
              <a:rPr sz="1400" spc="120" dirty="0">
                <a:latin typeface="Tahoma"/>
                <a:cs typeface="Tahoma"/>
              </a:rPr>
              <a:t>о</a:t>
            </a:r>
            <a:r>
              <a:rPr sz="1400" spc="140" dirty="0">
                <a:latin typeface="Tahoma"/>
                <a:cs typeface="Tahoma"/>
              </a:rPr>
              <a:t>ваний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75" dirty="0">
                <a:latin typeface="Tahoma"/>
                <a:cs typeface="Tahoma"/>
              </a:rPr>
              <a:t>и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пок</a:t>
            </a:r>
            <a:r>
              <a:rPr sz="1400" spc="110" dirty="0">
                <a:latin typeface="Tahoma"/>
                <a:cs typeface="Tahoma"/>
              </a:rPr>
              <a:t>а</a:t>
            </a:r>
            <a:r>
              <a:rPr sz="1400" spc="95" dirty="0">
                <a:latin typeface="Tahoma"/>
                <a:cs typeface="Tahoma"/>
              </a:rPr>
              <a:t>з</a:t>
            </a:r>
            <a:r>
              <a:rPr sz="1400" spc="45" dirty="0">
                <a:latin typeface="Tahoma"/>
                <a:cs typeface="Tahoma"/>
              </a:rPr>
              <a:t>а</a:t>
            </a:r>
            <a:r>
              <a:rPr sz="1400" spc="30" dirty="0">
                <a:latin typeface="Tahoma"/>
                <a:cs typeface="Tahoma"/>
              </a:rPr>
              <a:t>т</a:t>
            </a:r>
            <a:r>
              <a:rPr sz="1400" spc="125" dirty="0">
                <a:latin typeface="Tahoma"/>
                <a:cs typeface="Tahoma"/>
              </a:rPr>
              <a:t>ел</a:t>
            </a:r>
            <a:r>
              <a:rPr sz="1400" spc="110" dirty="0">
                <a:latin typeface="Tahoma"/>
                <a:cs typeface="Tahoma"/>
              </a:rPr>
              <a:t>е</a:t>
            </a:r>
            <a:r>
              <a:rPr sz="1400" spc="175" dirty="0">
                <a:latin typeface="Tahoma"/>
                <a:cs typeface="Tahoma"/>
              </a:rPr>
              <a:t>й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25" dirty="0">
                <a:latin typeface="Tahoma"/>
                <a:cs typeface="Tahoma"/>
              </a:rPr>
              <a:t>-</a:t>
            </a:r>
            <a:r>
              <a:rPr sz="1400" spc="-280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надежнос</a:t>
            </a:r>
            <a:r>
              <a:rPr sz="1400" spc="90" dirty="0">
                <a:latin typeface="Tahoma"/>
                <a:cs typeface="Tahoma"/>
              </a:rPr>
              <a:t>т</a:t>
            </a:r>
            <a:r>
              <a:rPr sz="1400" spc="85" dirty="0">
                <a:latin typeface="Tahoma"/>
                <a:cs typeface="Tahoma"/>
              </a:rPr>
              <a:t>ь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75" dirty="0">
                <a:latin typeface="Tahoma"/>
                <a:cs typeface="Tahoma"/>
              </a:rPr>
              <a:t>и</a:t>
            </a:r>
            <a:r>
              <a:rPr sz="1400" spc="120" dirty="0">
                <a:latin typeface="Tahoma"/>
                <a:cs typeface="Tahoma"/>
              </a:rPr>
              <a:t>нст</a:t>
            </a:r>
            <a:r>
              <a:rPr sz="1400" spc="125" dirty="0">
                <a:latin typeface="Tahoma"/>
                <a:cs typeface="Tahoma"/>
              </a:rPr>
              <a:t>р</a:t>
            </a:r>
            <a:r>
              <a:rPr sz="1400" spc="130" dirty="0">
                <a:latin typeface="Tahoma"/>
                <a:cs typeface="Tahoma"/>
              </a:rPr>
              <a:t>у</a:t>
            </a:r>
            <a:r>
              <a:rPr sz="1400" spc="155" dirty="0">
                <a:latin typeface="Tahoma"/>
                <a:cs typeface="Tahoma"/>
              </a:rPr>
              <a:t>м</a:t>
            </a:r>
            <a:r>
              <a:rPr sz="1400" spc="105" dirty="0">
                <a:latin typeface="Tahoma"/>
                <a:cs typeface="Tahoma"/>
              </a:rPr>
              <a:t>ен</a:t>
            </a:r>
            <a:r>
              <a:rPr sz="1400" spc="80" dirty="0">
                <a:latin typeface="Tahoma"/>
                <a:cs typeface="Tahoma"/>
              </a:rPr>
              <a:t>т</a:t>
            </a:r>
            <a:r>
              <a:rPr sz="1400" spc="130" dirty="0">
                <a:latin typeface="Tahoma"/>
                <a:cs typeface="Tahoma"/>
              </a:rPr>
              <a:t>ар</a:t>
            </a:r>
            <a:r>
              <a:rPr sz="1400" spc="175" dirty="0">
                <a:latin typeface="Tahoma"/>
                <a:cs typeface="Tahoma"/>
              </a:rPr>
              <a:t>и</a:t>
            </a:r>
            <a:r>
              <a:rPr sz="1400" spc="110" dirty="0">
                <a:latin typeface="Tahoma"/>
                <a:cs typeface="Tahoma"/>
              </a:rPr>
              <a:t>я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25" dirty="0">
                <a:latin typeface="Tahoma"/>
                <a:cs typeface="Tahoma"/>
              </a:rPr>
              <a:t>-</a:t>
            </a:r>
            <a:r>
              <a:rPr sz="1400" spc="80" dirty="0">
                <a:latin typeface="Tahoma"/>
                <a:cs typeface="Tahoma"/>
              </a:rPr>
              <a:t> </a:t>
            </a:r>
            <a:r>
              <a:rPr sz="1400" spc="95" dirty="0">
                <a:latin typeface="Tahoma"/>
                <a:cs typeface="Tahoma"/>
              </a:rPr>
              <a:t>оптимальность,</a:t>
            </a:r>
            <a:r>
              <a:rPr sz="1400" spc="-110" dirty="0"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открытость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75" dirty="0">
                <a:latin typeface="Tahoma"/>
                <a:cs typeface="Tahoma"/>
              </a:rPr>
              <a:t>и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прозрачность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40" dirty="0">
                <a:latin typeface="Tahoma"/>
                <a:cs typeface="Tahoma"/>
              </a:rPr>
              <a:t>процедур</a:t>
            </a:r>
            <a:endParaRPr sz="1400">
              <a:latin typeface="Tahoma"/>
              <a:cs typeface="Tahoma"/>
            </a:endParaRPr>
          </a:p>
          <a:p>
            <a:pPr marL="26670">
              <a:lnSpc>
                <a:spcPct val="100000"/>
              </a:lnSpc>
              <a:spcBef>
                <a:spcPts val="1355"/>
              </a:spcBef>
            </a:pPr>
            <a:r>
              <a:rPr sz="1400" b="1" spc="60" dirty="0">
                <a:latin typeface="Tahoma"/>
                <a:cs typeface="Tahoma"/>
              </a:rPr>
              <a:t>Основные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55" dirty="0">
                <a:latin typeface="Tahoma"/>
                <a:cs typeface="Tahoma"/>
              </a:rPr>
              <a:t>структурные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50" dirty="0">
                <a:latin typeface="Tahoma"/>
                <a:cs typeface="Tahoma"/>
              </a:rPr>
              <a:t>элементы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45" dirty="0">
                <a:latin typeface="Tahoma"/>
                <a:cs typeface="Tahoma"/>
              </a:rPr>
              <a:t>ВСОКО:</a:t>
            </a:r>
            <a:endParaRPr sz="1400">
              <a:latin typeface="Tahoma"/>
              <a:cs typeface="Tahoma"/>
            </a:endParaRPr>
          </a:p>
          <a:p>
            <a:pPr marL="26670">
              <a:lnSpc>
                <a:spcPct val="100000"/>
              </a:lnSpc>
            </a:pPr>
            <a:r>
              <a:rPr sz="1400" spc="25" dirty="0">
                <a:latin typeface="Tahoma"/>
                <a:cs typeface="Tahoma"/>
              </a:rPr>
              <a:t>-</a:t>
            </a:r>
            <a:r>
              <a:rPr sz="1400" spc="-280" dirty="0">
                <a:latin typeface="Tahoma"/>
                <a:cs typeface="Tahoma"/>
              </a:rPr>
              <a:t> </a:t>
            </a:r>
            <a:r>
              <a:rPr sz="1400" spc="125" dirty="0">
                <a:latin typeface="Tahoma"/>
                <a:cs typeface="Tahoma"/>
              </a:rPr>
              <a:t>текущий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контроль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75" dirty="0">
                <a:latin typeface="Tahoma"/>
                <a:cs typeface="Tahoma"/>
              </a:rPr>
              <a:t>и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промежуточная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85" dirty="0">
                <a:latin typeface="Tahoma"/>
                <a:cs typeface="Tahoma"/>
              </a:rPr>
              <a:t>аттестация</a:t>
            </a:r>
            <a:endParaRPr sz="1400">
              <a:latin typeface="Tahoma"/>
              <a:cs typeface="Tahoma"/>
            </a:endParaRPr>
          </a:p>
          <a:p>
            <a:pPr marL="26670">
              <a:lnSpc>
                <a:spcPct val="100000"/>
              </a:lnSpc>
            </a:pPr>
            <a:r>
              <a:rPr sz="1400" spc="25" dirty="0">
                <a:latin typeface="Tahoma"/>
                <a:cs typeface="Tahoma"/>
              </a:rPr>
              <a:t>-</a:t>
            </a:r>
            <a:r>
              <a:rPr sz="1400" spc="-275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итоговая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аттестация,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30" dirty="0">
                <a:latin typeface="Tahoma"/>
                <a:cs typeface="Tahoma"/>
              </a:rPr>
              <a:t>административный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135" dirty="0">
                <a:latin typeface="Tahoma"/>
                <a:cs typeface="Tahoma"/>
              </a:rPr>
              <a:t>внутренний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контроль</a:t>
            </a:r>
            <a:endParaRPr sz="1400">
              <a:latin typeface="Tahoma"/>
              <a:cs typeface="Tahoma"/>
            </a:endParaRPr>
          </a:p>
          <a:p>
            <a:pPr marL="26670">
              <a:lnSpc>
                <a:spcPct val="100000"/>
              </a:lnSpc>
            </a:pPr>
            <a:r>
              <a:rPr sz="1400" spc="25" dirty="0">
                <a:latin typeface="Tahoma"/>
                <a:cs typeface="Tahoma"/>
              </a:rPr>
              <a:t>-</a:t>
            </a:r>
            <a:r>
              <a:rPr sz="1400" spc="-280" dirty="0">
                <a:latin typeface="Tahoma"/>
                <a:cs typeface="Tahoma"/>
              </a:rPr>
              <a:t> </a:t>
            </a:r>
            <a:r>
              <a:rPr sz="1400" spc="130" dirty="0">
                <a:latin typeface="Tahoma"/>
                <a:cs typeface="Tahoma"/>
              </a:rPr>
              <a:t>внутренний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40" dirty="0">
                <a:latin typeface="Tahoma"/>
                <a:cs typeface="Tahoma"/>
              </a:rPr>
              <a:t>мониторинг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качества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125" dirty="0">
                <a:latin typeface="Tahoma"/>
                <a:cs typeface="Tahoma"/>
              </a:rPr>
              <a:t>образования</a:t>
            </a:r>
            <a:endParaRPr sz="1400">
              <a:latin typeface="Tahoma"/>
              <a:cs typeface="Tahoma"/>
            </a:endParaRPr>
          </a:p>
          <a:p>
            <a:pPr marL="26670">
              <a:lnSpc>
                <a:spcPct val="100000"/>
              </a:lnSpc>
              <a:spcBef>
                <a:spcPts val="5"/>
              </a:spcBef>
            </a:pPr>
            <a:r>
              <a:rPr sz="1400" spc="25" dirty="0">
                <a:latin typeface="Tahoma"/>
                <a:cs typeface="Tahoma"/>
              </a:rPr>
              <a:t>-</a:t>
            </a:r>
            <a:r>
              <a:rPr sz="1400" spc="-280" dirty="0">
                <a:latin typeface="Tahoma"/>
                <a:cs typeface="Tahoma"/>
              </a:rPr>
              <a:t> </a:t>
            </a:r>
            <a:r>
              <a:rPr sz="1400" spc="140" dirty="0">
                <a:latin typeface="Tahoma"/>
                <a:cs typeface="Tahoma"/>
              </a:rPr>
              <a:t>не</a:t>
            </a:r>
            <a:r>
              <a:rPr sz="1400" spc="105" dirty="0">
                <a:latin typeface="Tahoma"/>
                <a:cs typeface="Tahoma"/>
              </a:rPr>
              <a:t>з</a:t>
            </a:r>
            <a:r>
              <a:rPr sz="1400" spc="135" dirty="0">
                <a:latin typeface="Tahoma"/>
                <a:cs typeface="Tahoma"/>
              </a:rPr>
              <a:t>авис</a:t>
            </a:r>
            <a:r>
              <a:rPr sz="1400" spc="150" dirty="0">
                <a:latin typeface="Tahoma"/>
                <a:cs typeface="Tahoma"/>
              </a:rPr>
              <a:t>и</a:t>
            </a:r>
            <a:r>
              <a:rPr sz="1400" spc="204" dirty="0">
                <a:latin typeface="Tahoma"/>
                <a:cs typeface="Tahoma"/>
              </a:rPr>
              <a:t>м</a:t>
            </a:r>
            <a:r>
              <a:rPr sz="1400" spc="95" dirty="0">
                <a:latin typeface="Tahoma"/>
                <a:cs typeface="Tahoma"/>
              </a:rPr>
              <a:t>ая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о</a:t>
            </a:r>
            <a:r>
              <a:rPr sz="1400" spc="130" dirty="0">
                <a:latin typeface="Tahoma"/>
                <a:cs typeface="Tahoma"/>
              </a:rPr>
              <a:t>ценка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кач</a:t>
            </a:r>
            <a:r>
              <a:rPr sz="1400" spc="90" dirty="0">
                <a:latin typeface="Tahoma"/>
                <a:cs typeface="Tahoma"/>
              </a:rPr>
              <a:t>е</a:t>
            </a:r>
            <a:r>
              <a:rPr sz="1400" spc="85" dirty="0">
                <a:latin typeface="Tahoma"/>
                <a:cs typeface="Tahoma"/>
              </a:rPr>
              <a:t>ства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о</a:t>
            </a:r>
            <a:r>
              <a:rPr sz="1400" spc="170" dirty="0">
                <a:latin typeface="Tahoma"/>
                <a:cs typeface="Tahoma"/>
              </a:rPr>
              <a:t>б</a:t>
            </a:r>
            <a:r>
              <a:rPr sz="1400" spc="165" dirty="0">
                <a:latin typeface="Tahoma"/>
                <a:cs typeface="Tahoma"/>
              </a:rPr>
              <a:t>р</a:t>
            </a:r>
            <a:r>
              <a:rPr sz="1400" spc="100" dirty="0">
                <a:latin typeface="Tahoma"/>
                <a:cs typeface="Tahoma"/>
              </a:rPr>
              <a:t>а</a:t>
            </a:r>
            <a:r>
              <a:rPr sz="1400" spc="75" dirty="0">
                <a:latin typeface="Tahoma"/>
                <a:cs typeface="Tahoma"/>
              </a:rPr>
              <a:t>з</a:t>
            </a:r>
            <a:r>
              <a:rPr sz="1400" spc="120" dirty="0">
                <a:latin typeface="Tahoma"/>
                <a:cs typeface="Tahoma"/>
              </a:rPr>
              <a:t>о</a:t>
            </a:r>
            <a:r>
              <a:rPr sz="1400" spc="130" dirty="0">
                <a:latin typeface="Tahoma"/>
                <a:cs typeface="Tahoma"/>
              </a:rPr>
              <a:t>вания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638948" cy="1143000"/>
          </a:xfrm>
        </p:spPr>
        <p:txBody>
          <a:bodyPr/>
          <a:lstStyle/>
          <a:p>
            <a:pPr algn="ctr"/>
            <a:r>
              <a:rPr lang="ru-RU" dirty="0"/>
              <a:t>НАДО ЛИ ОБНОВЛЯТЬ ПОЛОЖЕНИЕ О ВСОКО?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Необходимо в связи с:</a:t>
            </a:r>
          </a:p>
          <a:p>
            <a:r>
              <a:rPr lang="ru-RU" dirty="0"/>
              <a:t>1. Требованиями ФООП.</a:t>
            </a:r>
          </a:p>
          <a:p>
            <a:r>
              <a:rPr lang="ru-RU" dirty="0"/>
              <a:t>2. Реализацией ПРОЕКТА «ШКОЛА МИНПРОСВЕЩЕНИЯ».</a:t>
            </a:r>
          </a:p>
          <a:p>
            <a:r>
              <a:rPr lang="ru-RU" dirty="0"/>
              <a:t>3. Требованиями МОТИВИРУЮЩЕГО МОНИТОРИНГА.</a:t>
            </a:r>
          </a:p>
        </p:txBody>
      </p:sp>
      <p:pic>
        <p:nvPicPr>
          <p:cNvPr id="4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638948" cy="1143000"/>
          </a:xfrm>
        </p:spPr>
        <p:txBody>
          <a:bodyPr/>
          <a:lstStyle/>
          <a:p>
            <a:pPr algn="ctr"/>
            <a:r>
              <a:rPr lang="ru-RU" dirty="0"/>
              <a:t>Изменены показатели </a:t>
            </a:r>
            <a:r>
              <a:rPr lang="ru-RU" dirty="0" err="1"/>
              <a:t>аккредитационного</a:t>
            </a:r>
            <a:r>
              <a:rPr lang="ru-RU" dirty="0"/>
              <a:t> мониторинга</a:t>
            </a:r>
          </a:p>
        </p:txBody>
      </p:sp>
      <p:pic>
        <p:nvPicPr>
          <p:cNvPr id="1026" name="Picture 2" descr="C:\Users\1\Desktop\загруженно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500174"/>
            <a:ext cx="1562100" cy="1562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785926"/>
            <a:ext cx="5715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Приказ Министерства просвещения Российской Федерации от 14.04.2023 № 271</a:t>
            </a:r>
            <a:br>
              <a:rPr lang="ru-RU" sz="2000" dirty="0"/>
            </a:br>
            <a:r>
              <a:rPr lang="ru-RU" sz="2000" dirty="0"/>
              <a:t>"Об утверждении </a:t>
            </a:r>
            <a:r>
              <a:rPr lang="ru-RU" sz="2000" dirty="0" err="1"/>
              <a:t>аккредитационных</a:t>
            </a:r>
            <a:r>
              <a:rPr lang="ru-RU" sz="2000" dirty="0"/>
              <a:t> показателей, методики расчета и применения </a:t>
            </a:r>
            <a:r>
              <a:rPr lang="ru-RU" sz="2000" dirty="0" err="1"/>
              <a:t>аккредитационных</a:t>
            </a:r>
            <a:r>
              <a:rPr lang="ru-RU" sz="2000" dirty="0"/>
              <a:t> показателей по основным общеобразовательным программам - образовательным программам начального общего образования, основного общего образования и среднего общего образования"</a:t>
            </a:r>
            <a:br>
              <a:rPr lang="ru-RU" sz="2000" dirty="0"/>
            </a:br>
            <a:r>
              <a:rPr lang="ru-RU" sz="2000" dirty="0"/>
              <a:t>(Зарегистрирован 19.05.2023 № 73365)</a:t>
            </a:r>
          </a:p>
        </p:txBody>
      </p:sp>
      <p:pic>
        <p:nvPicPr>
          <p:cNvPr id="6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781824" cy="1143000"/>
          </a:xfrm>
        </p:spPr>
        <p:txBody>
          <a:bodyPr/>
          <a:lstStyle/>
          <a:p>
            <a:pPr algn="ctr"/>
            <a:r>
              <a:rPr lang="ru-RU" dirty="0"/>
              <a:t>Показатели </a:t>
            </a:r>
            <a:r>
              <a:rPr lang="ru-RU" dirty="0" err="1"/>
              <a:t>аккредитационного</a:t>
            </a:r>
            <a:r>
              <a:rPr lang="ru-RU" dirty="0"/>
              <a:t> мониторинга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 1 марта аккредитация образовательных организаций становится бессрочной, но вводится </a:t>
            </a:r>
            <a:r>
              <a:rPr lang="ru-RU" dirty="0" err="1"/>
              <a:t>аккредитационный</a:t>
            </a:r>
            <a:r>
              <a:rPr lang="ru-RU" dirty="0"/>
              <a:t> мониторинг, который позволит осуществлять </a:t>
            </a:r>
            <a:r>
              <a:rPr lang="ru-RU" b="1" dirty="0"/>
              <a:t>постоянное наблюдение за качеством обучения</a:t>
            </a:r>
            <a:r>
              <a:rPr lang="ru-RU" dirty="0"/>
              <a:t>.</a:t>
            </a:r>
          </a:p>
          <a:p>
            <a:r>
              <a:rPr lang="ru-RU" dirty="0"/>
              <a:t>При получении государственной аккредитации школами по образовательным программам разного уровня будут учитываться такие показатели, как </a:t>
            </a:r>
            <a:r>
              <a:rPr lang="ru-RU" b="1" dirty="0"/>
              <a:t>соответствие требованиям ФГОС структуры </a:t>
            </a:r>
            <a:r>
              <a:rPr lang="ru-RU" dirty="0"/>
              <a:t>и </a:t>
            </a:r>
            <a:r>
              <a:rPr lang="ru-RU" b="1" dirty="0"/>
              <a:t>содержания образовательных программ</a:t>
            </a:r>
            <a:r>
              <a:rPr lang="ru-RU" dirty="0"/>
              <a:t>, а также </a:t>
            </a:r>
            <a:r>
              <a:rPr lang="ru-RU" b="1" dirty="0"/>
              <a:t>результатов обучения</a:t>
            </a:r>
            <a:r>
              <a:rPr lang="ru-RU" dirty="0"/>
              <a:t>, доля педагогических работников, имеющих первую или высшую </a:t>
            </a:r>
            <a:r>
              <a:rPr lang="ru-RU" b="1" dirty="0"/>
              <a:t>квалификационные категории</a:t>
            </a:r>
            <a:r>
              <a:rPr lang="ru-RU" dirty="0"/>
              <a:t>, доля педагогических работников, прошедших повышение квалификации по профилю преподаваемого учебного предмета за последние 3 года, </a:t>
            </a:r>
            <a:r>
              <a:rPr lang="ru-RU" b="1" dirty="0"/>
              <a:t>обеспеченность каждого обучающегося учебниками </a:t>
            </a:r>
            <a:r>
              <a:rPr lang="ru-RU" dirty="0"/>
              <a:t>из федерального перечня, наличие </a:t>
            </a:r>
            <a:r>
              <a:rPr lang="ru-RU" b="1" dirty="0"/>
              <a:t>электронных библиотек</a:t>
            </a:r>
            <a:r>
              <a:rPr lang="ru-RU" dirty="0"/>
              <a:t>, результаты </a:t>
            </a:r>
            <a:r>
              <a:rPr lang="ru-RU" b="1" dirty="0"/>
              <a:t>оценки качества подготовки обучающихся</a:t>
            </a:r>
            <a:r>
              <a:rPr lang="ru-RU" dirty="0"/>
              <a:t>. Каждому показателю присвоен свой удельный вес в баллах.</a:t>
            </a:r>
          </a:p>
          <a:p>
            <a:r>
              <a:rPr lang="ru-RU" b="1" dirty="0"/>
              <a:t>Эти же показатели </a:t>
            </a:r>
            <a:r>
              <a:rPr lang="ru-RU" dirty="0"/>
              <a:t>будут частично использоваться при проведении </a:t>
            </a:r>
            <a:r>
              <a:rPr lang="ru-RU" dirty="0" err="1"/>
              <a:t>аккредитационного</a:t>
            </a:r>
            <a:r>
              <a:rPr lang="ru-RU" dirty="0"/>
              <a:t> мониторинга и </a:t>
            </a:r>
            <a:r>
              <a:rPr lang="ru-RU" b="1" dirty="0"/>
              <a:t>при проверках </a:t>
            </a:r>
            <a:r>
              <a:rPr lang="ru-RU" dirty="0"/>
              <a:t>образовательных организаций. </a:t>
            </a:r>
            <a:r>
              <a:rPr lang="ru-RU" dirty="0" err="1"/>
              <a:t>Аккредитационный</a:t>
            </a:r>
            <a:r>
              <a:rPr lang="ru-RU" dirty="0"/>
              <a:t> мониторинг также будет учитывать  </a:t>
            </a:r>
            <a:r>
              <a:rPr lang="ru-RU" b="1" dirty="0"/>
              <a:t>долю </a:t>
            </a:r>
            <a:r>
              <a:rPr lang="ru-RU" dirty="0"/>
              <a:t>выпускников, </a:t>
            </a:r>
            <a:r>
              <a:rPr lang="ru-RU" b="1" dirty="0"/>
              <a:t>получивших допуск </a:t>
            </a:r>
            <a:r>
              <a:rPr lang="ru-RU" dirty="0"/>
              <a:t>к государственной итоговой аттестации по итогам обучения в 9 и 11 классах, и долю выпускников, </a:t>
            </a:r>
            <a:r>
              <a:rPr lang="ru-RU" b="1" dirty="0"/>
              <a:t>не набравших минимальное </a:t>
            </a:r>
            <a:r>
              <a:rPr lang="ru-RU" dirty="0"/>
              <a:t>количество баллов по обязательным предметам при прохождении ГИА-9 и ГИА-11.</a:t>
            </a:r>
          </a:p>
          <a:p>
            <a:endParaRPr lang="ru-RU" dirty="0"/>
          </a:p>
        </p:txBody>
      </p:sp>
      <p:pic>
        <p:nvPicPr>
          <p:cNvPr id="4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281758" cy="1143000"/>
          </a:xfrm>
        </p:spPr>
        <p:txBody>
          <a:bodyPr/>
          <a:lstStyle/>
          <a:p>
            <a:pPr algn="ctr"/>
            <a:r>
              <a:rPr lang="ru-RU" dirty="0"/>
              <a:t>Мотивирующий мониторинг управления</a:t>
            </a:r>
          </a:p>
        </p:txBody>
      </p:sp>
      <p:pic>
        <p:nvPicPr>
          <p:cNvPr id="2050" name="Picture 2" descr="C:\Users\1\Desktop\загруженное (2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643050"/>
            <a:ext cx="1714500" cy="1714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714488"/>
            <a:ext cx="5214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Распоряжение </a:t>
            </a:r>
            <a:r>
              <a:rPr lang="ru-RU" sz="2400" dirty="0" err="1"/>
              <a:t>Минпросвещения</a:t>
            </a:r>
            <a:r>
              <a:rPr lang="ru-RU" sz="2400" dirty="0"/>
              <a:t> России от 22 июня 2023 г. № Р-139 «Об утверждении Методологии мотивирующего мониторинга деятельности исполнительных органов субъектов Российской Федерации, осуществляющих государственное управление в сфере образования»</a:t>
            </a:r>
          </a:p>
        </p:txBody>
      </p:sp>
      <p:pic>
        <p:nvPicPr>
          <p:cNvPr id="6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358114" cy="1143000"/>
          </a:xfrm>
        </p:spPr>
        <p:txBody>
          <a:bodyPr/>
          <a:lstStyle/>
          <a:p>
            <a:r>
              <a:rPr lang="ru-RU" dirty="0"/>
              <a:t>Мотивирующий мониторинг управления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В перечень вошли 55 критериев, поделённые на три блока:</a:t>
            </a:r>
          </a:p>
          <a:p>
            <a:pPr fontAlgn="base"/>
            <a:r>
              <a:rPr lang="ru-RU" b="1" dirty="0"/>
              <a:t>Достижение учебных и воспитательных результатов</a:t>
            </a:r>
            <a:r>
              <a:rPr lang="ru-RU" dirty="0"/>
              <a:t>. В этой части будут оцениваться показатели развития способностей учеников и уровень их функциональной грамотности.</a:t>
            </a:r>
          </a:p>
          <a:p>
            <a:pPr fontAlgn="base"/>
            <a:r>
              <a:rPr lang="ru-RU" b="1" dirty="0"/>
              <a:t>Создание условий для достижения результатов</a:t>
            </a:r>
            <a:r>
              <a:rPr lang="ru-RU" dirty="0"/>
              <a:t>. В рамках этого блока будут проверять, насколько эффективно в процессе обучения в регионах используется лабораторное оборудование и применяются ли цифровые возможности, а также насколько система подготовки соответствует кадровым потребностям рынка труда в регионе.</a:t>
            </a:r>
          </a:p>
          <a:p>
            <a:pPr fontAlgn="base"/>
            <a:r>
              <a:rPr lang="ru-RU" b="1" dirty="0"/>
              <a:t>Организационный блок</a:t>
            </a:r>
            <a:r>
              <a:rPr lang="ru-RU" dirty="0"/>
              <a:t>. Он позволит оценить административную работу региональных органов, ведение отчётности и так далее.</a:t>
            </a:r>
          </a:p>
          <a:p>
            <a:pPr fontAlgn="base"/>
            <a:r>
              <a:rPr lang="ru-RU" dirty="0"/>
              <a:t>«Новый мониторинг, объединив широкий набор параметров, позволит получать объективную картину, вносить корректировки в управленческие решения и делать это так, как ожидает от нас общество, учащиеся, родители, педагоги», ― подчеркнул министр просвещения Сергей Кравцов.</a:t>
            </a:r>
          </a:p>
          <a:p>
            <a:endParaRPr lang="ru-RU" dirty="0"/>
          </a:p>
        </p:txBody>
      </p:sp>
      <p:pic>
        <p:nvPicPr>
          <p:cNvPr id="4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567510" cy="1143000"/>
          </a:xfrm>
        </p:spPr>
        <p:txBody>
          <a:bodyPr/>
          <a:lstStyle/>
          <a:p>
            <a:pPr algn="ctr"/>
            <a:r>
              <a:rPr lang="ru-RU" dirty="0"/>
              <a:t>Некоторые цели мотивирующего мониторинга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формирование и развитие системы управления качеством образования на муниципальном уровне как части единой федеральной системы оценки качества образования;</a:t>
            </a:r>
          </a:p>
          <a:p>
            <a:r>
              <a:rPr lang="ru-RU" dirty="0"/>
              <a:t>эффективная реализация мероприятий национального проекта "Образование";</a:t>
            </a:r>
          </a:p>
          <a:p>
            <a:r>
              <a:rPr lang="ru-RU" dirty="0"/>
              <a:t>повышение качества общего образования и дополнительного образования детей за счет развития механизмов управления качеством образования на муниципальном уровне;</a:t>
            </a:r>
          </a:p>
        </p:txBody>
      </p:sp>
      <p:pic>
        <p:nvPicPr>
          <p:cNvPr id="4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1223772" cy="8214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</TotalTime>
  <Words>1212</Words>
  <Application>Microsoft Office PowerPoint</Application>
  <PresentationFormat>Экран (4:3)</PresentationFormat>
  <Paragraphs>115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Контроль и  оценка в условиях введения ФООП</vt:lpstr>
      <vt:lpstr>Презентация PowerPoint</vt:lpstr>
      <vt:lpstr>ВНУТРЕНЯЯ СИСТЕМА ОЦЕНКИ  И УПРАВЛЕНИЯ КАЧЕСТВОМ ОБРАЗОВАНИЯ (ВСОУКО)</vt:lpstr>
      <vt:lpstr>НАДО ЛИ ОБНОВЛЯТЬ ПОЛОЖЕНИЕ О ВСОКО?</vt:lpstr>
      <vt:lpstr>Изменены показатели аккредитационного мониторинга</vt:lpstr>
      <vt:lpstr>Показатели аккредитационного мониторинга</vt:lpstr>
      <vt:lpstr>Мотивирующий мониторинг управления</vt:lpstr>
      <vt:lpstr>Мотивирующий мониторинг управления</vt:lpstr>
      <vt:lpstr>Некоторые цели мотивирующего мониторинга</vt:lpstr>
      <vt:lpstr>Презентация PowerPoint</vt:lpstr>
      <vt:lpstr>Презентация PowerPoint</vt:lpstr>
      <vt:lpstr>Знание: качество и объективность</vt:lpstr>
      <vt:lpstr>Презентация PowerPoint</vt:lpstr>
      <vt:lpstr>Обновление в связи с требованиями ФООП</vt:lpstr>
      <vt:lpstr>Обновление в связи с требованиями ФООП</vt:lpstr>
      <vt:lpstr>Обновление в связи с требованиями ФООП</vt:lpstr>
      <vt:lpstr>Презентация PowerPoint</vt:lpstr>
      <vt:lpstr>СТАРТОВАЯ ДИАГНОСТИКА - ИНСТРУМЕНТ ВСОКО.</vt:lpstr>
      <vt:lpstr>Появившиеся изменения</vt:lpstr>
      <vt:lpstr>Внутреннее и внешнее оценивание</vt:lpstr>
      <vt:lpstr>Особенности оценки личностных результатов. </vt:lpstr>
      <vt:lpstr>Особенности оценки метапредметных результатов</vt:lpstr>
      <vt:lpstr>Особенности оценки предметных результатов.</vt:lpstr>
      <vt:lpstr>Особенности оценки функциональной грамотности</vt:lpstr>
      <vt:lpstr>Презентация PowerPoint</vt:lpstr>
      <vt:lpstr>При подготовке презентации были использованы материалы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«Оценка качества образования – условие и ресурс управления»</dc:title>
  <dc:creator>1</dc:creator>
  <cp:lastModifiedBy>Диана</cp:lastModifiedBy>
  <cp:revision>38</cp:revision>
  <dcterms:created xsi:type="dcterms:W3CDTF">2023-08-27T21:45:01Z</dcterms:created>
  <dcterms:modified xsi:type="dcterms:W3CDTF">2023-10-08T23:29:11Z</dcterms:modified>
</cp:coreProperties>
</file>