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86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A8D93F-F020-4107-84FF-2805ACA64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0131A81-0EBE-4F8A-B779-BDC07002D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BEA2977-7FE8-4463-8D05-14C6412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2816C1D-D098-4ABA-85B5-B9EDA122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5F27147-C645-4DBB-8B06-8EDDA825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86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BA954B-D845-46C8-94F7-4DB8FD061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3636A8F-6E1D-4C5C-9DA4-01A0D9DF9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13FC6DE-B4FB-40FD-AD01-6507FD84D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F4738E9-0467-4FD5-8E9D-801B7A1E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BE5314D-65BF-4793-A5B7-516063DB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8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12C9DBB-50B5-4724-A8B4-6D95930B2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7BAA4B7-A9A8-4917-9365-BB487D735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3667042-1160-4AEE-AB0F-63CF1ABF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CC7A47-8786-4E4C-9267-22B429EE5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B004143-2D8C-4FF6-A559-C9422A1B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77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A43DDB-6BEE-4F4F-8EA6-209F8747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C9EBF5E-49DF-406C-A78F-8FE16CA3A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54AD45-CAAC-41CF-B046-3E7FE376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68849CF-A4A7-41A3-A4FD-2E5F2A65E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024974-7B81-42F5-A649-CBDDEDB5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84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9F4834-E2FE-42B4-9C71-E55C0F5DC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190F78C-9128-4813-8098-43708967C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40A3BB-148D-40B3-9896-A52D4A613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144E17-E011-42E6-A816-DD542578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FB9F548-6399-4BA9-B0A7-8B4E37E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70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1EA6BA-0520-48AE-8AD3-F2FACA506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603C3B-8215-4CE5-A433-1969BA5F1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E51490C-E384-4E1B-8D93-04F5F2343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B11B8C3-2B24-498E-BF15-E4300125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5406670-F78B-4189-B9EB-A40F212F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BC90A5-A3A9-459C-8964-54D35B999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02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497102-D8B3-4111-9173-E636AFF75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7B4E380-3CAD-48A6-8EAA-945E536F2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3E91595-67DB-4C61-9D09-3F381D48F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BB9574E-6AD7-450D-B941-0427FA771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4A7BABB-94CE-40A4-95A4-DCE4A7FE9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E77703C-0A2C-4CEC-BC40-2A10470E3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9E225EA-81B9-4677-AB2D-41BBA2C3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F8E2709-269B-487F-91E7-782BCD3C1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32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5C57A8-12E2-4C82-994E-40B835F73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110341F-6676-425C-AE81-77033DEB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9DCD64A-F231-474C-90B5-08EC7B042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02AB6CE-A985-41B7-A807-27762A31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69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2C3E263-11ED-4127-88E5-BF4C6DF4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473DC76-326C-4107-B5CF-189B09F7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CA121A7-238F-4435-83FE-CC100B80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41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86A7A4-8951-4A8F-92F0-85A7467C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268B7D-0EA7-43D3-9969-31C77579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12412AC-9BD8-44A4-ACFB-C4CC5CFC9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0090750-F4D9-4AC0-AAC9-C612D834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7AD6E52-61CB-4A9E-9B03-951BBBAAA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ABDB60A-738B-4A1F-B1B5-B24A871B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8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6FA6E8-34BD-4929-A850-3B80454C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249941A-525B-4EC2-A710-F8328E84A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D73B2AE-9FC1-4130-BDC5-3D6577BA3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340B85E-04B9-4B2A-ACC3-B26C33D4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7B15EE0-1028-40A4-ACB4-D81671D0C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B45632B-6C89-4FBF-B48C-BF225939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1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55E17D-68CA-4BDE-8FC2-3A35B0177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354A953-D4CD-4D79-83C0-C27F778AE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0C8D400-D56E-4B4A-B0E0-D6D1F41CF8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DE1C-DE08-4052-B24A-E07A55CD66E6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F9766FB-2D7C-438B-B09C-6B1D7D33F0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0AB498-70E1-44A3-96E7-685780CE5C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007D-9E1F-4051-9AD4-548228CC20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10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BDBABC5-FAE8-4D35-AB4F-E3ED91FA2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sz="4800" dirty="0"/>
          </a:p>
          <a:p>
            <a:pPr marL="0" indent="0" algn="ctr">
              <a:buNone/>
            </a:pPr>
            <a:endParaRPr lang="ru-RU" sz="4800" dirty="0"/>
          </a:p>
          <a:p>
            <a:pPr marL="0" indent="0" algn="ctr">
              <a:buNone/>
            </a:pPr>
            <a:endParaRPr lang="ru-RU" sz="4800" dirty="0"/>
          </a:p>
          <a:p>
            <a:pPr marL="0" indent="0" algn="ctr">
              <a:buNone/>
            </a:pPr>
            <a:r>
              <a:rPr lang="ru-RU" sz="4800" dirty="0">
                <a:solidFill>
                  <a:srgbClr val="C00000"/>
                </a:solidFill>
              </a:rPr>
              <a:t>Анализ работы</a:t>
            </a:r>
          </a:p>
          <a:p>
            <a:pPr marL="0" indent="0" algn="ctr">
              <a:buNone/>
            </a:pPr>
            <a:r>
              <a:rPr lang="ru-RU" sz="4800" dirty="0">
                <a:solidFill>
                  <a:srgbClr val="C00000"/>
                </a:solidFill>
              </a:rPr>
              <a:t> методического объединения</a:t>
            </a:r>
          </a:p>
          <a:p>
            <a:pPr marL="0" indent="0" algn="ctr">
              <a:buNone/>
            </a:pPr>
            <a:r>
              <a:rPr lang="ru-RU" sz="4800" dirty="0">
                <a:solidFill>
                  <a:srgbClr val="C00000"/>
                </a:solidFill>
              </a:rPr>
              <a:t>учителей английского языка</a:t>
            </a:r>
          </a:p>
          <a:p>
            <a:pPr marL="0" indent="0" algn="ctr">
              <a:buNone/>
            </a:pPr>
            <a:r>
              <a:rPr lang="ru-RU" sz="4800" dirty="0">
                <a:solidFill>
                  <a:srgbClr val="C00000"/>
                </a:solidFill>
              </a:rPr>
              <a:t>за 2022-2023 учебный год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endParaRPr lang="ru-RU" sz="2200" dirty="0"/>
          </a:p>
          <a:p>
            <a:pPr marL="0" indent="0" algn="ctr">
              <a:buNone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</a:rPr>
              <a:t>Руководитель МО – </a:t>
            </a:r>
            <a:r>
              <a:rPr lang="ru-RU" sz="2300" dirty="0" err="1">
                <a:solidFill>
                  <a:schemeClr val="accent1">
                    <a:lumMod val="75000"/>
                  </a:schemeClr>
                </a:solidFill>
              </a:rPr>
              <a:t>Загамула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</a:rPr>
              <a:t> О. А.</a:t>
            </a:r>
          </a:p>
          <a:p>
            <a:pPr marL="0" indent="0" algn="ctr">
              <a:buNone/>
            </a:pPr>
            <a:r>
              <a:rPr lang="ru-RU" sz="4800" dirty="0"/>
              <a:t> </a:t>
            </a:r>
          </a:p>
          <a:p>
            <a:pPr marL="0" indent="0" algn="ctr">
              <a:buNone/>
            </a:pPr>
            <a:endParaRPr lang="ru-RU" sz="4800" dirty="0"/>
          </a:p>
          <a:p>
            <a:pPr algn="ctr"/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97011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7B5422-CC52-48C1-BF09-77EA615AE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6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ЕГЭ по английскому языку сдавало 2 учащихся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E125315-F74D-486D-9E42-67E97783438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1312" y="2575433"/>
          <a:ext cx="6429376" cy="2851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3984">
                  <a:extLst>
                    <a:ext uri="{9D8B030D-6E8A-4147-A177-3AD203B41FA5}">
                      <a16:colId xmlns:a16="http://schemas.microsoft.com/office/drawing/2014/main" xmlns="" val="3261460754"/>
                    </a:ext>
                  </a:extLst>
                </a:gridCol>
                <a:gridCol w="1121632">
                  <a:extLst>
                    <a:ext uri="{9D8B030D-6E8A-4147-A177-3AD203B41FA5}">
                      <a16:colId xmlns:a16="http://schemas.microsoft.com/office/drawing/2014/main" xmlns="" val="1277109730"/>
                    </a:ext>
                  </a:extLst>
                </a:gridCol>
                <a:gridCol w="990796">
                  <a:extLst>
                    <a:ext uri="{9D8B030D-6E8A-4147-A177-3AD203B41FA5}">
                      <a16:colId xmlns:a16="http://schemas.microsoft.com/office/drawing/2014/main" xmlns="" val="2885764011"/>
                    </a:ext>
                  </a:extLst>
                </a:gridCol>
                <a:gridCol w="1076538">
                  <a:extLst>
                    <a:ext uri="{9D8B030D-6E8A-4147-A177-3AD203B41FA5}">
                      <a16:colId xmlns:a16="http://schemas.microsoft.com/office/drawing/2014/main" xmlns="" val="3873115611"/>
                    </a:ext>
                  </a:extLst>
                </a:gridCol>
                <a:gridCol w="809785">
                  <a:extLst>
                    <a:ext uri="{9D8B030D-6E8A-4147-A177-3AD203B41FA5}">
                      <a16:colId xmlns:a16="http://schemas.microsoft.com/office/drawing/2014/main" xmlns="" val="1137508435"/>
                    </a:ext>
                  </a:extLst>
                </a:gridCol>
                <a:gridCol w="810420">
                  <a:extLst>
                    <a:ext uri="{9D8B030D-6E8A-4147-A177-3AD203B41FA5}">
                      <a16:colId xmlns:a16="http://schemas.microsoft.com/office/drawing/2014/main" xmlns="" val="609108657"/>
                    </a:ext>
                  </a:extLst>
                </a:gridCol>
                <a:gridCol w="586221">
                  <a:extLst>
                    <a:ext uri="{9D8B030D-6E8A-4147-A177-3AD203B41FA5}">
                      <a16:colId xmlns:a16="http://schemas.microsoft.com/office/drawing/2014/main" xmlns="" val="23080285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ФИО учащегося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ФИО учителя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Первичный балл устной части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Первичный балл письменной части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Первичный балл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Тестовый балл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Оценка по ЕГЭ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213658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6350" algn="l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Горюнов Николай Витальевич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Загамула Оксана Александровна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59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65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738357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Мазур Никита Валерьвич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Загамула Оксана Александровна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64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70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1783642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Средние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62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68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339909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010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306AF2D-D732-4E62-BBFB-B37373BDC3B1}"/>
              </a:ext>
            </a:extLst>
          </p:cNvPr>
          <p:cNvSpPr txBox="1"/>
          <p:nvPr/>
        </p:nvSpPr>
        <p:spPr>
          <a:xfrm>
            <a:off x="0" y="311351"/>
            <a:ext cx="12192000" cy="62352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Общие выводы: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98000"/>
              </a:lnSpc>
              <a:spcAft>
                <a:spcPts val="26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 школы и вытекающая из нее тема методического объединения соответствуют основным задачам, стоящим перед школой;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98000"/>
              </a:lnSpc>
              <a:spcAft>
                <a:spcPts val="26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члены ШМО гуманитарного цикла понимают значимость методической работы, принимают активное участие в жизни школы;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98000"/>
              </a:lnSpc>
              <a:spcAft>
                <a:spcPts val="26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тематика заседаний отражает основные проблемы, стоящие перед учителями;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выступления и выводы основывались на анализе, практических результатах,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позволяющим сделать серьезные методические обобщения;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98000"/>
              </a:lnSpc>
              <a:spcAft>
                <a:spcPts val="26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проводилась работа по овладению учителями современными методиками и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технологиями обучения;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98000"/>
              </a:lnSpc>
              <a:spcAft>
                <a:spcPts val="265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уделялось внимание формированию у учащихся навыков проектной исследовательской деятельности;</a:t>
            </a:r>
            <a:r>
              <a:rPr lang="ru-RU" sz="2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803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62647F-D524-44F5-89EA-B9D1E764F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Тема методического объединения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8FB785-2EA8-4218-897D-916E350FE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550"/>
            <a:ext cx="12192000" cy="5704449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совершенствование качества учебно-воспитательного процесса, обновление содержания образования и педагогических технологий в условиях реализации ФГОС и национального проекта «Образование». </a:t>
            </a:r>
          </a:p>
          <a:p>
            <a:pPr marL="222250" indent="0" algn="just">
              <a:lnSpc>
                <a:spcPct val="98000"/>
              </a:lnSpc>
              <a:spcAft>
                <a:spcPts val="265"/>
              </a:spcAft>
              <a:buNone/>
            </a:pPr>
            <a:r>
              <a:rPr lang="ru-RU" sz="24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Цели:</a:t>
            </a:r>
          </a:p>
          <a:p>
            <a:pPr marL="222250" indent="0" algn="just">
              <a:lnSpc>
                <a:spcPct val="98000"/>
              </a:lnSpc>
              <a:spcAft>
                <a:spcPts val="265"/>
              </a:spcAft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современного качественного и доступного образования по иностранным языкам в условиях введения ФГОС и Федерального закона  «Об образовании в Российской Федерации» путем формирования творческой индивидуальности личности учителя и ученика, создания базы методического и материально – технического обеспечения  образовательного процесса. </a:t>
            </a:r>
          </a:p>
          <a:p>
            <a:pPr marL="222250" indent="0" algn="just">
              <a:lnSpc>
                <a:spcPct val="98000"/>
              </a:lnSpc>
              <a:spcAft>
                <a:spcPts val="265"/>
              </a:spcAft>
              <a:buNone/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-продолжение педагогического поиска по достижению высокого качества и эффективности обучения иностранному языку. </a:t>
            </a:r>
          </a:p>
          <a:p>
            <a:pPr marL="222250" indent="0" algn="just">
              <a:lnSpc>
                <a:spcPct val="98000"/>
              </a:lnSpc>
              <a:spcAft>
                <a:spcPts val="265"/>
              </a:spcAft>
              <a:buNone/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-формирование ключевых образовательных компетенций, обучающихся путём расширения школьной языковой среды и новых педагогических технологий.</a:t>
            </a:r>
          </a:p>
          <a:p>
            <a:pPr algn="ctr"/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46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DD6659-F5A8-4E7C-B99B-A1266A7F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1032" y="0"/>
            <a:ext cx="12233031" cy="122388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Задачи МО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54F3A8-C269-4EFD-9E45-83254547F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23888"/>
            <a:ext cx="12192000" cy="56341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 условий для внедрения ФГОС в учебный процесс. Организация работы по реализации новых образовательных стандартов на уроках иностранного языка в 5-х классах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уровня профессиональной подготовки педагогических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кадро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азвитие творческих способностей школьников через участие в олимпиадах и конкурсах различных уровней (муниципального, регионального, всероссийского).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качества подготовки выпускников к ОГЭ и ЕГЭ в 9-х и 11-х классах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индивидуальности учащихся, для формирования мотивации достижений и потребности в саморазвитии; поиск новых форм и методов урочной и внеклассной деятельности, способствующих формированию всесторонне развитой личности.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Воспитание интереса учащихся к изучению иностранного языка, путем вовлечения в исследовательскую и проектную деятельность.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над темами по самообразованию педагогов. Повышение уровня преподавания в связи с новыми требованиями в условиях модернизации школы.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42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4E542E-AAE4-4683-8F2B-26ED3729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Основные направления деятельности учителей МО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EE9BBF4-CBB5-4ECF-BE60-7640CCC8C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9"/>
            <a:ext cx="12192000" cy="516731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тематические педагогические педсоветы;</a:t>
            </a: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учителей над темами самообразования;</a:t>
            </a: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открытые уроки, их анализ;</a:t>
            </a: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взаимопосещение</a:t>
            </a: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анализ уроков;</a:t>
            </a: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методические семинары;</a:t>
            </a: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дистанционное обучение педагогов;</a:t>
            </a:r>
          </a:p>
          <a:p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аттестация членов МО.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86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2A2777-C9F0-4CB8-AFD2-9F5738D63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48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самообразования.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8D7C547-9FC5-4B19-B210-157985A29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39484"/>
            <a:ext cx="12192000" cy="571851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Аракелян Эльмира Сергеевна - «Использование игр на уроках английского языка»</a:t>
            </a:r>
          </a:p>
          <a:p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Вольбек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Карина Витальевна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«Формирование коммуникативной компетенции средствами современных образовательных технологий в концепции ФГОС»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Гуцол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Маргарита Александровна  - 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«Системно –деятельный подход в обучении иностранному языку»</a:t>
            </a:r>
            <a:endParaRPr lang="ru-RU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Загамула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Оксана Александровна - 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«Проектная деятельность как средство повышения мотивации учащихся к изучению английского языка»</a:t>
            </a:r>
            <a:endParaRPr lang="ru-RU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Кузнецова Александра Игнатьевна - «Развитие креативного мышления на уроках английского языка»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Орехова Ольга Борисовна - «Контроль сформированности иноязычной языковой компетентности»</a:t>
            </a:r>
            <a:endParaRPr lang="ru-RU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Партах Татьяна Сергеевна - «Развитие познавательного интереса у обучающихся на уроках английского языка посредством применения игровых технологий»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Поварова Татьяна Михайловна - «Перспективная модель ЕГЭ в 2022 учебном году»</a:t>
            </a:r>
            <a:endParaRPr lang="ru-RU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Фетисова Марина Анатольевна - «Формирование речевой компетенции на уроках английского языка»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6AA999B0-AEFC-4B19-B63B-13C1B8005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"/>
            <a:ext cx="12084148" cy="676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66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AB1D76-374A-4FA3-8E4E-5DC237725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Сделав анализ ВПР, пришли к выводу уделять больше внимания: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DFAE33-FA86-409D-8D3E-7F2AEA3EA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развитию таких </a:t>
            </a:r>
            <a:r>
              <a:rPr lang="ru-RU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общеучебных</a:t>
            </a: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умений, как умение вдумчиво прочитать инструкцию к заданию и точно ее выполнить; извлечь необходимую информацию, сделать на ее основе заключения и аргументировать их; логически организовать порождаемый устный или письменный текст;</a:t>
            </a:r>
          </a:p>
          <a:p>
            <a:pPr indent="-6350" algn="just">
              <a:lnSpc>
                <a:spcPct val="98000"/>
              </a:lnSpc>
              <a:spcAft>
                <a:spcPts val="750"/>
              </a:spcAft>
            </a:pP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использованию в процессе обучения текстов различных типов и жанров, в том числе материалов сети интернет;</a:t>
            </a:r>
          </a:p>
          <a:p>
            <a:pPr indent="-6350" algn="just">
              <a:lnSpc>
                <a:spcPct val="98000"/>
              </a:lnSpc>
              <a:spcAft>
                <a:spcPts val="750"/>
              </a:spcAft>
            </a:pP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развитию языкового чутья, формированию умений языковой догадки;</a:t>
            </a:r>
          </a:p>
          <a:p>
            <a:pPr indent="-6350" algn="just">
              <a:lnSpc>
                <a:spcPct val="98000"/>
              </a:lnSpc>
              <a:spcAft>
                <a:spcPts val="750"/>
              </a:spcAft>
            </a:pP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выстроить работу на уроках английского языка по развитию умения аудирования с пониманием запрашиваемой информации в прослушанном тексте</a:t>
            </a:r>
          </a:p>
          <a:p>
            <a:pPr indent="-6350" algn="just">
              <a:lnSpc>
                <a:spcPct val="98000"/>
              </a:lnSpc>
              <a:spcAft>
                <a:spcPts val="750"/>
              </a:spcAft>
            </a:pPr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разработать задания, направленные на формирование навыка составления монолога по иллюстрации.</a:t>
            </a:r>
          </a:p>
          <a:p>
            <a:r>
              <a:rPr lang="ru-RU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обратить внимание на развитие навыка чтения текста вслух.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65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AA4D6F-8CE9-4B9B-9539-7E43F683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Подготовка и итоги государственной (итоговой) аттестации в 9, 11 классах.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367591-FCC3-45E3-BA79-5657E60B1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Учителями МО в течение года проводилась дифференцированная работа по подготовке к ОГЭ/ЕГЭ: индивидуально-групповые занятия по подготовке к ОГЭ/ЕГЭ, индивидуальные консультации, были составлены разноуровневые тесты по материалам ОГЭ/ЕГЭ, велась углубленная работа с тестовыми заданиями, подготовка к сочинениям и изложениям.  Все учащиеся выпускного 9 и 11 класса были допущены к сдаче ОГЭ/ЕГЭ.</a:t>
            </a:r>
          </a:p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Провели консультации для учащихся по заполнению бланков ОГЭ, ЕГЭ.</a:t>
            </a:r>
          </a:p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всего учебного года вели мониторинг подготовки учащихся к ОГЭ, ЕГЭ, отслеживали результаты письменных (и тестовых) работ учащихся.</a:t>
            </a:r>
          </a:p>
          <a:p>
            <a:pPr indent="-6350" algn="just">
              <a:lnSpc>
                <a:spcPct val="98000"/>
              </a:lnSpc>
              <a:spcAft>
                <a:spcPts val="265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Проводили пробные задания по ОГЭ и ЕГЭ.</a:t>
            </a:r>
          </a:p>
          <a:p>
            <a:pPr indent="-6350" algn="just">
              <a:lnSpc>
                <a:spcPct val="98000"/>
              </a:lnSpc>
              <a:spcAft>
                <a:spcPts val="265"/>
              </a:spcAft>
            </a:pPr>
            <a:endParaRPr lang="ru-RU" sz="24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48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604077-E710-46AC-9934-6318C4597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4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ОГЭ по английскому языку сдавало 4 учащихся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A18A1FA-4ED0-429C-A496-9365F6737C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781653"/>
              </p:ext>
            </p:extLst>
          </p:nvPr>
        </p:nvGraphicFramePr>
        <p:xfrm>
          <a:off x="0" y="872197"/>
          <a:ext cx="12191999" cy="5570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9517">
                  <a:extLst>
                    <a:ext uri="{9D8B030D-6E8A-4147-A177-3AD203B41FA5}">
                      <a16:colId xmlns:a16="http://schemas.microsoft.com/office/drawing/2014/main" xmlns="" val="233542777"/>
                    </a:ext>
                  </a:extLst>
                </a:gridCol>
                <a:gridCol w="4477063">
                  <a:extLst>
                    <a:ext uri="{9D8B030D-6E8A-4147-A177-3AD203B41FA5}">
                      <a16:colId xmlns:a16="http://schemas.microsoft.com/office/drawing/2014/main" xmlns="" val="2979100308"/>
                    </a:ext>
                  </a:extLst>
                </a:gridCol>
                <a:gridCol w="2675168">
                  <a:extLst>
                    <a:ext uri="{9D8B030D-6E8A-4147-A177-3AD203B41FA5}">
                      <a16:colId xmlns:a16="http://schemas.microsoft.com/office/drawing/2014/main" xmlns="" val="1243798163"/>
                    </a:ext>
                  </a:extLst>
                </a:gridCol>
                <a:gridCol w="1960251">
                  <a:extLst>
                    <a:ext uri="{9D8B030D-6E8A-4147-A177-3AD203B41FA5}">
                      <a16:colId xmlns:a16="http://schemas.microsoft.com/office/drawing/2014/main" xmlns="" val="3531075167"/>
                    </a:ext>
                  </a:extLst>
                </a:gridCol>
              </a:tblGrid>
              <a:tr h="742775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ФИО учащегося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ФИО учителя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Первичный балл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Оценка по ЕГЭ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4136971747"/>
                  </a:ext>
                </a:extLst>
              </a:tr>
              <a:tr h="1114161">
                <a:tc>
                  <a:txBody>
                    <a:bodyPr/>
                    <a:lstStyle/>
                    <a:p>
                      <a:pPr indent="-6350" algn="l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Бокарев Роберто Илирович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СО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59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2438118882"/>
                  </a:ext>
                </a:extLst>
              </a:tr>
              <a:tr h="1485547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Дереза Ярослав Владимирович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Фетисова Марина Анатольевна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55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581787242"/>
                  </a:ext>
                </a:extLst>
              </a:tr>
              <a:tr h="1114161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Зверева Елезавета Викторовна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Фетисова Марина Анатольевна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57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2091354114"/>
                  </a:ext>
                </a:extLst>
              </a:tr>
              <a:tr h="1114161"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effectLst/>
                        </a:rPr>
                        <a:t>Проничкин- Тимур Денисович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Поворова Татьяна Михайловна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effectLst/>
                        </a:rPr>
                        <a:t>42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indent="-6350" algn="just">
                        <a:lnSpc>
                          <a:spcPct val="98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xmlns="" val="12599896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4B195CE-2B95-4A9D-9B50-BC0CDE50E650}"/>
              </a:ext>
            </a:extLst>
          </p:cNvPr>
          <p:cNvSpPr txBox="1"/>
          <p:nvPr/>
        </p:nvSpPr>
        <p:spPr>
          <a:xfrm>
            <a:off x="4846319" y="6494181"/>
            <a:ext cx="6119446" cy="363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 algn="just">
              <a:lnSpc>
                <a:spcPct val="98000"/>
              </a:lnSpc>
              <a:spcAft>
                <a:spcPts val="75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оценка по ОГЭ 4 </a:t>
            </a:r>
          </a:p>
        </p:txBody>
      </p:sp>
    </p:spTree>
    <p:extLst>
      <p:ext uri="{BB962C8B-B14F-4D97-AF65-F5344CB8AC3E}">
        <p14:creationId xmlns:p14="http://schemas.microsoft.com/office/powerpoint/2010/main" val="39711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712</Words>
  <Application>Microsoft Office PowerPoint</Application>
  <PresentationFormat>Произвольный</PresentationFormat>
  <Paragraphs>114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Тема методического объединения</vt:lpstr>
      <vt:lpstr>Задачи МО</vt:lpstr>
      <vt:lpstr>Основные направления деятельности учителей МО</vt:lpstr>
      <vt:lpstr>Темы самообразования. </vt:lpstr>
      <vt:lpstr>Презентация PowerPoint</vt:lpstr>
      <vt:lpstr>Сделав анализ ВПР, пришли к выводу уделять больше внимания: </vt:lpstr>
      <vt:lpstr>Подготовка и итоги государственной (итоговой) аттестации в 9, 11 классах. </vt:lpstr>
      <vt:lpstr>ОГЭ по английскому языку сдавало 4 учащихся.   </vt:lpstr>
      <vt:lpstr>ЕГЭ по английскому языку сдавало 2 учащихся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Диана</cp:lastModifiedBy>
  <cp:revision>9</cp:revision>
  <dcterms:created xsi:type="dcterms:W3CDTF">2023-08-29T20:48:38Z</dcterms:created>
  <dcterms:modified xsi:type="dcterms:W3CDTF">2023-10-08T23:30:56Z</dcterms:modified>
</cp:coreProperties>
</file>