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66" r:id="rId20"/>
    <p:sldId id="299" r:id="rId21"/>
    <p:sldId id="304" r:id="rId22"/>
    <p:sldId id="300" r:id="rId23"/>
    <p:sldId id="301" r:id="rId24"/>
    <p:sldId id="28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9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качества знаний ГОДОВОГО</a:t>
            </a:r>
            <a:r>
              <a:rPr lang="ru-RU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оценивания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АЛГЕБРЕ</a:t>
            </a:r>
            <a:r>
              <a:rPr lang="ru-RU" sz="24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7-9 классов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2022-2023 уч.г.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'ГОД алгебра 7-9 кл'!$M$2</c:f>
              <c:strCache>
                <c:ptCount val="1"/>
                <c:pt idx="0">
                  <c:v>% качества знаний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'ГОД алгебра 7-9 кл'!$A$3:$A$14</c:f>
              <c:strCache>
                <c:ptCount val="12"/>
                <c:pt idx="1">
                  <c:v>7-К</c:v>
                </c:pt>
                <c:pt idx="2">
                  <c:v>7-Б</c:v>
                </c:pt>
                <c:pt idx="3">
                  <c:v>7-В</c:v>
                </c:pt>
                <c:pt idx="4">
                  <c:v>7-Г</c:v>
                </c:pt>
                <c:pt idx="5">
                  <c:v>8-М</c:v>
                </c:pt>
                <c:pt idx="6">
                  <c:v>8-Б</c:v>
                </c:pt>
                <c:pt idx="7">
                  <c:v>8-В</c:v>
                </c:pt>
                <c:pt idx="8">
                  <c:v>9-М</c:v>
                </c:pt>
                <c:pt idx="9">
                  <c:v>9-Б</c:v>
                </c:pt>
                <c:pt idx="10">
                  <c:v>9-В</c:v>
                </c:pt>
                <c:pt idx="11">
                  <c:v>Итог</c:v>
                </c:pt>
              </c:strCache>
            </c:strRef>
          </c:cat>
          <c:val>
            <c:numRef>
              <c:f>'ГОД алгебра 7-9 кл'!$M$3:$M$14</c:f>
              <c:numCache>
                <c:formatCode>0%</c:formatCode>
                <c:ptCount val="12"/>
                <c:pt idx="1">
                  <c:v>0.86206896551724133</c:v>
                </c:pt>
                <c:pt idx="2">
                  <c:v>0.46666666666666667</c:v>
                </c:pt>
                <c:pt idx="3">
                  <c:v>0.4375</c:v>
                </c:pt>
                <c:pt idx="4">
                  <c:v>0.5757575757575758</c:v>
                </c:pt>
                <c:pt idx="5">
                  <c:v>0.80645161290322587</c:v>
                </c:pt>
                <c:pt idx="6">
                  <c:v>0.22580645161290322</c:v>
                </c:pt>
                <c:pt idx="7">
                  <c:v>0.6470588235294118</c:v>
                </c:pt>
                <c:pt idx="8">
                  <c:v>0.76</c:v>
                </c:pt>
                <c:pt idx="9">
                  <c:v>0.45161290322580649</c:v>
                </c:pt>
                <c:pt idx="10">
                  <c:v>0.21875</c:v>
                </c:pt>
                <c:pt idx="11">
                  <c:v>0.55000000000000004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087112608"/>
        <c:axId val="-1087111520"/>
        <c:axId val="0"/>
      </c:bar3DChart>
      <c:catAx>
        <c:axId val="-108711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087111520"/>
        <c:crosses val="autoZero"/>
        <c:auto val="1"/>
        <c:lblAlgn val="ctr"/>
        <c:lblOffset val="100"/>
        <c:noMultiLvlLbl val="0"/>
      </c:catAx>
      <c:valAx>
        <c:axId val="-1087111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087112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качества знаний 9-х классов по итога ГОДА и ОГЭ (певая сессия) 2022- 2023 учебого</a:t>
            </a:r>
            <a:r>
              <a:rPr lang="ru-RU" sz="2400" i="1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</a:t>
            </a:r>
            <a:endParaRPr lang="ru-RU" sz="2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Лист1!$G$1</c:f>
              <c:strCache>
                <c:ptCount val="1"/>
                <c:pt idx="0">
                  <c:v>Годова алгебра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Лист1!$F$2:$F$5</c:f>
              <c:strCache>
                <c:ptCount val="4"/>
                <c:pt idx="0">
                  <c:v>9-М</c:v>
                </c:pt>
                <c:pt idx="1">
                  <c:v>9-Б</c:v>
                </c:pt>
                <c:pt idx="2">
                  <c:v>9-В</c:v>
                </c:pt>
                <c:pt idx="3">
                  <c:v>Итог</c:v>
                </c:pt>
              </c:strCache>
            </c:strRef>
          </c:cat>
          <c:val>
            <c:numRef>
              <c:f>Лист1!$G$2:$G$5</c:f>
              <c:numCache>
                <c:formatCode>0%</c:formatCode>
                <c:ptCount val="4"/>
                <c:pt idx="0">
                  <c:v>0.76</c:v>
                </c:pt>
                <c:pt idx="1">
                  <c:v>0.45</c:v>
                </c:pt>
                <c:pt idx="2">
                  <c:v>0.22</c:v>
                </c:pt>
                <c:pt idx="3">
                  <c:v>0.46</c:v>
                </c:pt>
              </c:numCache>
            </c:numRef>
          </c:val>
        </c:ser>
        <c:ser>
          <c:idx val="1"/>
          <c:order val="1"/>
          <c:tx>
            <c:strRef>
              <c:f>Лист1!$H$1</c:f>
              <c:strCache>
                <c:ptCount val="1"/>
                <c:pt idx="0">
                  <c:v>Годова геометрия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Лист1!$F$2:$F$5</c:f>
              <c:strCache>
                <c:ptCount val="4"/>
                <c:pt idx="0">
                  <c:v>9-М</c:v>
                </c:pt>
                <c:pt idx="1">
                  <c:v>9-Б</c:v>
                </c:pt>
                <c:pt idx="2">
                  <c:v>9-В</c:v>
                </c:pt>
                <c:pt idx="3">
                  <c:v>Итог</c:v>
                </c:pt>
              </c:strCache>
            </c:strRef>
          </c:cat>
          <c:val>
            <c:numRef>
              <c:f>Лист1!$H$2:$H$5</c:f>
              <c:numCache>
                <c:formatCode>0%</c:formatCode>
                <c:ptCount val="4"/>
                <c:pt idx="0">
                  <c:v>0.68</c:v>
                </c:pt>
                <c:pt idx="1">
                  <c:v>0.42</c:v>
                </c:pt>
                <c:pt idx="2">
                  <c:v>0.16</c:v>
                </c:pt>
                <c:pt idx="3">
                  <c:v>0.4</c:v>
                </c:pt>
              </c:numCache>
            </c:numRef>
          </c:val>
        </c:ser>
        <c:ser>
          <c:idx val="2"/>
          <c:order val="2"/>
          <c:tx>
            <c:strRef>
              <c:f>Лист1!$I$1</c:f>
              <c:strCache>
                <c:ptCount val="1"/>
                <c:pt idx="0">
                  <c:v>ОГЭ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Лист1!$F$2:$F$5</c:f>
              <c:strCache>
                <c:ptCount val="4"/>
                <c:pt idx="0">
                  <c:v>9-М</c:v>
                </c:pt>
                <c:pt idx="1">
                  <c:v>9-Б</c:v>
                </c:pt>
                <c:pt idx="2">
                  <c:v>9-В</c:v>
                </c:pt>
                <c:pt idx="3">
                  <c:v>Итог</c:v>
                </c:pt>
              </c:strCache>
            </c:strRef>
          </c:cat>
          <c:val>
            <c:numRef>
              <c:f>Лист1!$I$2:$I$5</c:f>
              <c:numCache>
                <c:formatCode>0%</c:formatCode>
                <c:ptCount val="4"/>
                <c:pt idx="0">
                  <c:v>0.92</c:v>
                </c:pt>
                <c:pt idx="1">
                  <c:v>0.97</c:v>
                </c:pt>
                <c:pt idx="2">
                  <c:v>0.71</c:v>
                </c:pt>
                <c:pt idx="3">
                  <c:v>0.84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087108256"/>
        <c:axId val="-1087106080"/>
        <c:axId val="0"/>
      </c:bar3DChart>
      <c:catAx>
        <c:axId val="-1087108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087106080"/>
        <c:crosses val="autoZero"/>
        <c:auto val="1"/>
        <c:lblAlgn val="ctr"/>
        <c:lblOffset val="100"/>
        <c:noMultiLvlLbl val="0"/>
      </c:catAx>
      <c:valAx>
        <c:axId val="-1087106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08710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выполнения заданий второй части ОГЭ учащимися за последние три года</a:t>
            </a:r>
          </a:p>
        </c:rich>
      </c:tx>
      <c:layout>
        <c:manualLayout>
          <c:xMode val="edge"/>
          <c:yMode val="edge"/>
          <c:x val="8.9235802682166576E-2"/>
          <c:y val="1.31460939169370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 выполнения 2020-2021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Задание № 20</c:v>
                </c:pt>
                <c:pt idx="1">
                  <c:v>Задание № 21</c:v>
                </c:pt>
                <c:pt idx="2">
                  <c:v>Задание № 22</c:v>
                </c:pt>
                <c:pt idx="3">
                  <c:v>Задание № 23</c:v>
                </c:pt>
                <c:pt idx="4">
                  <c:v>Задание №24</c:v>
                </c:pt>
                <c:pt idx="5">
                  <c:v>Задание № 25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0.22</c:v>
                </c:pt>
                <c:pt idx="1">
                  <c:v>0.1</c:v>
                </c:pt>
                <c:pt idx="2">
                  <c:v>0.02</c:v>
                </c:pt>
                <c:pt idx="3">
                  <c:v>0.08</c:v>
                </c:pt>
                <c:pt idx="4">
                  <c:v>0.13</c:v>
                </c:pt>
                <c:pt idx="5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Процент выполнения 2021-2022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Задание № 20</c:v>
                </c:pt>
                <c:pt idx="1">
                  <c:v>Задание № 21</c:v>
                </c:pt>
                <c:pt idx="2">
                  <c:v>Задание № 22</c:v>
                </c:pt>
                <c:pt idx="3">
                  <c:v>Задание № 23</c:v>
                </c:pt>
                <c:pt idx="4">
                  <c:v>Задание №24</c:v>
                </c:pt>
                <c:pt idx="5">
                  <c:v>Задание № 25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0.21</c:v>
                </c:pt>
                <c:pt idx="1">
                  <c:v>0.25</c:v>
                </c:pt>
                <c:pt idx="2">
                  <c:v>0.11</c:v>
                </c:pt>
                <c:pt idx="3">
                  <c:v>0.2</c:v>
                </c:pt>
                <c:pt idx="4">
                  <c:v>0.05</c:v>
                </c:pt>
                <c:pt idx="5">
                  <c:v>0.01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Процент выполнения 2022-2023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Задание № 20</c:v>
                </c:pt>
                <c:pt idx="1">
                  <c:v>Задание № 21</c:v>
                </c:pt>
                <c:pt idx="2">
                  <c:v>Задание № 22</c:v>
                </c:pt>
                <c:pt idx="3">
                  <c:v>Задание № 23</c:v>
                </c:pt>
                <c:pt idx="4">
                  <c:v>Задание №24</c:v>
                </c:pt>
                <c:pt idx="5">
                  <c:v>Задание № 25</c:v>
                </c:pt>
              </c:strCache>
            </c:strRef>
          </c:cat>
          <c:val>
            <c:numRef>
              <c:f>Лист1!$D$2:$D$7</c:f>
              <c:numCache>
                <c:formatCode>0%</c:formatCode>
                <c:ptCount val="6"/>
                <c:pt idx="0">
                  <c:v>0.47</c:v>
                </c:pt>
                <c:pt idx="1">
                  <c:v>0.32</c:v>
                </c:pt>
                <c:pt idx="2">
                  <c:v>0.14000000000000001</c:v>
                </c:pt>
                <c:pt idx="3">
                  <c:v>0.23</c:v>
                </c:pt>
                <c:pt idx="4">
                  <c:v>0.15</c:v>
                </c:pt>
                <c:pt idx="5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144108032"/>
        <c:axId val="-1144105856"/>
        <c:axId val="0"/>
      </c:bar3DChart>
      <c:catAx>
        <c:axId val="-114410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144105856"/>
        <c:crosses val="autoZero"/>
        <c:auto val="1"/>
        <c:lblAlgn val="ctr"/>
        <c:lblOffset val="100"/>
        <c:noMultiLvlLbl val="0"/>
      </c:catAx>
      <c:valAx>
        <c:axId val="-114410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14410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641957634083604E-2"/>
          <c:y val="8.0714384386162241E-2"/>
          <c:w val="0.68824157586362311"/>
          <c:h val="0.81877607404337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rgbClr val="FFFF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Успеваемость на"2"</c:v>
                </c:pt>
                <c:pt idx="1">
                  <c:v>Успеваемость на "3"</c:v>
                </c:pt>
                <c:pt idx="2">
                  <c:v>Успеваемость на "4"</c:v>
                </c:pt>
                <c:pt idx="3">
                  <c:v>Успеваемость на 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0.01</c:v>
                </c:pt>
                <c:pt idx="1">
                  <c:v>0.44</c:v>
                </c:pt>
                <c:pt idx="2">
                  <c:v>0.49</c:v>
                </c:pt>
                <c:pt idx="3">
                  <c:v>0.06</c:v>
                </c:pt>
                <c:pt idx="4">
                  <c:v>0.45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Успеваемость на"2"</c:v>
                </c:pt>
                <c:pt idx="1">
                  <c:v>Успеваемость на "3"</c:v>
                </c:pt>
                <c:pt idx="2">
                  <c:v>Успеваемость на "4"</c:v>
                </c:pt>
                <c:pt idx="3">
                  <c:v>Успеваемость на 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0.06</c:v>
                </c:pt>
                <c:pt idx="1">
                  <c:v>0.33</c:v>
                </c:pt>
                <c:pt idx="2">
                  <c:v>0.45</c:v>
                </c:pt>
                <c:pt idx="3">
                  <c:v>0.16</c:v>
                </c:pt>
                <c:pt idx="4">
                  <c:v>0.61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6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6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Успеваемость на"2"</c:v>
                </c:pt>
                <c:pt idx="1">
                  <c:v>Успеваемость на "3"</c:v>
                </c:pt>
                <c:pt idx="2">
                  <c:v>Успеваемость на "4"</c:v>
                </c:pt>
                <c:pt idx="3">
                  <c:v>Успеваемость на 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0.04</c:v>
                </c:pt>
                <c:pt idx="1">
                  <c:v>0.1</c:v>
                </c:pt>
                <c:pt idx="2">
                  <c:v>0.55000000000000004</c:v>
                </c:pt>
                <c:pt idx="3">
                  <c:v>0.31</c:v>
                </c:pt>
                <c:pt idx="4">
                  <c:v>0.84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144102592"/>
        <c:axId val="-1144103136"/>
        <c:axId val="0"/>
      </c:bar3DChart>
      <c:catAx>
        <c:axId val="-11441025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144103136"/>
        <c:crosses val="autoZero"/>
        <c:auto val="1"/>
        <c:lblAlgn val="ctr"/>
        <c:lblOffset val="100"/>
        <c:noMultiLvlLbl val="0"/>
      </c:catAx>
      <c:valAx>
        <c:axId val="-114410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144102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сравнение результатов ОГЭ за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2021-202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41842950482253549"/>
          <c:y val="2.28571428571428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641957634083604E-2"/>
          <c:y val="8.0714384386162241E-2"/>
          <c:w val="0.68824157586362311"/>
          <c:h val="0.81877607404337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Успеваемость на"2"</c:v>
                </c:pt>
                <c:pt idx="1">
                  <c:v>Успеваемость на "3"</c:v>
                </c:pt>
                <c:pt idx="2">
                  <c:v>Успеваемость на "4"</c:v>
                </c:pt>
                <c:pt idx="3">
                  <c:v>Успеваемость на 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0.18</c:v>
                </c:pt>
                <c:pt idx="2">
                  <c:v>0.55000000000000004</c:v>
                </c:pt>
                <c:pt idx="3">
                  <c:v>0.27</c:v>
                </c:pt>
                <c:pt idx="4">
                  <c:v>0.82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Успеваемость на"2"</c:v>
                </c:pt>
                <c:pt idx="1">
                  <c:v>Успеваемость на "3"</c:v>
                </c:pt>
                <c:pt idx="2">
                  <c:v>Успеваемость на "4"</c:v>
                </c:pt>
                <c:pt idx="3">
                  <c:v>Успеваемость на 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0.08</c:v>
                </c:pt>
                <c:pt idx="1">
                  <c:v>0.46</c:v>
                </c:pt>
                <c:pt idx="2">
                  <c:v>0.38</c:v>
                </c:pt>
                <c:pt idx="3">
                  <c:v>0.08</c:v>
                </c:pt>
                <c:pt idx="4">
                  <c:v>0.46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087104992"/>
        <c:axId val="-1087103360"/>
        <c:axId val="0"/>
      </c:bar3DChart>
      <c:catAx>
        <c:axId val="-10871049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087103360"/>
        <c:crosses val="autoZero"/>
        <c:auto val="1"/>
        <c:lblAlgn val="ctr"/>
        <c:lblOffset val="100"/>
        <c:noMultiLvlLbl val="0"/>
      </c:catAx>
      <c:valAx>
        <c:axId val="-108710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0871049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ОГЭ информатика 2021-2023</a:t>
            </a:r>
          </a:p>
          <a:p>
            <a: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1822687057734805"/>
          <c:y val="1.14285714285714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641957634083604E-2"/>
          <c:y val="8.0714384386162241E-2"/>
          <c:w val="0.68824157586362311"/>
          <c:h val="0.81877607404337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Успеваемость на"2"</c:v>
                </c:pt>
                <c:pt idx="1">
                  <c:v>Успеваемость на "3"</c:v>
                </c:pt>
                <c:pt idx="2">
                  <c:v>Успеваемость на "4"</c:v>
                </c:pt>
                <c:pt idx="3">
                  <c:v>Успеваемость на 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</c:v>
                </c:pt>
                <c:pt idx="1">
                  <c:v>0.3</c:v>
                </c:pt>
                <c:pt idx="2">
                  <c:v>0.63</c:v>
                </c:pt>
                <c:pt idx="3">
                  <c:v>7.0000000000000007E-2</c:v>
                </c:pt>
                <c:pt idx="4">
                  <c:v>0.7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Успеваемость на"2"</c:v>
                </c:pt>
                <c:pt idx="1">
                  <c:v>Успеваемость на "3"</c:v>
                </c:pt>
                <c:pt idx="2">
                  <c:v>Успеваемость на "4"</c:v>
                </c:pt>
                <c:pt idx="3">
                  <c:v>Успеваемость на 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0.05</c:v>
                </c:pt>
                <c:pt idx="1">
                  <c:v>0.32</c:v>
                </c:pt>
                <c:pt idx="2">
                  <c:v>0.47</c:v>
                </c:pt>
                <c:pt idx="3">
                  <c:v>0.16</c:v>
                </c:pt>
                <c:pt idx="4">
                  <c:v>0.63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101165968"/>
        <c:axId val="-1101158352"/>
        <c:axId val="0"/>
      </c:bar3DChart>
      <c:catAx>
        <c:axId val="-1101165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101158352"/>
        <c:crosses val="autoZero"/>
        <c:auto val="1"/>
        <c:lblAlgn val="ctr"/>
        <c:lblOffset val="100"/>
        <c:noMultiLvlLbl val="0"/>
      </c:catAx>
      <c:valAx>
        <c:axId val="-1101158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1011659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результатов ЕГЭ (базовый уровень) </a:t>
            </a:r>
          </a:p>
          <a:p>
            <a:pPr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по математике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92D050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0.02</c:v>
                </c:pt>
                <c:pt idx="1">
                  <c:v>0.23</c:v>
                </c:pt>
                <c:pt idx="2">
                  <c:v>0.4</c:v>
                </c:pt>
                <c:pt idx="3">
                  <c:v>0.35</c:v>
                </c:pt>
                <c:pt idx="4">
                  <c:v>0.75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Качество знаний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</c:v>
                </c:pt>
                <c:pt idx="1">
                  <c:v>0.1</c:v>
                </c:pt>
                <c:pt idx="2">
                  <c:v>0.37</c:v>
                </c:pt>
                <c:pt idx="3">
                  <c:v>0.53</c:v>
                </c:pt>
                <c:pt idx="4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-1087115872"/>
        <c:axId val="-1087115328"/>
        <c:axId val="0"/>
      </c:bar3DChart>
      <c:catAx>
        <c:axId val="-108711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087115328"/>
        <c:crosses val="autoZero"/>
        <c:auto val="1"/>
        <c:lblAlgn val="ctr"/>
        <c:lblOffset val="100"/>
        <c:noMultiLvlLbl val="0"/>
      </c:catAx>
      <c:valAx>
        <c:axId val="-1087115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-1087115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272276571489168"/>
          <c:y val="5.0639196416237452E-2"/>
          <c:w val="0.68824157586362311"/>
          <c:h val="0.81877607404337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</c:v>
                </c:pt>
                <c:pt idx="1">
                  <c:v>Качество знаний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0.97</c:v>
                </c:pt>
                <c:pt idx="1">
                  <c:v>0.57999999999999996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2019-2020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</c:v>
                </c:pt>
                <c:pt idx="1">
                  <c:v>Качество знаний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0.92</c:v>
                </c:pt>
                <c:pt idx="1">
                  <c:v>0.72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2020-2021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</c:v>
                </c:pt>
                <c:pt idx="1">
                  <c:v>Качество знаний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0.95</c:v>
                </c:pt>
                <c:pt idx="1">
                  <c:v>0.75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</c:v>
                </c:pt>
                <c:pt idx="1">
                  <c:v>Качество знаний</c:v>
                </c:pt>
              </c:strCache>
            </c:strRef>
          </c:cat>
          <c:val>
            <c:numRef>
              <c:f>Лист1!$E$2:$E$3</c:f>
              <c:numCache>
                <c:formatCode>0%</c:formatCode>
                <c:ptCount val="2"/>
                <c:pt idx="0">
                  <c:v>0.89</c:v>
                </c:pt>
                <c:pt idx="1">
                  <c:v>0.6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Успеваемость</c:v>
                </c:pt>
                <c:pt idx="1">
                  <c:v>Качество знаний</c:v>
                </c:pt>
              </c:strCache>
            </c:strRef>
          </c:cat>
          <c:val>
            <c:numRef>
              <c:f>Лист1!$F$2:$F$3</c:f>
              <c:numCache>
                <c:formatCode>0%</c:formatCode>
                <c:ptCount val="2"/>
                <c:pt idx="0">
                  <c:v>0.97</c:v>
                </c:pt>
                <c:pt idx="1">
                  <c:v>0.88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01165424"/>
        <c:axId val="-1101155632"/>
        <c:axId val="0"/>
      </c:bar3DChart>
      <c:catAx>
        <c:axId val="-1101165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1101155632"/>
        <c:crosses val="autoZero"/>
        <c:auto val="1"/>
        <c:lblAlgn val="ctr"/>
        <c:lblOffset val="100"/>
        <c:noMultiLvlLbl val="0"/>
      </c:catAx>
      <c:valAx>
        <c:axId val="-11011556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110116542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272276571489168"/>
          <c:y val="5.0639196416237452E-2"/>
          <c:w val="0.68824157586362311"/>
          <c:h val="0.8187760740433761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</c:v>
                </c:pt>
                <c:pt idx="1">
                  <c:v>0.33</c:v>
                </c:pt>
                <c:pt idx="2">
                  <c:v>0.39</c:v>
                </c:pt>
                <c:pt idx="3">
                  <c:v>0.28000000000000003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2019-2020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Лист1!$C$2:$C$5</c:f>
              <c:numCache>
                <c:formatCode>0%</c:formatCode>
                <c:ptCount val="4"/>
                <c:pt idx="0">
                  <c:v>0.1</c:v>
                </c:pt>
                <c:pt idx="1">
                  <c:v>0.3</c:v>
                </c:pt>
                <c:pt idx="2">
                  <c:v>0.3</c:v>
                </c:pt>
                <c:pt idx="3">
                  <c:v>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2020-2021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0.21</c:v>
                </c:pt>
                <c:pt idx="2">
                  <c:v>0.5</c:v>
                </c:pt>
                <c:pt idx="3">
                  <c:v>0.22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2021-2022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Лист1!$E$2:$E$5</c:f>
              <c:numCache>
                <c:formatCode>0%</c:formatCode>
                <c:ptCount val="4"/>
                <c:pt idx="0">
                  <c:v>0</c:v>
                </c:pt>
                <c:pt idx="1">
                  <c:v>0.4</c:v>
                </c:pt>
                <c:pt idx="2">
                  <c:v>0.4</c:v>
                </c:pt>
                <c:pt idx="3">
                  <c:v>0.2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2022-2023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</c:strCache>
            </c:strRef>
          </c:cat>
          <c:val>
            <c:numRef>
              <c:f>Лист1!$F$2:$F$5</c:f>
              <c:numCache>
                <c:formatCode>0%</c:formatCode>
                <c:ptCount val="4"/>
                <c:pt idx="0">
                  <c:v>0</c:v>
                </c:pt>
                <c:pt idx="1">
                  <c:v>0.45</c:v>
                </c:pt>
                <c:pt idx="2">
                  <c:v>0.33</c:v>
                </c:pt>
                <c:pt idx="3">
                  <c:v>0.22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144106944"/>
        <c:axId val="-1144106400"/>
        <c:axId val="0"/>
      </c:bar3DChart>
      <c:catAx>
        <c:axId val="-1144106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1144106400"/>
        <c:crosses val="autoZero"/>
        <c:auto val="1"/>
        <c:lblAlgn val="ctr"/>
        <c:lblOffset val="100"/>
        <c:noMultiLvlLbl val="0"/>
      </c:catAx>
      <c:valAx>
        <c:axId val="-114410640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0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-114410694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618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635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4944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780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2233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72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223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700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14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753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4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02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379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450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043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809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270AD-E3EB-40DA-AE43-C1F570BEB39D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8BE843D-EF30-47F4-9940-84F77EEA95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48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работы школьного МО учителей математики, </a:t>
            </a:r>
            <a:b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физики,</a:t>
            </a:r>
            <a:b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информатики</a:t>
            </a:r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30.08.2023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670" y="2826694"/>
            <a:ext cx="3810330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85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987452178"/>
              </p:ext>
            </p:extLst>
          </p:nvPr>
        </p:nvGraphicFramePr>
        <p:xfrm>
          <a:off x="0" y="109181"/>
          <a:ext cx="12191999" cy="6748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2618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9651006"/>
              </p:ext>
            </p:extLst>
          </p:nvPr>
        </p:nvGraphicFramePr>
        <p:xfrm>
          <a:off x="0" y="95534"/>
          <a:ext cx="12078269" cy="6762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24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212456168"/>
              </p:ext>
            </p:extLst>
          </p:nvPr>
        </p:nvGraphicFramePr>
        <p:xfrm>
          <a:off x="0" y="0"/>
          <a:ext cx="12192000" cy="6851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109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515775443"/>
              </p:ext>
            </p:extLst>
          </p:nvPr>
        </p:nvGraphicFramePr>
        <p:xfrm>
          <a:off x="163773" y="0"/>
          <a:ext cx="11928143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341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016" y="136430"/>
            <a:ext cx="10485119" cy="1046194"/>
          </a:xfrm>
        </p:spPr>
        <p:txBody>
          <a:bodyPr>
            <a:noAutofit/>
          </a:bodyPr>
          <a:lstStyle/>
          <a:p>
            <a:pPr lvl="0" algn="r"/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639396556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399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016" y="136430"/>
            <a:ext cx="10485119" cy="1046194"/>
          </a:xfrm>
        </p:spPr>
        <p:txBody>
          <a:bodyPr>
            <a:noAutofit/>
          </a:bodyPr>
          <a:lstStyle/>
          <a:p>
            <a:pPr algn="r"/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06777858"/>
              </p:ext>
            </p:extLst>
          </p:nvPr>
        </p:nvGraphicFramePr>
        <p:xfrm>
          <a:off x="177421" y="0"/>
          <a:ext cx="1201457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1339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016" y="136430"/>
            <a:ext cx="10485119" cy="1046194"/>
          </a:xfrm>
        </p:spPr>
        <p:txBody>
          <a:bodyPr>
            <a:noAutofit/>
          </a:bodyPr>
          <a:lstStyle/>
          <a:p>
            <a:pPr algn="r"/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0987" y="0"/>
            <a:ext cx="11423176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Высокие результаты ЕГЭ по математике профильного уровня </a:t>
            </a:r>
            <a:endParaRPr lang="ru-RU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2022-2023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учебный год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569590"/>
              </p:ext>
            </p:extLst>
          </p:nvPr>
        </p:nvGraphicFramePr>
        <p:xfrm>
          <a:off x="0" y="897322"/>
          <a:ext cx="12028228" cy="59606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8395"/>
                <a:gridCol w="4226584"/>
                <a:gridCol w="1641888"/>
                <a:gridCol w="1791692"/>
                <a:gridCol w="3509669"/>
              </a:tblGrid>
              <a:tr h="1823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ученика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ЕГЭ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Самойлова Екатерина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Лукьянов Артём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Фирстов Никита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Гоптарь Павел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Данишевская Л. В.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Маслов Иван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Ситникова Иванна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Бондарева Ульяна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11-Б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Данишевская Л. В.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Бородай Михаил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Мазур Никита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Сагимбаев Тимур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Литвиненко Егор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Миршавка Ярослав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Горюнов Николай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Болхов Евгений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Гребенец Ирина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  <a:tr h="35353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Хохлов Никита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068" marR="440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00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016" y="136430"/>
            <a:ext cx="10485119" cy="1046194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/>
              <a:t>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04244274"/>
              </p:ext>
            </p:extLst>
          </p:nvPr>
        </p:nvGraphicFramePr>
        <p:xfrm>
          <a:off x="191069" y="136430"/>
          <a:ext cx="11778017" cy="6721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154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496" y="136430"/>
            <a:ext cx="9239534" cy="1046194"/>
          </a:xfrm>
        </p:spPr>
        <p:txBody>
          <a:bodyPr>
            <a:noAutofit/>
          </a:bodyPr>
          <a:lstStyle/>
          <a:p>
            <a:r>
              <a:rPr lang="ru-RU" sz="1800" b="1" i="1" dirty="0"/>
              <a:t/>
            </a:r>
            <a:br>
              <a:rPr lang="ru-RU" sz="1800" b="1" i="1" dirty="0"/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тестовых баллов и количества «высокобалльников»</a:t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математике (профильный уровень) за последние три года. </a:t>
            </a:r>
            <a:r>
              <a:rPr lang="ru-RU" sz="4400" b="1" i="1" dirty="0"/>
              <a:t/>
            </a:r>
            <a:br>
              <a:rPr lang="ru-RU" sz="4400" b="1" i="1" dirty="0"/>
            </a:br>
            <a:r>
              <a:rPr lang="ru-RU" sz="4400" b="1" i="1" dirty="0">
                <a:solidFill>
                  <a:schemeClr val="tx1"/>
                </a:solidFill>
              </a:rPr>
              <a:t/>
            </a:r>
            <a:br>
              <a:rPr lang="ru-RU" sz="4400" b="1" i="1" dirty="0">
                <a:solidFill>
                  <a:schemeClr val="tx1"/>
                </a:solidFill>
              </a:rPr>
            </a:b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1355" y="5936776"/>
            <a:ext cx="1860645" cy="92122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24920013"/>
                  </p:ext>
                </p:extLst>
              </p:nvPr>
            </p:nvGraphicFramePr>
            <p:xfrm>
              <a:off x="191069" y="1182624"/>
              <a:ext cx="12000933" cy="567537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808766"/>
                    <a:gridCol w="1725086"/>
                    <a:gridCol w="1625957"/>
                    <a:gridCol w="1725086"/>
                    <a:gridCol w="1783018"/>
                    <a:gridCol w="1623383"/>
                    <a:gridCol w="1709637"/>
                  </a:tblGrid>
                  <a:tr h="301854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Общее количество учащихся, сдававших ЕГЭ профильного уровня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школе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 профильного класса, сдававших ЕГЭ профильного уровня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профильному классу</a:t>
                          </a:r>
                          <a:endParaRPr lang="ru-RU" sz="20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версии ФИПИ</a:t>
                          </a:r>
                          <a:endParaRPr lang="ru-RU" sz="20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учащихся, набравших </a:t>
                          </a:r>
                          <a14:m>
                            <m:oMath xmlns:m="http://schemas.openxmlformats.org/officeDocument/2006/math">
                              <m:r>
                                <a:rPr lang="ru-RU" sz="2000" b="1">
                                  <a:effectLst/>
                                </a:rPr>
                                <m:t>≥</m:t>
                              </m:r>
                              <m:r>
                                <a:rPr lang="ru-RU" sz="2000" b="1" i="1">
                                  <a:effectLst/>
                                </a:rPr>
                                <m:t>𝟖𝟎</m:t>
                              </m:r>
                              <m:r>
                                <a:rPr lang="ru-RU" sz="2000" b="1">
                                  <a:effectLst/>
                                </a:rPr>
                                <m:t> баллов</m:t>
                              </m:r>
                            </m:oMath>
                          </a14:m>
                          <a:endParaRPr lang="ru-RU" sz="20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29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2018-2019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23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68,6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56,5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29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2019-2020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39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58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66,2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53,9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29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2020-2021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62,6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55,1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39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2021-2022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56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23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62,5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56,9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29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2022-2023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66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69,1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55,6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Таблица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24920013"/>
                  </p:ext>
                </p:extLst>
              </p:nvPr>
            </p:nvGraphicFramePr>
            <p:xfrm>
              <a:off x="191069" y="1182624"/>
              <a:ext cx="12000933" cy="5675376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808766"/>
                    <a:gridCol w="1725086"/>
                    <a:gridCol w="1625957"/>
                    <a:gridCol w="1725086"/>
                    <a:gridCol w="1783018"/>
                    <a:gridCol w="1623383"/>
                    <a:gridCol w="1709637"/>
                  </a:tblGrid>
                  <a:tr h="301854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Общее количество учащихся, сдававших ЕГЭ профильного уровня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школе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 профильного класса, сдававших ЕГЭ профильного уровня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профильному классу</a:t>
                          </a:r>
                          <a:endParaRPr lang="ru-RU" sz="20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версии ФИПИ</a:t>
                          </a:r>
                          <a:endParaRPr lang="ru-RU" sz="20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601423" t="-2626" r="-1423" b="-91919"/>
                          </a:stretch>
                        </a:blipFill>
                      </a:tcPr>
                    </a:tc>
                  </a:tr>
                  <a:tr h="529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2018-2019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23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68,6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56,5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29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2019-2020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39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58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66,2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53,9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29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2020-2021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40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62,6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55,1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39163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2021-2022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28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56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23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 smtClean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62,5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56,9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52941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2022-2023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32</a:t>
                          </a:r>
                          <a:endParaRPr lang="ru-RU" sz="28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66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25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69,1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55,6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ru-RU" sz="28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0389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955343" y="0"/>
            <a:ext cx="11641540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defTabSz="914400" eaLnBrk="0" fontAlgn="base" hangingPunct="0">
              <a:spcAft>
                <a:spcPct val="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результатов ЕГЭ по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ФИЗИКЕ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последние пять лет.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678617472"/>
              </p:ext>
            </p:extLst>
          </p:nvPr>
        </p:nvGraphicFramePr>
        <p:xfrm>
          <a:off x="150125" y="900752"/>
          <a:ext cx="12041875" cy="5602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0695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r>
              <a:rPr lang="ru-RU" sz="4000" b="1" i="1" u="sng" dirty="0"/>
              <a:t>МЕТОДИЧЕСКАЯ ТЕМА </a:t>
            </a:r>
            <a:r>
              <a:rPr lang="ru-RU" sz="4000" b="1" i="1" u="sng" dirty="0" smtClean="0"/>
              <a:t>МО МИФ:</a:t>
            </a:r>
            <a:br>
              <a:rPr lang="ru-RU" sz="4000" b="1" i="1" u="sng" dirty="0" smtClean="0"/>
            </a:br>
            <a:r>
              <a:rPr lang="ru-RU" sz="4000" b="1" i="1" u="sng" dirty="0" smtClean="0"/>
              <a:t/>
            </a:r>
            <a:br>
              <a:rPr lang="ru-RU" sz="4000" b="1" i="1" u="sng" dirty="0" smtClean="0"/>
            </a:br>
            <a:r>
              <a:rPr lang="ru-RU" sz="4800" b="1" i="1" dirty="0" smtClean="0"/>
              <a:t>«</a:t>
            </a:r>
            <a:r>
              <a:rPr lang="ru-RU" sz="4800" b="1" i="1" dirty="0"/>
              <a:t>Развитие профессиональной компетентности учителя</a:t>
            </a:r>
            <a:r>
              <a:rPr lang="ru-RU" sz="4800" dirty="0"/>
              <a:t/>
            </a:r>
            <a:br>
              <a:rPr lang="ru-RU" sz="4800" dirty="0"/>
            </a:br>
            <a:r>
              <a:rPr lang="ru-RU" sz="4800" b="1" i="1" dirty="0"/>
              <a:t>как условие достижения современного качества образования и воспитания».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17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69492" y="23015"/>
            <a:ext cx="1042688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тестовых баллов и количества «высокобалльников»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физике за последние три года.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48006759"/>
                  </p:ext>
                </p:extLst>
              </p:nvPr>
            </p:nvGraphicFramePr>
            <p:xfrm>
              <a:off x="136476" y="854015"/>
              <a:ext cx="12055523" cy="600398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89763"/>
                    <a:gridCol w="1516733"/>
                    <a:gridCol w="1577094"/>
                    <a:gridCol w="1720933"/>
                    <a:gridCol w="1693964"/>
                    <a:gridCol w="1465361"/>
                    <a:gridCol w="2591675"/>
                  </a:tblGrid>
                  <a:tr h="213220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Общее количество учащихся, сдававших ЕГЭ 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школе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 профильного класса, сдававших ЕГЭ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профильным классам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версии ФИПИ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учащихся, набравших </a:t>
                          </a:r>
                          <a14:m>
                            <m:oMath xmlns:m="http://schemas.openxmlformats.org/officeDocument/2006/math">
                              <m:r>
                                <a:rPr lang="ru-RU" sz="2000" b="1">
                                  <a:effectLst/>
                                </a:rPr>
                                <m:t>≥</m:t>
                              </m:r>
                              <m:r>
                                <a:rPr lang="ru-RU" sz="2000" b="1" i="1">
                                  <a:effectLst/>
                                </a:rPr>
                                <m:t>𝟖𝟎</m:t>
                              </m:r>
                              <m:r>
                                <a:rPr lang="ru-RU" sz="2000" b="1">
                                  <a:effectLst/>
                                </a:rPr>
                                <m:t> баллов</m:t>
                              </m:r>
                            </m:oMath>
                          </a14:m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2018-2019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64,5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2019-2020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58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64,3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2020-2021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61,4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55,1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2021-2022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54,1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2022-2023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54,95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48006759"/>
                  </p:ext>
                </p:extLst>
              </p:nvPr>
            </p:nvGraphicFramePr>
            <p:xfrm>
              <a:off x="136476" y="854015"/>
              <a:ext cx="12055523" cy="600398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89763"/>
                    <a:gridCol w="1516733"/>
                    <a:gridCol w="1577094"/>
                    <a:gridCol w="1720933"/>
                    <a:gridCol w="1693964"/>
                    <a:gridCol w="1465361"/>
                    <a:gridCol w="2591675"/>
                  </a:tblGrid>
                  <a:tr h="213220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Общее количество учащихся, сдававших ЕГЭ 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школе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 профильного класса, сдававших ЕГЭ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профильным классам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версии ФИПИ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365647" t="-3714" r="-1176" b="-182286"/>
                          </a:stretch>
                        </a:blipFill>
                      </a:tcPr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2018-2019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64,5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2019-2020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58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64,3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2020-2021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13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61,4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55,1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2021-2022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60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54,1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7435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2022-2023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54,95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080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514901" y="152248"/>
            <a:ext cx="1042688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ЕГЭ по ФИЗИКЕ 2022-2023 учебный год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(максимальный балл-100 баллов) – учитель Попкова Н. В.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655517"/>
              </p:ext>
            </p:extLst>
          </p:nvPr>
        </p:nvGraphicFramePr>
        <p:xfrm>
          <a:off x="313900" y="1187351"/>
          <a:ext cx="11878100" cy="4299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1904"/>
                <a:gridCol w="3855874"/>
                <a:gridCol w="1496463"/>
                <a:gridCol w="1634581"/>
                <a:gridCol w="2191615"/>
                <a:gridCol w="1917663"/>
              </a:tblGrid>
              <a:tr h="13806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ученика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ЕГЭ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ЕГЭ по пятибалльной шкале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годовая по физике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</a:tr>
              <a:tr h="729609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Бородай Михаил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</a:tr>
              <a:tr h="72960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Маслов Иван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</a:tr>
              <a:tr h="72960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Ситникова Иванна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</a:tr>
              <a:tr h="729609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Симонов Дмитрий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949" marR="6094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964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2196" y="624110"/>
            <a:ext cx="10126639" cy="48136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61062" y="0"/>
            <a:ext cx="94851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тестовых баллов и количества «высокобалльников»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ИНФОРМАТИКЕ за последние пять лет. 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2695930"/>
                  </p:ext>
                </p:extLst>
              </p:nvPr>
            </p:nvGraphicFramePr>
            <p:xfrm>
              <a:off x="286605" y="864792"/>
              <a:ext cx="11905395" cy="599320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71211"/>
                    <a:gridCol w="1497846"/>
                    <a:gridCol w="1557454"/>
                    <a:gridCol w="1699502"/>
                    <a:gridCol w="1672869"/>
                    <a:gridCol w="1447113"/>
                    <a:gridCol w="2559400"/>
                  </a:tblGrid>
                  <a:tr h="21680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Общее количество учащихся, сдававших ЕГЭ 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школе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 профильного класса, сдававших ЕГЭ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профильным классам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версии ФИПИ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учащихся, набравших </a:t>
                          </a:r>
                          <a14:m>
                            <m:oMath xmlns:m="http://schemas.openxmlformats.org/officeDocument/2006/math">
                              <m:r>
                                <a:rPr lang="ru-RU" sz="2000" b="1">
                                  <a:effectLst/>
                                </a:rPr>
                                <m:t>≥</m:t>
                              </m:r>
                              <m:r>
                                <a:rPr lang="ru-RU" sz="2000" b="1" i="1">
                                  <a:effectLst/>
                                </a:rPr>
                                <m:t>𝟖𝟎</m:t>
                              </m:r>
                              <m:r>
                                <a:rPr lang="ru-RU" sz="2000" b="1">
                                  <a:effectLst/>
                                </a:rPr>
                                <m:t> баллов</m:t>
                              </m:r>
                            </m:oMath>
                          </a14:m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2018-2019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62,4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2019-2020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79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61,2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2020-2021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77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82,5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62,8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2021-2022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2022-2023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54,6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Таблица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32695930"/>
                  </p:ext>
                </p:extLst>
              </p:nvPr>
            </p:nvGraphicFramePr>
            <p:xfrm>
              <a:off x="286605" y="864792"/>
              <a:ext cx="11905395" cy="5993207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471211"/>
                    <a:gridCol w="1497846"/>
                    <a:gridCol w="1557454"/>
                    <a:gridCol w="1699502"/>
                    <a:gridCol w="1672869"/>
                    <a:gridCol w="1447113"/>
                    <a:gridCol w="2559400"/>
                  </a:tblGrid>
                  <a:tr h="216800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Общее количество учащихся, сдававших ЕГЭ 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школе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Количество учащихся профильного класса, сдававших ЕГЭ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профильным классам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Средний тестовый балл по версии ФИПИ</a:t>
                          </a:r>
                          <a:endParaRPr lang="ru-RU" sz="20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0">
                          <a:blip r:embed="rId3"/>
                          <a:stretch>
                            <a:fillRect l="-365476" t="-3371" r="-1190" b="-177247"/>
                          </a:stretch>
                        </a:blipFill>
                      </a:tcPr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2018-2019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62,4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2019-2020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79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61,2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2020-2021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77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82,5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62,8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2021-2022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76504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2022-2023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15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57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54,6</a:t>
                          </a:r>
                          <a:endParaRPr lang="ru-RU" sz="2400" b="1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-</a:t>
                          </a:r>
                          <a:endParaRPr lang="ru-RU" sz="2400" b="1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6620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Высокие результаты ЕГЭ ИНФОРМАТИКА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2022-2023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(максимальный балл-100 баллов) – учитель Попкова А. Е.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241402"/>
              </p:ext>
            </p:extLst>
          </p:nvPr>
        </p:nvGraphicFramePr>
        <p:xfrm>
          <a:off x="409434" y="2429300"/>
          <a:ext cx="11573301" cy="34320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3332"/>
                <a:gridCol w="3785769"/>
                <a:gridCol w="1469648"/>
                <a:gridCol w="1603916"/>
                <a:gridCol w="1805318"/>
                <a:gridCol w="1805318"/>
              </a:tblGrid>
              <a:tr h="12431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ученика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ЕГЭ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ЕГЭ в «5» балльной системе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за год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8425"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Самойлова Екатерина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18153">
                <a:tc>
                  <a:txBody>
                    <a:bodyPr/>
                    <a:lstStyle/>
                    <a:p>
                      <a:pPr marL="2286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Литвиненко Егор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11-А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449580" algn="l"/>
                          <a:tab pos="2637155" algn="ctr"/>
                          <a:tab pos="5274310" algn="r"/>
                        </a:tabLs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06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923" y="624110"/>
            <a:ext cx="10726690" cy="128089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        </a:t>
            </a:r>
            <a:r>
              <a:rPr lang="ru-RU" sz="7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2823" y="1719619"/>
            <a:ext cx="7765577" cy="47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30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7481" y="624110"/>
            <a:ext cx="10167131" cy="1280890"/>
          </a:xfrm>
        </p:spPr>
        <p:txBody>
          <a:bodyPr>
            <a:noAutofit/>
          </a:bodyPr>
          <a:lstStyle/>
          <a:p>
            <a:r>
              <a:rPr lang="ru-RU" sz="4800" b="1" i="1" u="sng" dirty="0"/>
              <a:t>Цель:</a:t>
            </a:r>
            <a:r>
              <a:rPr lang="ru-RU" sz="4800" b="1" i="1" dirty="0"/>
              <a:t> </a:t>
            </a:r>
            <a:r>
              <a:rPr lang="ru-RU" sz="4800" dirty="0"/>
              <a:t>Совершенствование профессионального мастерства педагогов, развитие их творческого потенциала, направленного на повышение эффективности и качества педагогического </a:t>
            </a:r>
            <a:r>
              <a:rPr lang="ru-RU" sz="4800" dirty="0" smtClean="0"/>
              <a:t>процесса.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809" y="624110"/>
            <a:ext cx="10644803" cy="1280890"/>
          </a:xfrm>
        </p:spPr>
        <p:txBody>
          <a:bodyPr>
            <a:noAutofit/>
          </a:bodyPr>
          <a:lstStyle/>
          <a:p>
            <a:r>
              <a:rPr lang="ru-RU" sz="4800" b="1" i="1" u="sng" dirty="0"/>
              <a:t>Задачи:</a:t>
            </a:r>
            <a:r>
              <a:rPr lang="ru-RU" sz="4800" dirty="0"/>
              <a:t>  </a:t>
            </a:r>
            <a:br>
              <a:rPr lang="ru-RU" sz="4800" dirty="0"/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1.Повышение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педагогического мастерства учителей, уровня их компетенций в области предмета и методик в рамках реализации ФГОС ООО.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Создание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подготовки профильного обучения в старших классах, ориентированной на индивидуализацию обучения и социализацию обучающихся, с учетом реальных потребностей рынка труда и способностей учащихся средней и старшей ступени.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Активизация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самообразовательной деятельности учителя.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Совершенствование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 подготовки учащихся по математике, информатике на основе использования мотивирующих способов организации контроля и оценки качества обученности.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Сосредоточение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усилий МО на совершенствовании   системы   подготовки учащихся к итоговой аттестации в форме ГИА и ЕГЭ.</a:t>
            </a:r>
            <a:b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/>
              <a:t> 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6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45753"/>
              </p:ext>
            </p:extLst>
          </p:nvPr>
        </p:nvGraphicFramePr>
        <p:xfrm>
          <a:off x="-1" y="464023"/>
          <a:ext cx="12192002" cy="4899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3141"/>
                <a:gridCol w="2184093"/>
                <a:gridCol w="1541746"/>
                <a:gridCol w="1883358"/>
                <a:gridCol w="1708102"/>
                <a:gridCol w="1667403"/>
                <a:gridCol w="1624159"/>
              </a:tblGrid>
              <a:tr h="605385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 среднего балла годового оценивания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балл по школе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613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Предмет цикла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</a:t>
                      </a:r>
                      <a:endParaRPr lang="ru-RU" sz="2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 классы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 </a:t>
                      </a:r>
                      <a:endParaRPr lang="ru-RU" sz="2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классы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классы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6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2021-2022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3,76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66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2022-2023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3,82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62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399580"/>
              </p:ext>
            </p:extLst>
          </p:nvPr>
        </p:nvGraphicFramePr>
        <p:xfrm>
          <a:off x="177422" y="150126"/>
          <a:ext cx="12014578" cy="49541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0195"/>
                <a:gridCol w="2033198"/>
                <a:gridCol w="1665226"/>
                <a:gridCol w="1710132"/>
                <a:gridCol w="1682690"/>
                <a:gridCol w="1642774"/>
                <a:gridCol w="1600363"/>
              </a:tblGrid>
              <a:tr h="612130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 качества знаний годового оценивания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% качества знаний по школе 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185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цикла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 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7-9 </a:t>
                      </a:r>
                      <a:endParaRPr lang="ru-RU" sz="24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Алгебра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классы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Геометрия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10-11 классы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782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61,4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782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2022-2023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76%</a:t>
                      </a:r>
                      <a:endParaRPr lang="ru-RU" sz="2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72%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65,8</a:t>
                      </a:r>
                      <a:endParaRPr lang="ru-RU" sz="2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12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379" y="624110"/>
            <a:ext cx="9853233" cy="1280890"/>
          </a:xfrm>
        </p:spPr>
        <p:txBody>
          <a:bodyPr>
            <a:noAutofit/>
          </a:bodyPr>
          <a:lstStyle/>
          <a:p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911" y="5201311"/>
            <a:ext cx="2502089" cy="1656689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602285136"/>
              </p:ext>
            </p:extLst>
          </p:nvPr>
        </p:nvGraphicFramePr>
        <p:xfrm>
          <a:off x="163774" y="95534"/>
          <a:ext cx="12028226" cy="6762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6707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13242" y="5813946"/>
            <a:ext cx="1778758" cy="104405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95754" y="385474"/>
            <a:ext cx="10761784" cy="1094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учеников 9-х классов, получивших «2»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ОГЭ по математике 09.06.2023 г.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847536"/>
              </p:ext>
            </p:extLst>
          </p:nvPr>
        </p:nvGraphicFramePr>
        <p:xfrm>
          <a:off x="478302" y="1479686"/>
          <a:ext cx="11479236" cy="44990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70448"/>
                <a:gridCol w="3289530"/>
                <a:gridCol w="1302164"/>
                <a:gridCol w="2165062"/>
                <a:gridCol w="3652032"/>
              </a:tblGrid>
              <a:tr h="1843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ученика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Полученный первичный балл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2666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Аксёнов Иван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9-В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балла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Данишевская Л. В.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2666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Куранов Никита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9-В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баллов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Данишевская Л. В.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10090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Нестеренко Ульяна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9-В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балла</a:t>
                      </a:r>
                      <a:endParaRPr lang="ru-RU" sz="2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Данишевская Л. В.</a:t>
                      </a:r>
                      <a:endParaRPr lang="ru-RU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22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39" y="145808"/>
            <a:ext cx="10463603" cy="128089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учеников 9-х классов, получивших более 25 баллов (из 31 балла)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ОГЭ по математике 09.06.2023 г.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12991" y="5854890"/>
            <a:ext cx="2079009" cy="100311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915186"/>
              </p:ext>
            </p:extLst>
          </p:nvPr>
        </p:nvGraphicFramePr>
        <p:xfrm>
          <a:off x="211015" y="984735"/>
          <a:ext cx="11980986" cy="5873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8123"/>
                <a:gridCol w="3588058"/>
                <a:gridCol w="1163760"/>
                <a:gridCol w="2148210"/>
                <a:gridCol w="3392835"/>
              </a:tblGrid>
              <a:tr h="10666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ученика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Полученный первичный балл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Дмитренко Екатерина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9-М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Жилевич Светлана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Котенко Анна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Щёлкин Сергей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Мачнов Владислав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9-М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Ткачук Дмитрий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9-М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Яковлюк Дарина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Багатюк Михаил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9-М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Дереза Ярослав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Процко София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9-В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Данишевская Л. В.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Халатенко</a:t>
                      </a: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Орлова Полина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Юдина София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9-М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3332">
                <a:tc>
                  <a:txBody>
                    <a:bodyPr/>
                    <a:lstStyle/>
                    <a:p>
                      <a:pPr marL="0" lvl="0" indent="0" algn="ctr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Ярема Марина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9-Б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Гончар В. А.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16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570</TotalTime>
  <Words>925</Words>
  <Application>Microsoft Office PowerPoint</Application>
  <PresentationFormat>Широкоэкранный</PresentationFormat>
  <Paragraphs>441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Times New Roman</vt:lpstr>
      <vt:lpstr>Wingdings 3</vt:lpstr>
      <vt:lpstr>Легкий дым</vt:lpstr>
      <vt:lpstr>Анализ работы школьного МО учителей математики,  физики, информатики              30.08.2023 г.</vt:lpstr>
      <vt:lpstr>МЕТОДИЧЕСКАЯ ТЕМА МО МИФ:  «Развитие профессиональной компетентности учителя как условие достижения современного качества образования и воспитания».</vt:lpstr>
      <vt:lpstr>Цель: Совершенствование профессионального мастерства педагогов, развитие их творческого потенциала, направленного на повышение эффективности и качества педагогического процесса. </vt:lpstr>
      <vt:lpstr>Задачи:   1.Повышение уровня педагогического мастерства учителей, уровня их компетенций в области предмета и методик в рамках реализации ФГОС ООО. 2. Создание системы подготовки профильного обучения в старших классах, ориентированной на индивидуализацию обучения и социализацию обучающихся, с учетом реальных потребностей рынка труда и способностей учащихся средней и старшей ступени.  3. Активизация самообразовательной деятельности учителя. 4. Совершенствование качества подготовки учащихся по математике, информатике на основе использования мотивирующих способов организации контроля и оценки качества обученности. 5. Сосредоточение основных усилий МО на совершенствовании   системы   подготовки учащихся к итоговой аттестации в форме ГИА и ЕГЭ.   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учеников 9-х классов, получивших более 25 баллов (из 31 балла)  на ОГЭ по математике 09.06.2023 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.  </vt:lpstr>
      <vt:lpstr> Сравнение тестовых баллов и количества «высокобалльников»  по математике (профильный уровень) за последние три года.   </vt:lpstr>
      <vt:lpstr>Сравнение результатов ЕГЭ по ФИЗИКЕ за последние пять лет. </vt:lpstr>
      <vt:lpstr>Сравнение тестовых баллов и количества «высокобалльников»  по физике за последние три года. </vt:lpstr>
      <vt:lpstr>Результаты ЕГЭ по ФИЗИКЕ 2022-2023 учебный год (максимальный балл-100 баллов) – учитель Попкова Н. В. </vt:lpstr>
      <vt:lpstr> </vt:lpstr>
      <vt:lpstr>Высокие результаты ЕГЭ ИНФОРМАТИКА  2022-2023 учебный год (максимальный балл-100 баллов) – учитель Попкова А. Е.  </vt:lpstr>
      <vt:lpstr>        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работы школьного МО учителей математики, информатики  и физики              28.08.2020 г.</dc:title>
  <dc:creator>Asus</dc:creator>
  <cp:lastModifiedBy>Asus</cp:lastModifiedBy>
  <cp:revision>57</cp:revision>
  <dcterms:created xsi:type="dcterms:W3CDTF">2020-08-27T18:30:59Z</dcterms:created>
  <dcterms:modified xsi:type="dcterms:W3CDTF">2023-08-29T20:11:56Z</dcterms:modified>
</cp:coreProperties>
</file>