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3.xml" ContentType="application/vnd.openxmlformats-officedocument.themeOverride+xml"/>
  <Override PartName="/ppt/charts/chart12.xml" ContentType="application/vnd.openxmlformats-officedocument.drawingml.chart+xml"/>
  <Override PartName="/ppt/theme/themeOverride4.xml" ContentType="application/vnd.openxmlformats-officedocument.themeOverride+xml"/>
  <Override PartName="/ppt/charts/chart13.xml" ContentType="application/vnd.openxmlformats-officedocument.drawingml.chart+xml"/>
  <Override PartName="/ppt/theme/themeOverride5.xml" ContentType="application/vnd.openxmlformats-officedocument.themeOverride+xml"/>
  <Override PartName="/ppt/charts/chart14.xml" ContentType="application/vnd.openxmlformats-officedocument.drawingml.chart+xml"/>
  <Override PartName="/ppt/theme/themeOverride6.xml" ContentType="application/vnd.openxmlformats-officedocument.themeOverride+xml"/>
  <Override PartName="/ppt/charts/chart15.xml" ContentType="application/vnd.openxmlformats-officedocument.drawingml.chart+xml"/>
  <Override PartName="/ppt/theme/themeOverride7.xml" ContentType="application/vnd.openxmlformats-officedocument.themeOverride+xml"/>
  <Override PartName="/ppt/charts/chart16.xml" ContentType="application/vnd.openxmlformats-officedocument.drawingml.chart+xml"/>
  <Override PartName="/ppt/theme/themeOverride8.xml" ContentType="application/vnd.openxmlformats-officedocument.themeOverride+xml"/>
  <Override PartName="/ppt/charts/chart17.xml" ContentType="application/vnd.openxmlformats-officedocument.drawingml.chart+xml"/>
  <Override PartName="/ppt/theme/themeOverride9.xml" ContentType="application/vnd.openxmlformats-officedocument.themeOverride+xml"/>
  <Override PartName="/ppt/charts/chart18.xml" ContentType="application/vnd.openxmlformats-officedocument.drawingml.chart+xml"/>
  <Override PartName="/ppt/theme/themeOverride10.xml" ContentType="application/vnd.openxmlformats-officedocument.themeOverride+xml"/>
  <Override PartName="/ppt/charts/chart19.xml" ContentType="application/vnd.openxmlformats-officedocument.drawingml.chart+xml"/>
  <Override PartName="/ppt/theme/themeOverride11.xml" ContentType="application/vnd.openxmlformats-officedocument.themeOverride+xml"/>
  <Override PartName="/ppt/charts/chart20.xml" ContentType="application/vnd.openxmlformats-officedocument.drawingml.chart+xml"/>
  <Override PartName="/ppt/theme/themeOverride12.xml" ContentType="application/vnd.openxmlformats-officedocument.themeOverride+xml"/>
  <Override PartName="/ppt/charts/chart21.xml" ContentType="application/vnd.openxmlformats-officedocument.drawingml.chart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8" r:id="rId2"/>
    <p:sldId id="299" r:id="rId3"/>
    <p:sldId id="283" r:id="rId4"/>
    <p:sldId id="257" r:id="rId5"/>
    <p:sldId id="269" r:id="rId6"/>
    <p:sldId id="258" r:id="rId7"/>
    <p:sldId id="309" r:id="rId8"/>
    <p:sldId id="300" r:id="rId9"/>
    <p:sldId id="303" r:id="rId10"/>
    <p:sldId id="301" r:id="rId11"/>
    <p:sldId id="304" r:id="rId12"/>
    <p:sldId id="302" r:id="rId13"/>
    <p:sldId id="305" r:id="rId14"/>
    <p:sldId id="306" r:id="rId15"/>
    <p:sldId id="307" r:id="rId16"/>
    <p:sldId id="284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85" r:id="rId30"/>
    <p:sldId id="259" r:id="rId31"/>
    <p:sldId id="260" r:id="rId32"/>
    <p:sldId id="272" r:id="rId33"/>
    <p:sldId id="286" r:id="rId34"/>
    <p:sldId id="310" r:id="rId35"/>
    <p:sldId id="311" r:id="rId36"/>
    <p:sldId id="261" r:id="rId37"/>
    <p:sldId id="308" r:id="rId38"/>
    <p:sldId id="312" r:id="rId39"/>
    <p:sldId id="313" r:id="rId40"/>
    <p:sldId id="314" r:id="rId41"/>
    <p:sldId id="281" r:id="rId42"/>
    <p:sldId id="282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55" autoAdjust="0"/>
    <p:restoredTop sz="94660"/>
  </p:normalViewPr>
  <p:slideViewPr>
    <p:cSldViewPr>
      <p:cViewPr>
        <p:scale>
          <a:sx n="100" d="100"/>
          <a:sy n="100" d="100"/>
        </p:scale>
        <p:origin x="-86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3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4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5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6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7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8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9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0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2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13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слабый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0.11</c:v>
                </c:pt>
                <c:pt idx="1">
                  <c:v>0.18</c:v>
                </c:pt>
                <c:pt idx="2">
                  <c:v>0.28000000000000003</c:v>
                </c:pt>
                <c:pt idx="3">
                  <c:v>0.3</c:v>
                </c:pt>
                <c:pt idx="4">
                  <c:v>0.21750000000000003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5BD3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0.28000000000000003</c:v>
                </c:pt>
                <c:pt idx="1">
                  <c:v>0.33</c:v>
                </c:pt>
                <c:pt idx="2">
                  <c:v>0.47</c:v>
                </c:pt>
                <c:pt idx="3">
                  <c:v>0.45</c:v>
                </c:pt>
                <c:pt idx="4">
                  <c:v>0.38250000000000001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хороший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0.56999999999999995</c:v>
                </c:pt>
                <c:pt idx="1">
                  <c:v>0.42</c:v>
                </c:pt>
                <c:pt idx="2">
                  <c:v>0.19</c:v>
                </c:pt>
                <c:pt idx="3">
                  <c:v>0.15</c:v>
                </c:pt>
                <c:pt idx="4">
                  <c:v>0.33249999999999996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68007F">
                <a:lumMod val="40000"/>
                <a:lumOff val="60000"/>
              </a:srgb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0.04</c:v>
                </c:pt>
                <c:pt idx="1">
                  <c:v>0.06</c:v>
                </c:pt>
                <c:pt idx="2">
                  <c:v>0.06</c:v>
                </c:pt>
                <c:pt idx="3">
                  <c:v>0.1</c:v>
                </c:pt>
                <c:pt idx="4">
                  <c:v>6.5000000000000002E-2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4324480"/>
        <c:axId val="34326016"/>
      </c:barChart>
      <c:catAx>
        <c:axId val="34324480"/>
        <c:scaling>
          <c:orientation val="minMax"/>
        </c:scaling>
        <c:delete val="0"/>
        <c:axPos val="b"/>
        <c:majorTickMark val="out"/>
        <c:minorTickMark val="none"/>
        <c:tickLblPos val="nextTo"/>
        <c:crossAx val="34326016"/>
        <c:crosses val="autoZero"/>
        <c:auto val="1"/>
        <c:lblAlgn val="ctr"/>
        <c:lblOffset val="100"/>
        <c:noMultiLvlLbl val="0"/>
      </c:catAx>
      <c:valAx>
        <c:axId val="343260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43244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 b="1" i="0" baseline="0"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5-В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Лист1!$A$2:$A$12</c:f>
              <c:strCache>
                <c:ptCount val="11"/>
                <c:pt idx="0">
                  <c:v>музыка</c:v>
                </c:pt>
                <c:pt idx="1">
                  <c:v>ИЗО</c:v>
                </c:pt>
                <c:pt idx="2">
                  <c:v>география</c:v>
                </c:pt>
                <c:pt idx="3">
                  <c:v>ОДНКНР</c:v>
                </c:pt>
                <c:pt idx="4">
                  <c:v>математика</c:v>
                </c:pt>
                <c:pt idx="5">
                  <c:v>русский язык</c:v>
                </c:pt>
                <c:pt idx="6">
                  <c:v>биология</c:v>
                </c:pt>
                <c:pt idx="7">
                  <c:v>английский язык</c:v>
                </c:pt>
                <c:pt idx="8">
                  <c:v>литература</c:v>
                </c:pt>
                <c:pt idx="9">
                  <c:v>история</c:v>
                </c:pt>
                <c:pt idx="10">
                  <c:v>технология</c:v>
                </c:pt>
              </c:strCache>
            </c:strRef>
          </c:cat>
          <c:val>
            <c:numRef>
              <c:f>Лист1!$B$2:$B$12</c:f>
              <c:numCache>
                <c:formatCode>0%</c:formatCode>
                <c:ptCount val="11"/>
                <c:pt idx="0">
                  <c:v>0.7</c:v>
                </c:pt>
                <c:pt idx="1">
                  <c:v>0.64</c:v>
                </c:pt>
                <c:pt idx="2">
                  <c:v>0.18</c:v>
                </c:pt>
                <c:pt idx="3">
                  <c:v>0.18</c:v>
                </c:pt>
                <c:pt idx="4">
                  <c:v>0.15</c:v>
                </c:pt>
                <c:pt idx="5">
                  <c:v>0.12</c:v>
                </c:pt>
                <c:pt idx="6">
                  <c:v>0.12</c:v>
                </c:pt>
                <c:pt idx="7">
                  <c:v>0.09</c:v>
                </c:pt>
                <c:pt idx="8">
                  <c:v>0.06</c:v>
                </c:pt>
                <c:pt idx="9">
                  <c:v>0.03</c:v>
                </c:pt>
                <c:pt idx="10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614400"/>
        <c:axId val="26681728"/>
      </c:barChart>
      <c:catAx>
        <c:axId val="26614400"/>
        <c:scaling>
          <c:orientation val="minMax"/>
        </c:scaling>
        <c:delete val="0"/>
        <c:axPos val="b"/>
        <c:majorTickMark val="out"/>
        <c:minorTickMark val="none"/>
        <c:tickLblPos val="nextTo"/>
        <c:crossAx val="26681728"/>
        <c:crosses val="autoZero"/>
        <c:auto val="1"/>
        <c:lblAlgn val="ctr"/>
        <c:lblOffset val="100"/>
        <c:noMultiLvlLbl val="0"/>
      </c:catAx>
      <c:valAx>
        <c:axId val="266817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614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слабый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0.03</c:v>
                </c:pt>
                <c:pt idx="1">
                  <c:v>0.03</c:v>
                </c:pt>
                <c:pt idx="2">
                  <c:v>0.03</c:v>
                </c:pt>
                <c:pt idx="3">
                  <c:v>0</c:v>
                </c:pt>
                <c:pt idx="4">
                  <c:v>2.2499999999999999E-2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5BD3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0.43</c:v>
                </c:pt>
                <c:pt idx="1">
                  <c:v>0.24</c:v>
                </c:pt>
                <c:pt idx="2">
                  <c:v>0.37</c:v>
                </c:pt>
                <c:pt idx="3">
                  <c:v>0.45</c:v>
                </c:pt>
                <c:pt idx="4">
                  <c:v>0.3725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хороший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0.43</c:v>
                </c:pt>
                <c:pt idx="1">
                  <c:v>0.36</c:v>
                </c:pt>
                <c:pt idx="2">
                  <c:v>0.31</c:v>
                </c:pt>
                <c:pt idx="3">
                  <c:v>0.3</c:v>
                </c:pt>
                <c:pt idx="4">
                  <c:v>0.35000000000000003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E40059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0.11</c:v>
                </c:pt>
                <c:pt idx="1">
                  <c:v>0.36</c:v>
                </c:pt>
                <c:pt idx="2">
                  <c:v>0.28000000000000003</c:v>
                </c:pt>
                <c:pt idx="3">
                  <c:v>0.24</c:v>
                </c:pt>
                <c:pt idx="4">
                  <c:v>0.2475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350912"/>
        <c:axId val="115364992"/>
      </c:barChart>
      <c:catAx>
        <c:axId val="115350912"/>
        <c:scaling>
          <c:orientation val="minMax"/>
        </c:scaling>
        <c:delete val="0"/>
        <c:axPos val="b"/>
        <c:majorTickMark val="out"/>
        <c:minorTickMark val="none"/>
        <c:tickLblPos val="nextTo"/>
        <c:crossAx val="115364992"/>
        <c:crosses val="autoZero"/>
        <c:auto val="1"/>
        <c:lblAlgn val="ctr"/>
        <c:lblOffset val="100"/>
        <c:noMultiLvlLbl val="0"/>
      </c:catAx>
      <c:valAx>
        <c:axId val="1153649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53509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 b="1" i="0" baseline="0"/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слабый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0.32</c:v>
                </c:pt>
                <c:pt idx="1">
                  <c:v>0.48</c:v>
                </c:pt>
                <c:pt idx="2">
                  <c:v>0.31</c:v>
                </c:pt>
                <c:pt idx="3">
                  <c:v>0.15</c:v>
                </c:pt>
                <c:pt idx="4">
                  <c:v>0.315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5BD3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0.43</c:v>
                </c:pt>
                <c:pt idx="1">
                  <c:v>0.33</c:v>
                </c:pt>
                <c:pt idx="2">
                  <c:v>0.56000000000000005</c:v>
                </c:pt>
                <c:pt idx="3">
                  <c:v>0.61</c:v>
                </c:pt>
                <c:pt idx="4">
                  <c:v>0.48250000000000004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хороший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0.21</c:v>
                </c:pt>
                <c:pt idx="1">
                  <c:v>0.15</c:v>
                </c:pt>
                <c:pt idx="2">
                  <c:v>0.09</c:v>
                </c:pt>
                <c:pt idx="3">
                  <c:v>0.21</c:v>
                </c:pt>
                <c:pt idx="4">
                  <c:v>0.16499999999999998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388C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0.03</c:v>
                </c:pt>
                <c:pt idx="1">
                  <c:v>0.03</c:v>
                </c:pt>
                <c:pt idx="2">
                  <c:v>0.03</c:v>
                </c:pt>
                <c:pt idx="3">
                  <c:v>0.03</c:v>
                </c:pt>
                <c:pt idx="4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604288"/>
        <c:axId val="26605824"/>
      </c:barChart>
      <c:catAx>
        <c:axId val="26604288"/>
        <c:scaling>
          <c:orientation val="minMax"/>
        </c:scaling>
        <c:delete val="0"/>
        <c:axPos val="b"/>
        <c:majorTickMark val="out"/>
        <c:minorTickMark val="none"/>
        <c:tickLblPos val="nextTo"/>
        <c:crossAx val="26605824"/>
        <c:crosses val="autoZero"/>
        <c:auto val="1"/>
        <c:lblAlgn val="ctr"/>
        <c:lblOffset val="100"/>
        <c:noMultiLvlLbl val="0"/>
      </c:catAx>
      <c:valAx>
        <c:axId val="266058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6042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 b="1" i="0" baseline="0"/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слабый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0.56999999999999995</c:v>
                </c:pt>
                <c:pt idx="1">
                  <c:v>0.36</c:v>
                </c:pt>
                <c:pt idx="2">
                  <c:v>0.41</c:v>
                </c:pt>
                <c:pt idx="3">
                  <c:v>0.27</c:v>
                </c:pt>
                <c:pt idx="4">
                  <c:v>0.40249999999999997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5BD3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0.36</c:v>
                </c:pt>
                <c:pt idx="1">
                  <c:v>0.52</c:v>
                </c:pt>
                <c:pt idx="2">
                  <c:v>0.44</c:v>
                </c:pt>
                <c:pt idx="3">
                  <c:v>0.55000000000000004</c:v>
                </c:pt>
                <c:pt idx="4">
                  <c:v>0.46750000000000003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хороший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0.11</c:v>
                </c:pt>
                <c:pt idx="1">
                  <c:v>0.12</c:v>
                </c:pt>
                <c:pt idx="2">
                  <c:v>0.12</c:v>
                </c:pt>
                <c:pt idx="3">
                  <c:v>0.09</c:v>
                </c:pt>
                <c:pt idx="4">
                  <c:v>0.10999999999999999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388C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0.14000000000000001</c:v>
                </c:pt>
                <c:pt idx="1">
                  <c:v>0</c:v>
                </c:pt>
                <c:pt idx="2">
                  <c:v>0.03</c:v>
                </c:pt>
                <c:pt idx="3">
                  <c:v>0.09</c:v>
                </c:pt>
                <c:pt idx="4">
                  <c:v>6.5000000000000002E-2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907392"/>
        <c:axId val="26908928"/>
      </c:barChart>
      <c:catAx>
        <c:axId val="26907392"/>
        <c:scaling>
          <c:orientation val="minMax"/>
        </c:scaling>
        <c:delete val="0"/>
        <c:axPos val="b"/>
        <c:majorTickMark val="out"/>
        <c:minorTickMark val="none"/>
        <c:tickLblPos val="nextTo"/>
        <c:crossAx val="26908928"/>
        <c:crosses val="autoZero"/>
        <c:auto val="1"/>
        <c:lblAlgn val="ctr"/>
        <c:lblOffset val="100"/>
        <c:noMultiLvlLbl val="0"/>
      </c:catAx>
      <c:valAx>
        <c:axId val="269089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90739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 b="1" i="0" baseline="0"/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слабый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0.06</c:v>
                </c:pt>
                <c:pt idx="2">
                  <c:v>0.12</c:v>
                </c:pt>
                <c:pt idx="3">
                  <c:v>0.24</c:v>
                </c:pt>
                <c:pt idx="4">
                  <c:v>0.1225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5BD3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0.5</c:v>
                </c:pt>
                <c:pt idx="1">
                  <c:v>0.42</c:v>
                </c:pt>
                <c:pt idx="2">
                  <c:v>0.62</c:v>
                </c:pt>
                <c:pt idx="3">
                  <c:v>0.61</c:v>
                </c:pt>
                <c:pt idx="4">
                  <c:v>0.53749999999999998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хороший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0.28000000000000003</c:v>
                </c:pt>
                <c:pt idx="1">
                  <c:v>0.3</c:v>
                </c:pt>
                <c:pt idx="2">
                  <c:v>0.09</c:v>
                </c:pt>
                <c:pt idx="3">
                  <c:v>0.12</c:v>
                </c:pt>
                <c:pt idx="4">
                  <c:v>0.19750000000000001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388C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0.14000000000000001</c:v>
                </c:pt>
                <c:pt idx="1">
                  <c:v>0.21</c:v>
                </c:pt>
                <c:pt idx="2">
                  <c:v>0.16</c:v>
                </c:pt>
                <c:pt idx="3">
                  <c:v>0.03</c:v>
                </c:pt>
                <c:pt idx="4">
                  <c:v>0.13500000000000001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032640"/>
        <c:axId val="30034176"/>
      </c:barChart>
      <c:catAx>
        <c:axId val="30032640"/>
        <c:scaling>
          <c:orientation val="minMax"/>
        </c:scaling>
        <c:delete val="0"/>
        <c:axPos val="b"/>
        <c:majorTickMark val="out"/>
        <c:minorTickMark val="none"/>
        <c:tickLblPos val="nextTo"/>
        <c:crossAx val="30034176"/>
        <c:crosses val="autoZero"/>
        <c:auto val="1"/>
        <c:lblAlgn val="ctr"/>
        <c:lblOffset val="100"/>
        <c:noMultiLvlLbl val="0"/>
      </c:catAx>
      <c:valAx>
        <c:axId val="300341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00326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 b="1" i="0" baseline="0"/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слабый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0.43</c:v>
                </c:pt>
                <c:pt idx="1">
                  <c:v>0.12</c:v>
                </c:pt>
                <c:pt idx="2">
                  <c:v>0.22</c:v>
                </c:pt>
                <c:pt idx="3">
                  <c:v>0.24</c:v>
                </c:pt>
                <c:pt idx="4">
                  <c:v>0.2525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5BD3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0.56999999999999995</c:v>
                </c:pt>
                <c:pt idx="1">
                  <c:v>0.61</c:v>
                </c:pt>
                <c:pt idx="2">
                  <c:v>0.47</c:v>
                </c:pt>
                <c:pt idx="3">
                  <c:v>0.55000000000000004</c:v>
                </c:pt>
                <c:pt idx="4">
                  <c:v>0.55000000000000004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хороший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0.11</c:v>
                </c:pt>
                <c:pt idx="1">
                  <c:v>0.21</c:v>
                </c:pt>
                <c:pt idx="2">
                  <c:v>0.16</c:v>
                </c:pt>
                <c:pt idx="3">
                  <c:v>0.15</c:v>
                </c:pt>
                <c:pt idx="4">
                  <c:v>0.1575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388C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0.06</c:v>
                </c:pt>
                <c:pt idx="2">
                  <c:v>0.16</c:v>
                </c:pt>
                <c:pt idx="3">
                  <c:v>0.06</c:v>
                </c:pt>
                <c:pt idx="4">
                  <c:v>8.7500000000000008E-2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9754752"/>
        <c:axId val="79756288"/>
      </c:barChart>
      <c:catAx>
        <c:axId val="79754752"/>
        <c:scaling>
          <c:orientation val="minMax"/>
        </c:scaling>
        <c:delete val="0"/>
        <c:axPos val="b"/>
        <c:majorTickMark val="out"/>
        <c:minorTickMark val="none"/>
        <c:tickLblPos val="nextTo"/>
        <c:crossAx val="79756288"/>
        <c:crosses val="autoZero"/>
        <c:auto val="1"/>
        <c:lblAlgn val="ctr"/>
        <c:lblOffset val="100"/>
        <c:noMultiLvlLbl val="0"/>
      </c:catAx>
      <c:valAx>
        <c:axId val="797562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797547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 b="1" i="0" baseline="0"/>
      </a:pPr>
      <a:endParaRPr lang="ru-RU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слабый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0.03</c:v>
                </c:pt>
                <c:pt idx="1">
                  <c:v>0.18</c:v>
                </c:pt>
                <c:pt idx="2">
                  <c:v>0.31</c:v>
                </c:pt>
                <c:pt idx="3">
                  <c:v>0.15</c:v>
                </c:pt>
                <c:pt idx="4">
                  <c:v>0.16750000000000001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5BD3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0.68</c:v>
                </c:pt>
                <c:pt idx="1">
                  <c:v>0.67</c:v>
                </c:pt>
                <c:pt idx="2">
                  <c:v>0.53</c:v>
                </c:pt>
                <c:pt idx="3">
                  <c:v>0.7</c:v>
                </c:pt>
                <c:pt idx="4">
                  <c:v>0.64500000000000002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хороший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0.21</c:v>
                </c:pt>
                <c:pt idx="1">
                  <c:v>0.12</c:v>
                </c:pt>
                <c:pt idx="2">
                  <c:v>0.06</c:v>
                </c:pt>
                <c:pt idx="3">
                  <c:v>0.12</c:v>
                </c:pt>
                <c:pt idx="4">
                  <c:v>0.1275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388C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0.03</c:v>
                </c:pt>
                <c:pt idx="2">
                  <c:v>0.09</c:v>
                </c:pt>
                <c:pt idx="3">
                  <c:v>0.03</c:v>
                </c:pt>
                <c:pt idx="4">
                  <c:v>5.5E-2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403776"/>
        <c:axId val="115405568"/>
      </c:barChart>
      <c:catAx>
        <c:axId val="115403776"/>
        <c:scaling>
          <c:orientation val="minMax"/>
        </c:scaling>
        <c:delete val="0"/>
        <c:axPos val="b"/>
        <c:majorTickMark val="out"/>
        <c:minorTickMark val="none"/>
        <c:tickLblPos val="nextTo"/>
        <c:crossAx val="115405568"/>
        <c:crosses val="autoZero"/>
        <c:auto val="1"/>
        <c:lblAlgn val="ctr"/>
        <c:lblOffset val="100"/>
        <c:noMultiLvlLbl val="0"/>
      </c:catAx>
      <c:valAx>
        <c:axId val="1154055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154037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 b="1" i="0" baseline="0"/>
      </a:pPr>
      <a:endParaRPr lang="ru-RU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слабый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0.25</c:v>
                </c:pt>
                <c:pt idx="1">
                  <c:v>0.18</c:v>
                </c:pt>
                <c:pt idx="2">
                  <c:v>0.16</c:v>
                </c:pt>
                <c:pt idx="3">
                  <c:v>0.06</c:v>
                </c:pt>
                <c:pt idx="4">
                  <c:v>0.16249999999999998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5BD3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0.36</c:v>
                </c:pt>
                <c:pt idx="1">
                  <c:v>0.42</c:v>
                </c:pt>
                <c:pt idx="2">
                  <c:v>0.53</c:v>
                </c:pt>
                <c:pt idx="3">
                  <c:v>0.73</c:v>
                </c:pt>
                <c:pt idx="4">
                  <c:v>0.51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хороший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0.18</c:v>
                </c:pt>
                <c:pt idx="1">
                  <c:v>0.27</c:v>
                </c:pt>
                <c:pt idx="2">
                  <c:v>0.19</c:v>
                </c:pt>
                <c:pt idx="3">
                  <c:v>0.09</c:v>
                </c:pt>
                <c:pt idx="4">
                  <c:v>0.1825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388C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0.21</c:v>
                </c:pt>
                <c:pt idx="1">
                  <c:v>0.12</c:v>
                </c:pt>
                <c:pt idx="2">
                  <c:v>0.12</c:v>
                </c:pt>
                <c:pt idx="3">
                  <c:v>0.12</c:v>
                </c:pt>
                <c:pt idx="4">
                  <c:v>0.14249999999999999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270976"/>
        <c:axId val="30272512"/>
      </c:barChart>
      <c:catAx>
        <c:axId val="30270976"/>
        <c:scaling>
          <c:orientation val="minMax"/>
        </c:scaling>
        <c:delete val="0"/>
        <c:axPos val="b"/>
        <c:majorTickMark val="out"/>
        <c:minorTickMark val="none"/>
        <c:tickLblPos val="nextTo"/>
        <c:crossAx val="30272512"/>
        <c:crosses val="autoZero"/>
        <c:auto val="1"/>
        <c:lblAlgn val="ctr"/>
        <c:lblOffset val="100"/>
        <c:noMultiLvlLbl val="0"/>
      </c:catAx>
      <c:valAx>
        <c:axId val="302725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027097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 b="1" i="0" baseline="0"/>
      </a:pPr>
      <a:endParaRPr lang="ru-RU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слабый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0.18</c:v>
                </c:pt>
                <c:pt idx="1">
                  <c:v>0.15</c:v>
                </c:pt>
                <c:pt idx="2">
                  <c:v>0.31</c:v>
                </c:pt>
                <c:pt idx="3">
                  <c:v>0.21</c:v>
                </c:pt>
                <c:pt idx="4">
                  <c:v>0.21249999999999997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5BD3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0.5</c:v>
                </c:pt>
                <c:pt idx="1">
                  <c:v>0.64</c:v>
                </c:pt>
                <c:pt idx="2">
                  <c:v>0.47</c:v>
                </c:pt>
                <c:pt idx="3">
                  <c:v>0.55000000000000004</c:v>
                </c:pt>
                <c:pt idx="4">
                  <c:v>0.54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хороший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0.28000000000000003</c:v>
                </c:pt>
                <c:pt idx="1">
                  <c:v>0.18</c:v>
                </c:pt>
                <c:pt idx="2">
                  <c:v>0.12</c:v>
                </c:pt>
                <c:pt idx="3">
                  <c:v>0.12</c:v>
                </c:pt>
                <c:pt idx="4">
                  <c:v>0.17500000000000002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388C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0.03</c:v>
                </c:pt>
                <c:pt idx="1">
                  <c:v>0.03</c:v>
                </c:pt>
                <c:pt idx="2">
                  <c:v>0.09</c:v>
                </c:pt>
                <c:pt idx="3">
                  <c:v>0.12</c:v>
                </c:pt>
                <c:pt idx="4">
                  <c:v>6.7500000000000004E-2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312320"/>
        <c:axId val="30313856"/>
      </c:barChart>
      <c:catAx>
        <c:axId val="30312320"/>
        <c:scaling>
          <c:orientation val="minMax"/>
        </c:scaling>
        <c:delete val="0"/>
        <c:axPos val="b"/>
        <c:majorTickMark val="out"/>
        <c:minorTickMark val="none"/>
        <c:tickLblPos val="nextTo"/>
        <c:crossAx val="30313856"/>
        <c:crosses val="autoZero"/>
        <c:auto val="1"/>
        <c:lblAlgn val="ctr"/>
        <c:lblOffset val="100"/>
        <c:noMultiLvlLbl val="0"/>
      </c:catAx>
      <c:valAx>
        <c:axId val="303138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031232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 b="1" i="0" baseline="0"/>
      </a:pPr>
      <a:endParaRPr lang="ru-RU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слабый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0.21</c:v>
                </c:pt>
                <c:pt idx="1">
                  <c:v>0.27</c:v>
                </c:pt>
                <c:pt idx="2">
                  <c:v>0.34</c:v>
                </c:pt>
                <c:pt idx="3">
                  <c:v>0.18</c:v>
                </c:pt>
                <c:pt idx="4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5BD3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0.28000000000000003</c:v>
                </c:pt>
                <c:pt idx="1">
                  <c:v>0.06</c:v>
                </c:pt>
                <c:pt idx="2">
                  <c:v>0.25</c:v>
                </c:pt>
                <c:pt idx="3">
                  <c:v>0.27</c:v>
                </c:pt>
                <c:pt idx="4">
                  <c:v>0.21500000000000002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хороший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0.46</c:v>
                </c:pt>
                <c:pt idx="1">
                  <c:v>0.52</c:v>
                </c:pt>
                <c:pt idx="2">
                  <c:v>0.31</c:v>
                </c:pt>
                <c:pt idx="3">
                  <c:v>0.48</c:v>
                </c:pt>
                <c:pt idx="4">
                  <c:v>0.4425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388C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0.03</c:v>
                </c:pt>
                <c:pt idx="1">
                  <c:v>0.15</c:v>
                </c:pt>
                <c:pt idx="2">
                  <c:v>0.09</c:v>
                </c:pt>
                <c:pt idx="3">
                  <c:v>0.06</c:v>
                </c:pt>
                <c:pt idx="4">
                  <c:v>8.2500000000000004E-2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173632"/>
        <c:axId val="31187712"/>
      </c:barChart>
      <c:catAx>
        <c:axId val="31173632"/>
        <c:scaling>
          <c:orientation val="minMax"/>
        </c:scaling>
        <c:delete val="0"/>
        <c:axPos val="b"/>
        <c:majorTickMark val="out"/>
        <c:minorTickMark val="none"/>
        <c:tickLblPos val="nextTo"/>
        <c:crossAx val="31187712"/>
        <c:crosses val="autoZero"/>
        <c:auto val="1"/>
        <c:lblAlgn val="ctr"/>
        <c:lblOffset val="100"/>
        <c:noMultiLvlLbl val="0"/>
      </c:catAx>
      <c:valAx>
        <c:axId val="311877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11736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 b="1" i="0" baseline="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слабый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0.18</c:v>
                </c:pt>
                <c:pt idx="1">
                  <c:v>0.48</c:v>
                </c:pt>
                <c:pt idx="2">
                  <c:v>0.44</c:v>
                </c:pt>
                <c:pt idx="3">
                  <c:v>0.3</c:v>
                </c:pt>
                <c:pt idx="4">
                  <c:v>0.35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5BD3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0.61</c:v>
                </c:pt>
                <c:pt idx="1">
                  <c:v>0.39</c:v>
                </c:pt>
                <c:pt idx="2">
                  <c:v>0.5</c:v>
                </c:pt>
                <c:pt idx="3">
                  <c:v>0.45</c:v>
                </c:pt>
                <c:pt idx="4">
                  <c:v>0.48749999999999999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хороший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0.14000000000000001</c:v>
                </c:pt>
                <c:pt idx="1">
                  <c:v>0.09</c:v>
                </c:pt>
                <c:pt idx="2">
                  <c:v>0.06</c:v>
                </c:pt>
                <c:pt idx="3">
                  <c:v>0.15</c:v>
                </c:pt>
                <c:pt idx="4">
                  <c:v>0.11000000000000001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68007F">
                <a:lumMod val="40000"/>
                <a:lumOff val="60000"/>
              </a:srgb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7.0000000000000007E-2</c:v>
                </c:pt>
                <c:pt idx="1">
                  <c:v>0.03</c:v>
                </c:pt>
                <c:pt idx="2">
                  <c:v>0</c:v>
                </c:pt>
                <c:pt idx="3">
                  <c:v>0.1</c:v>
                </c:pt>
                <c:pt idx="4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81824"/>
        <c:axId val="21583360"/>
      </c:barChart>
      <c:catAx>
        <c:axId val="21581824"/>
        <c:scaling>
          <c:orientation val="minMax"/>
        </c:scaling>
        <c:delete val="0"/>
        <c:axPos val="b"/>
        <c:majorTickMark val="out"/>
        <c:minorTickMark val="none"/>
        <c:tickLblPos val="nextTo"/>
        <c:crossAx val="21583360"/>
        <c:crosses val="autoZero"/>
        <c:auto val="1"/>
        <c:lblAlgn val="ctr"/>
        <c:lblOffset val="100"/>
        <c:noMultiLvlLbl val="0"/>
      </c:catAx>
      <c:valAx>
        <c:axId val="215833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5818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 b="1" i="0" baseline="0"/>
      </a:pPr>
      <a:endParaRPr lang="ru-RU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 уровень</c:v>
                </c:pt>
              </c:strCache>
            </c:strRef>
          </c:tx>
          <c:spPr>
            <a:solidFill>
              <a:srgbClr val="005BD3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0.04</c:v>
                </c:pt>
                <c:pt idx="1">
                  <c:v>0.09</c:v>
                </c:pt>
                <c:pt idx="2">
                  <c:v>0.08</c:v>
                </c:pt>
                <c:pt idx="3">
                  <c:v>0.03</c:v>
                </c:pt>
                <c:pt idx="4">
                  <c:v>6.0000000000000005E-2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хорошая мотивация</c:v>
                </c:pt>
              </c:strCache>
            </c:strRef>
          </c:tx>
          <c:spPr>
            <a:solidFill>
              <a:srgbClr val="005BD3">
                <a:lumMod val="60000"/>
                <a:lumOff val="40000"/>
              </a:srgb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0.11</c:v>
                </c:pt>
                <c:pt idx="1">
                  <c:v>0.27</c:v>
                </c:pt>
                <c:pt idx="2">
                  <c:v>0.35</c:v>
                </c:pt>
                <c:pt idx="3">
                  <c:v>0.12</c:v>
                </c:pt>
                <c:pt idx="4">
                  <c:v>0.21249999999999999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внеучебная</c:v>
                </c:pt>
              </c:strCache>
            </c:strRef>
          </c:tx>
          <c:spPr>
            <a:solidFill>
              <a:srgbClr val="68007F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0.46</c:v>
                </c:pt>
                <c:pt idx="1">
                  <c:v>0.33</c:v>
                </c:pt>
                <c:pt idx="2">
                  <c:v>0.38</c:v>
                </c:pt>
                <c:pt idx="3">
                  <c:v>0.21</c:v>
                </c:pt>
                <c:pt idx="4">
                  <c:v>0.34499999999999997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низкая</c:v>
                </c:pt>
              </c:strCache>
            </c:strRef>
          </c:tx>
          <c:spPr>
            <a:solidFill>
              <a:srgbClr val="FF388C"/>
            </a:solidFill>
          </c:spPr>
          <c:invertIfNegative val="0"/>
          <c:dLbls>
            <c:dLbl>
              <c:idx val="2"/>
              <c:layout>
                <c:manualLayout>
                  <c:x val="2.5560767000123986E-2"/>
                  <c:y val="1.3361310022792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7264818133465585E-2"/>
                  <c:y val="1.603357202735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0.25</c:v>
                </c:pt>
                <c:pt idx="1">
                  <c:v>0.27</c:v>
                </c:pt>
                <c:pt idx="2">
                  <c:v>0.15</c:v>
                </c:pt>
                <c:pt idx="3">
                  <c:v>0.61</c:v>
                </c:pt>
                <c:pt idx="4">
                  <c:v>0.32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негативная</c:v>
                </c:pt>
              </c:strCache>
            </c:strRef>
          </c:tx>
          <c:spPr>
            <a:solidFill>
              <a:srgbClr val="E40059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Лист1!$F$2:$F$6</c:f>
              <c:numCache>
                <c:formatCode>0%</c:formatCode>
                <c:ptCount val="5"/>
                <c:pt idx="0">
                  <c:v>0.14000000000000001</c:v>
                </c:pt>
                <c:pt idx="1">
                  <c:v>0.03</c:v>
                </c:pt>
                <c:pt idx="2">
                  <c:v>0.04</c:v>
                </c:pt>
                <c:pt idx="3">
                  <c:v>0.03</c:v>
                </c:pt>
                <c:pt idx="4">
                  <c:v>6.0000000000000005E-2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015296"/>
        <c:axId val="31016832"/>
      </c:barChart>
      <c:catAx>
        <c:axId val="31015296"/>
        <c:scaling>
          <c:orientation val="minMax"/>
        </c:scaling>
        <c:delete val="0"/>
        <c:axPos val="b"/>
        <c:majorTickMark val="out"/>
        <c:minorTickMark val="none"/>
        <c:tickLblPos val="nextTo"/>
        <c:crossAx val="31016832"/>
        <c:crosses val="autoZero"/>
        <c:auto val="1"/>
        <c:lblAlgn val="ctr"/>
        <c:lblOffset val="100"/>
        <c:noMultiLvlLbl val="0"/>
      </c:catAx>
      <c:valAx>
        <c:axId val="3101683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10152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 b="1" i="0" baseline="0"/>
      </a:pPr>
      <a:endParaRPr lang="ru-RU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слабый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0.03</c:v>
                </c:pt>
                <c:pt idx="1">
                  <c:v>0.27</c:v>
                </c:pt>
                <c:pt idx="2">
                  <c:v>0.16</c:v>
                </c:pt>
                <c:pt idx="3">
                  <c:v>0.21</c:v>
                </c:pt>
                <c:pt idx="4">
                  <c:v>0.16750000000000001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rgbClr val="005BD3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0.46</c:v>
                </c:pt>
                <c:pt idx="1">
                  <c:v>0.24</c:v>
                </c:pt>
                <c:pt idx="2">
                  <c:v>0.37</c:v>
                </c:pt>
                <c:pt idx="3">
                  <c:v>0.52</c:v>
                </c:pt>
                <c:pt idx="4">
                  <c:v>0.39749999999999996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хороший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0.36</c:v>
                </c:pt>
                <c:pt idx="1">
                  <c:v>0.33</c:v>
                </c:pt>
                <c:pt idx="2">
                  <c:v>0.22</c:v>
                </c:pt>
                <c:pt idx="3">
                  <c:v>0.18</c:v>
                </c:pt>
                <c:pt idx="4">
                  <c:v>0.27249999999999996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FF388C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5-К</c:v>
                </c:pt>
                <c:pt idx="1">
                  <c:v>5-А</c:v>
                </c:pt>
                <c:pt idx="2">
                  <c:v>5-Б</c:v>
                </c:pt>
                <c:pt idx="3">
                  <c:v>5-В</c:v>
                </c:pt>
                <c:pt idx="4">
                  <c:v>среднее</c:v>
                </c:pt>
              </c:strCache>
            </c:strRef>
          </c:cat>
          <c:val>
            <c:numRef>
              <c:f>Лист1!$E$2:$E$6</c:f>
              <c:numCache>
                <c:formatCode>0%</c:formatCode>
                <c:ptCount val="5"/>
                <c:pt idx="0">
                  <c:v>0.14000000000000001</c:v>
                </c:pt>
                <c:pt idx="1">
                  <c:v>0.15</c:v>
                </c:pt>
                <c:pt idx="2">
                  <c:v>0.25</c:v>
                </c:pt>
                <c:pt idx="3">
                  <c:v>0.09</c:v>
                </c:pt>
                <c:pt idx="4">
                  <c:v>0.1575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092096"/>
        <c:axId val="31102080"/>
      </c:barChart>
      <c:catAx>
        <c:axId val="31092096"/>
        <c:scaling>
          <c:orientation val="minMax"/>
        </c:scaling>
        <c:delete val="0"/>
        <c:axPos val="b"/>
        <c:majorTickMark val="out"/>
        <c:minorTickMark val="none"/>
        <c:tickLblPos val="nextTo"/>
        <c:crossAx val="31102080"/>
        <c:crosses val="autoZero"/>
        <c:auto val="1"/>
        <c:lblAlgn val="ctr"/>
        <c:lblOffset val="100"/>
        <c:noMultiLvlLbl val="0"/>
      </c:catAx>
      <c:valAx>
        <c:axId val="311020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109209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400" b="1" i="0" baseline="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5-К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Лист1!$A$2:$A$14</c:f>
              <c:strCache>
                <c:ptCount val="13"/>
                <c:pt idx="0">
                  <c:v>физическая культура</c:v>
                </c:pt>
                <c:pt idx="1">
                  <c:v>технология</c:v>
                </c:pt>
                <c:pt idx="2">
                  <c:v>русский язык</c:v>
                </c:pt>
                <c:pt idx="3">
                  <c:v>биология</c:v>
                </c:pt>
                <c:pt idx="4">
                  <c:v>математика</c:v>
                </c:pt>
                <c:pt idx="5">
                  <c:v>география</c:v>
                </c:pt>
                <c:pt idx="6">
                  <c:v>история</c:v>
                </c:pt>
                <c:pt idx="7">
                  <c:v>литература</c:v>
                </c:pt>
                <c:pt idx="8">
                  <c:v>физика</c:v>
                </c:pt>
                <c:pt idx="9">
                  <c:v>робототехника</c:v>
                </c:pt>
                <c:pt idx="10">
                  <c:v>ИЗО</c:v>
                </c:pt>
                <c:pt idx="11">
                  <c:v>музыка</c:v>
                </c:pt>
                <c:pt idx="12">
                  <c:v>английский язык</c:v>
                </c:pt>
              </c:strCache>
            </c:strRef>
          </c:cat>
          <c:val>
            <c:numRef>
              <c:f>Лист1!$B$2:$B$14</c:f>
              <c:numCache>
                <c:formatCode>0%</c:formatCode>
                <c:ptCount val="13"/>
                <c:pt idx="0">
                  <c:v>0.71</c:v>
                </c:pt>
                <c:pt idx="1">
                  <c:v>0.71</c:v>
                </c:pt>
                <c:pt idx="2">
                  <c:v>0.53</c:v>
                </c:pt>
                <c:pt idx="3">
                  <c:v>0.53</c:v>
                </c:pt>
                <c:pt idx="4">
                  <c:v>0.5</c:v>
                </c:pt>
                <c:pt idx="5">
                  <c:v>0.28000000000000003</c:v>
                </c:pt>
                <c:pt idx="6">
                  <c:v>0.28000000000000003</c:v>
                </c:pt>
                <c:pt idx="7">
                  <c:v>0.25</c:v>
                </c:pt>
                <c:pt idx="8">
                  <c:v>0.14000000000000001</c:v>
                </c:pt>
                <c:pt idx="9">
                  <c:v>0.18</c:v>
                </c:pt>
                <c:pt idx="10">
                  <c:v>0.14000000000000001</c:v>
                </c:pt>
                <c:pt idx="11">
                  <c:v>0.11</c:v>
                </c:pt>
                <c:pt idx="12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668992"/>
        <c:axId val="21670528"/>
      </c:barChart>
      <c:catAx>
        <c:axId val="21668992"/>
        <c:scaling>
          <c:orientation val="minMax"/>
        </c:scaling>
        <c:delete val="0"/>
        <c:axPos val="b"/>
        <c:majorTickMark val="out"/>
        <c:minorTickMark val="none"/>
        <c:tickLblPos val="nextTo"/>
        <c:crossAx val="21670528"/>
        <c:crosses val="autoZero"/>
        <c:auto val="1"/>
        <c:lblAlgn val="ctr"/>
        <c:lblOffset val="100"/>
        <c:noMultiLvlLbl val="0"/>
      </c:catAx>
      <c:valAx>
        <c:axId val="216705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668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5-К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ИЗО</c:v>
                </c:pt>
                <c:pt idx="1">
                  <c:v>английский язык</c:v>
                </c:pt>
                <c:pt idx="2">
                  <c:v>география</c:v>
                </c:pt>
                <c:pt idx="3">
                  <c:v>английский</c:v>
                </c:pt>
                <c:pt idx="4">
                  <c:v>матуматика</c:v>
                </c:pt>
                <c:pt idx="5">
                  <c:v>музыка</c:v>
                </c:pt>
                <c:pt idx="6">
                  <c:v>русский язык</c:v>
                </c:pt>
                <c:pt idx="7">
                  <c:v>история</c:v>
                </c:pt>
                <c:pt idx="8">
                  <c:v>технология</c:v>
                </c:pt>
                <c:pt idx="9">
                  <c:v>физ-ра</c:v>
                </c:pt>
                <c:pt idx="10">
                  <c:v>ОДНКНР</c:v>
                </c:pt>
                <c:pt idx="11">
                  <c:v>робототехника</c:v>
                </c:pt>
              </c:strCache>
            </c:strRef>
          </c:cat>
          <c:val>
            <c:numRef>
              <c:f>Лист1!$B$2:$B$13</c:f>
              <c:numCache>
                <c:formatCode>0%</c:formatCode>
                <c:ptCount val="12"/>
                <c:pt idx="0">
                  <c:v>0.53</c:v>
                </c:pt>
                <c:pt idx="1">
                  <c:v>0.28000000000000003</c:v>
                </c:pt>
                <c:pt idx="2">
                  <c:v>0.25</c:v>
                </c:pt>
                <c:pt idx="3">
                  <c:v>0.26</c:v>
                </c:pt>
                <c:pt idx="4">
                  <c:v>0.18</c:v>
                </c:pt>
                <c:pt idx="5">
                  <c:v>0.18</c:v>
                </c:pt>
                <c:pt idx="6">
                  <c:v>0.14000000000000001</c:v>
                </c:pt>
                <c:pt idx="7">
                  <c:v>7.0000000000000007E-2</c:v>
                </c:pt>
                <c:pt idx="8">
                  <c:v>0.03</c:v>
                </c:pt>
                <c:pt idx="9">
                  <c:v>0.03</c:v>
                </c:pt>
                <c:pt idx="10">
                  <c:v>0.03</c:v>
                </c:pt>
                <c:pt idx="11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33344"/>
        <c:axId val="21447424"/>
      </c:barChart>
      <c:catAx>
        <c:axId val="21433344"/>
        <c:scaling>
          <c:orientation val="minMax"/>
        </c:scaling>
        <c:delete val="0"/>
        <c:axPos val="b"/>
        <c:majorTickMark val="out"/>
        <c:minorTickMark val="none"/>
        <c:tickLblPos val="nextTo"/>
        <c:crossAx val="21447424"/>
        <c:crosses val="autoZero"/>
        <c:auto val="1"/>
        <c:lblAlgn val="ctr"/>
        <c:lblOffset val="100"/>
        <c:noMultiLvlLbl val="0"/>
      </c:catAx>
      <c:valAx>
        <c:axId val="214474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433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5-А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Лист1!$A$2:$A$14</c:f>
              <c:strCache>
                <c:ptCount val="13"/>
                <c:pt idx="0">
                  <c:v>технология</c:v>
                </c:pt>
                <c:pt idx="1">
                  <c:v>математика</c:v>
                </c:pt>
                <c:pt idx="2">
                  <c:v>история</c:v>
                </c:pt>
                <c:pt idx="3">
                  <c:v>русский язык</c:v>
                </c:pt>
                <c:pt idx="4">
                  <c:v>физ-ра</c:v>
                </c:pt>
                <c:pt idx="5">
                  <c:v>биология</c:v>
                </c:pt>
                <c:pt idx="6">
                  <c:v>география</c:v>
                </c:pt>
                <c:pt idx="7">
                  <c:v>литература</c:v>
                </c:pt>
                <c:pt idx="8">
                  <c:v>музыка</c:v>
                </c:pt>
                <c:pt idx="9">
                  <c:v>финансовая грамотность</c:v>
                </c:pt>
                <c:pt idx="10">
                  <c:v>ИЗО</c:v>
                </c:pt>
                <c:pt idx="11">
                  <c:v>английский</c:v>
                </c:pt>
                <c:pt idx="12">
                  <c:v>ОДНКНР</c:v>
                </c:pt>
              </c:strCache>
            </c:strRef>
          </c:cat>
          <c:val>
            <c:numRef>
              <c:f>Лист1!$B$2:$B$14</c:f>
              <c:numCache>
                <c:formatCode>0%</c:formatCode>
                <c:ptCount val="13"/>
                <c:pt idx="0">
                  <c:v>0.82</c:v>
                </c:pt>
                <c:pt idx="1">
                  <c:v>0.61</c:v>
                </c:pt>
                <c:pt idx="2">
                  <c:v>0.52</c:v>
                </c:pt>
                <c:pt idx="3">
                  <c:v>0.42</c:v>
                </c:pt>
                <c:pt idx="4">
                  <c:v>0.42</c:v>
                </c:pt>
                <c:pt idx="5">
                  <c:v>0.27</c:v>
                </c:pt>
                <c:pt idx="6">
                  <c:v>0.24</c:v>
                </c:pt>
                <c:pt idx="7">
                  <c:v>0.24</c:v>
                </c:pt>
                <c:pt idx="8">
                  <c:v>0.24</c:v>
                </c:pt>
                <c:pt idx="9">
                  <c:v>0.21</c:v>
                </c:pt>
                <c:pt idx="10">
                  <c:v>0.21</c:v>
                </c:pt>
                <c:pt idx="11">
                  <c:v>0.18</c:v>
                </c:pt>
                <c:pt idx="12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80576"/>
        <c:axId val="21482112"/>
      </c:barChart>
      <c:catAx>
        <c:axId val="21480576"/>
        <c:scaling>
          <c:orientation val="minMax"/>
        </c:scaling>
        <c:delete val="0"/>
        <c:axPos val="b"/>
        <c:majorTickMark val="out"/>
        <c:minorTickMark val="none"/>
        <c:tickLblPos val="nextTo"/>
        <c:crossAx val="21482112"/>
        <c:crosses val="autoZero"/>
        <c:auto val="1"/>
        <c:lblAlgn val="ctr"/>
        <c:lblOffset val="100"/>
        <c:noMultiLvlLbl val="0"/>
      </c:catAx>
      <c:valAx>
        <c:axId val="214821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480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5-А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ИЗО</c:v>
                </c:pt>
                <c:pt idx="1">
                  <c:v>музыка</c:v>
                </c:pt>
                <c:pt idx="2">
                  <c:v>география</c:v>
                </c:pt>
                <c:pt idx="3">
                  <c:v>русский язык</c:v>
                </c:pt>
                <c:pt idx="4">
                  <c:v>биология</c:v>
                </c:pt>
                <c:pt idx="5">
                  <c:v>ОДНКНР</c:v>
                </c:pt>
                <c:pt idx="6">
                  <c:v>математика</c:v>
                </c:pt>
                <c:pt idx="7">
                  <c:v>литература</c:v>
                </c:pt>
                <c:pt idx="8">
                  <c:v>физ-ра</c:v>
                </c:pt>
                <c:pt idx="9">
                  <c:v>история</c:v>
                </c:pt>
                <c:pt idx="10">
                  <c:v>английский</c:v>
                </c:pt>
                <c:pt idx="11">
                  <c:v>фин.грамотность</c:v>
                </c:pt>
              </c:strCache>
            </c:strRef>
          </c:cat>
          <c:val>
            <c:numRef>
              <c:f>Лист1!$B$2:$B$13</c:f>
              <c:numCache>
                <c:formatCode>0%</c:formatCode>
                <c:ptCount val="12"/>
                <c:pt idx="0">
                  <c:v>0.52</c:v>
                </c:pt>
                <c:pt idx="1">
                  <c:v>0.48</c:v>
                </c:pt>
                <c:pt idx="2">
                  <c:v>0.39</c:v>
                </c:pt>
                <c:pt idx="3">
                  <c:v>0.3</c:v>
                </c:pt>
                <c:pt idx="4">
                  <c:v>0.27</c:v>
                </c:pt>
                <c:pt idx="5">
                  <c:v>0.24</c:v>
                </c:pt>
                <c:pt idx="6">
                  <c:v>0.21</c:v>
                </c:pt>
                <c:pt idx="7">
                  <c:v>0.12</c:v>
                </c:pt>
                <c:pt idx="8">
                  <c:v>0.09</c:v>
                </c:pt>
                <c:pt idx="9">
                  <c:v>0.06</c:v>
                </c:pt>
                <c:pt idx="10">
                  <c:v>0.06</c:v>
                </c:pt>
                <c:pt idx="11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40544"/>
        <c:axId val="21742336"/>
      </c:barChart>
      <c:catAx>
        <c:axId val="21740544"/>
        <c:scaling>
          <c:orientation val="minMax"/>
        </c:scaling>
        <c:delete val="0"/>
        <c:axPos val="b"/>
        <c:majorTickMark val="out"/>
        <c:minorTickMark val="none"/>
        <c:tickLblPos val="nextTo"/>
        <c:crossAx val="21742336"/>
        <c:crosses val="autoZero"/>
        <c:auto val="1"/>
        <c:lblAlgn val="ctr"/>
        <c:lblOffset val="100"/>
        <c:noMultiLvlLbl val="0"/>
      </c:catAx>
      <c:valAx>
        <c:axId val="2174233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740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5-Б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Лист1!$A$2:$A$14</c:f>
              <c:strCache>
                <c:ptCount val="13"/>
                <c:pt idx="0">
                  <c:v>математика</c:v>
                </c:pt>
                <c:pt idx="1">
                  <c:v>русский язык</c:v>
                </c:pt>
                <c:pt idx="2">
                  <c:v>история</c:v>
                </c:pt>
                <c:pt idx="3">
                  <c:v>технология</c:v>
                </c:pt>
                <c:pt idx="4">
                  <c:v>физ-ра</c:v>
                </c:pt>
                <c:pt idx="5">
                  <c:v>география</c:v>
                </c:pt>
                <c:pt idx="6">
                  <c:v>биология</c:v>
                </c:pt>
                <c:pt idx="7">
                  <c:v>литература</c:v>
                </c:pt>
                <c:pt idx="8">
                  <c:v>ИЗО</c:v>
                </c:pt>
                <c:pt idx="9">
                  <c:v>музыка</c:v>
                </c:pt>
                <c:pt idx="10">
                  <c:v>английский язык</c:v>
                </c:pt>
                <c:pt idx="11">
                  <c:v>ОДНКНР</c:v>
                </c:pt>
                <c:pt idx="12">
                  <c:v>робототехника</c:v>
                </c:pt>
              </c:strCache>
            </c:strRef>
          </c:cat>
          <c:val>
            <c:numRef>
              <c:f>Лист1!$B$2:$B$14</c:f>
              <c:numCache>
                <c:formatCode>0%</c:formatCode>
                <c:ptCount val="13"/>
                <c:pt idx="0">
                  <c:v>0.62</c:v>
                </c:pt>
                <c:pt idx="1">
                  <c:v>0.56000000000000005</c:v>
                </c:pt>
                <c:pt idx="2">
                  <c:v>0.5</c:v>
                </c:pt>
                <c:pt idx="3">
                  <c:v>0.44</c:v>
                </c:pt>
                <c:pt idx="4">
                  <c:v>0.41</c:v>
                </c:pt>
                <c:pt idx="5">
                  <c:v>0.37</c:v>
                </c:pt>
                <c:pt idx="6">
                  <c:v>0.31</c:v>
                </c:pt>
                <c:pt idx="7">
                  <c:v>0.12</c:v>
                </c:pt>
                <c:pt idx="8">
                  <c:v>0.12</c:v>
                </c:pt>
                <c:pt idx="9">
                  <c:v>0.12</c:v>
                </c:pt>
                <c:pt idx="10">
                  <c:v>0.09</c:v>
                </c:pt>
                <c:pt idx="11">
                  <c:v>0.06</c:v>
                </c:pt>
                <c:pt idx="12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650304"/>
        <c:axId val="25651840"/>
      </c:barChart>
      <c:catAx>
        <c:axId val="25650304"/>
        <c:scaling>
          <c:orientation val="minMax"/>
        </c:scaling>
        <c:delete val="0"/>
        <c:axPos val="b"/>
        <c:majorTickMark val="out"/>
        <c:minorTickMark val="none"/>
        <c:tickLblPos val="nextTo"/>
        <c:crossAx val="25651840"/>
        <c:crosses val="autoZero"/>
        <c:auto val="1"/>
        <c:lblAlgn val="ctr"/>
        <c:lblOffset val="100"/>
        <c:noMultiLvlLbl val="0"/>
      </c:catAx>
      <c:valAx>
        <c:axId val="256518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5650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5-Б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Лист1!$A$2:$A$10</c:f>
              <c:strCache>
                <c:ptCount val="9"/>
                <c:pt idx="0">
                  <c:v>ИЗО</c:v>
                </c:pt>
                <c:pt idx="1">
                  <c:v>музыка</c:v>
                </c:pt>
                <c:pt idx="2">
                  <c:v>английский</c:v>
                </c:pt>
                <c:pt idx="3">
                  <c:v>география</c:v>
                </c:pt>
                <c:pt idx="4">
                  <c:v>биология</c:v>
                </c:pt>
                <c:pt idx="5">
                  <c:v>ОДНКНР</c:v>
                </c:pt>
                <c:pt idx="6">
                  <c:v>русский язык</c:v>
                </c:pt>
                <c:pt idx="7">
                  <c:v>технология</c:v>
                </c:pt>
                <c:pt idx="8">
                  <c:v>математика</c:v>
                </c:pt>
              </c:strCache>
            </c:strRef>
          </c:cat>
          <c:val>
            <c:numRef>
              <c:f>Лист1!$B$2:$B$10</c:f>
              <c:numCache>
                <c:formatCode>0%</c:formatCode>
                <c:ptCount val="9"/>
                <c:pt idx="0">
                  <c:v>0.47</c:v>
                </c:pt>
                <c:pt idx="1">
                  <c:v>0.41</c:v>
                </c:pt>
                <c:pt idx="2">
                  <c:v>0.31</c:v>
                </c:pt>
                <c:pt idx="3">
                  <c:v>0.25</c:v>
                </c:pt>
                <c:pt idx="4">
                  <c:v>0.22</c:v>
                </c:pt>
                <c:pt idx="5">
                  <c:v>0.19</c:v>
                </c:pt>
                <c:pt idx="6">
                  <c:v>0.16</c:v>
                </c:pt>
                <c:pt idx="7">
                  <c:v>0.09</c:v>
                </c:pt>
                <c:pt idx="8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600576"/>
        <c:axId val="26602112"/>
      </c:barChart>
      <c:catAx>
        <c:axId val="26600576"/>
        <c:scaling>
          <c:orientation val="minMax"/>
        </c:scaling>
        <c:delete val="0"/>
        <c:axPos val="b"/>
        <c:majorTickMark val="out"/>
        <c:minorTickMark val="none"/>
        <c:tickLblPos val="nextTo"/>
        <c:crossAx val="26602112"/>
        <c:crosses val="autoZero"/>
        <c:auto val="1"/>
        <c:lblAlgn val="ctr"/>
        <c:lblOffset val="100"/>
        <c:noMultiLvlLbl val="0"/>
      </c:catAx>
      <c:valAx>
        <c:axId val="2660211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600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5-В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Лист1!$A$2:$A$14</c:f>
              <c:strCache>
                <c:ptCount val="13"/>
                <c:pt idx="0">
                  <c:v>технология</c:v>
                </c:pt>
                <c:pt idx="1">
                  <c:v>математика</c:v>
                </c:pt>
                <c:pt idx="2">
                  <c:v>физ-ра</c:v>
                </c:pt>
                <c:pt idx="3">
                  <c:v>русский язык</c:v>
                </c:pt>
                <c:pt idx="4">
                  <c:v>история</c:v>
                </c:pt>
                <c:pt idx="5">
                  <c:v>литература</c:v>
                </c:pt>
                <c:pt idx="6">
                  <c:v>география</c:v>
                </c:pt>
                <c:pt idx="7">
                  <c:v>биология</c:v>
                </c:pt>
                <c:pt idx="8">
                  <c:v>ИЗО</c:v>
                </c:pt>
                <c:pt idx="9">
                  <c:v>английсикй</c:v>
                </c:pt>
                <c:pt idx="10">
                  <c:v>ОДНКНР</c:v>
                </c:pt>
                <c:pt idx="11">
                  <c:v>музыка</c:v>
                </c:pt>
                <c:pt idx="12">
                  <c:v>фин.грам.</c:v>
                </c:pt>
              </c:strCache>
            </c:strRef>
          </c:cat>
          <c:val>
            <c:numRef>
              <c:f>Лист1!$B$2:$B$14</c:f>
              <c:numCache>
                <c:formatCode>0%</c:formatCode>
                <c:ptCount val="13"/>
                <c:pt idx="0">
                  <c:v>0.67</c:v>
                </c:pt>
                <c:pt idx="1">
                  <c:v>0.64</c:v>
                </c:pt>
                <c:pt idx="2">
                  <c:v>0.51</c:v>
                </c:pt>
                <c:pt idx="3">
                  <c:v>0.48</c:v>
                </c:pt>
                <c:pt idx="4">
                  <c:v>0.45</c:v>
                </c:pt>
                <c:pt idx="5">
                  <c:v>0.33</c:v>
                </c:pt>
                <c:pt idx="6">
                  <c:v>0.33</c:v>
                </c:pt>
                <c:pt idx="7">
                  <c:v>0.27</c:v>
                </c:pt>
                <c:pt idx="8">
                  <c:v>0.15</c:v>
                </c:pt>
                <c:pt idx="9">
                  <c:v>0.12</c:v>
                </c:pt>
                <c:pt idx="10">
                  <c:v>0.12</c:v>
                </c:pt>
                <c:pt idx="11">
                  <c:v>0.06</c:v>
                </c:pt>
                <c:pt idx="12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933504"/>
        <c:axId val="94603520"/>
      </c:barChart>
      <c:catAx>
        <c:axId val="26933504"/>
        <c:scaling>
          <c:orientation val="minMax"/>
        </c:scaling>
        <c:delete val="0"/>
        <c:axPos val="b"/>
        <c:majorTickMark val="out"/>
        <c:minorTickMark val="none"/>
        <c:tickLblPos val="nextTo"/>
        <c:crossAx val="94603520"/>
        <c:crosses val="autoZero"/>
        <c:auto val="1"/>
        <c:lblAlgn val="ctr"/>
        <c:lblOffset val="100"/>
        <c:noMultiLvlLbl val="0"/>
      </c:catAx>
      <c:valAx>
        <c:axId val="946035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6933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D4AC-FC52-44D9-927E-38BEB6F14F0D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456D61-30C2-41C1-905A-2F2139E703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D4AC-FC52-44D9-927E-38BEB6F14F0D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6D61-30C2-41C1-905A-2F2139E70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D4AC-FC52-44D9-927E-38BEB6F14F0D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6D61-30C2-41C1-905A-2F2139E70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9FD4AC-FC52-44D9-927E-38BEB6F14F0D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6456D61-30C2-41C1-905A-2F2139E703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D4AC-FC52-44D9-927E-38BEB6F14F0D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6D61-30C2-41C1-905A-2F2139E703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D4AC-FC52-44D9-927E-38BEB6F14F0D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6D61-30C2-41C1-905A-2F2139E703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6D61-30C2-41C1-905A-2F2139E703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D4AC-FC52-44D9-927E-38BEB6F14F0D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D4AC-FC52-44D9-927E-38BEB6F14F0D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6D61-30C2-41C1-905A-2F2139E703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D4AC-FC52-44D9-927E-38BEB6F14F0D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56D61-30C2-41C1-905A-2F2139E703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09FD4AC-FC52-44D9-927E-38BEB6F14F0D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456D61-30C2-41C1-905A-2F2139E703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D4AC-FC52-44D9-927E-38BEB6F14F0D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456D61-30C2-41C1-905A-2F2139E703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09FD4AC-FC52-44D9-927E-38BEB6F14F0D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6456D61-30C2-41C1-905A-2F2139E703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786190"/>
            <a:ext cx="6400800" cy="1752600"/>
          </a:xfrm>
        </p:spPr>
        <p:txBody>
          <a:bodyPr/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Педагог-психолог</a:t>
            </a:r>
          </a:p>
          <a:p>
            <a:pPr algn="r"/>
            <a:r>
              <a:rPr lang="ru-RU" dirty="0" err="1" smtClean="0">
                <a:solidFill>
                  <a:schemeClr val="bg1"/>
                </a:solidFill>
              </a:rPr>
              <a:t>Рыжонкова</a:t>
            </a:r>
            <a:r>
              <a:rPr lang="ru-RU" dirty="0" smtClean="0">
                <a:solidFill>
                  <a:schemeClr val="bg1"/>
                </a:solidFill>
              </a:rPr>
              <a:t> Н.Н.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Адаптация пятиклассников</a:t>
            </a:r>
            <a:br>
              <a:rPr lang="ru-RU" dirty="0" smtClean="0">
                <a:solidFill>
                  <a:schemeClr val="accent5"/>
                </a:solidFill>
              </a:rPr>
            </a:br>
            <a:r>
              <a:rPr lang="ru-RU" dirty="0" smtClean="0">
                <a:solidFill>
                  <a:schemeClr val="accent5"/>
                </a:solidFill>
              </a:rPr>
              <a:t>(2023-2024 уч. г.)</a:t>
            </a:r>
            <a:endParaRPr lang="ru-RU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5368499"/>
              </p:ext>
            </p:extLst>
          </p:nvPr>
        </p:nvGraphicFramePr>
        <p:xfrm>
          <a:off x="395536" y="1556792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Любимые предметы 5-А класс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368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504162"/>
              </p:ext>
            </p:extLst>
          </p:nvPr>
        </p:nvGraphicFramePr>
        <p:xfrm>
          <a:off x="395536" y="1556792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Нелюбимые предметы 5-А класс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037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5517094"/>
              </p:ext>
            </p:extLst>
          </p:nvPr>
        </p:nvGraphicFramePr>
        <p:xfrm>
          <a:off x="395536" y="1556792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Любимые предметы 5-Б класс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368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56850"/>
              </p:ext>
            </p:extLst>
          </p:nvPr>
        </p:nvGraphicFramePr>
        <p:xfrm>
          <a:off x="395536" y="1556792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Нелюбимые предметы 5-Б класс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037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0109"/>
              </p:ext>
            </p:extLst>
          </p:nvPr>
        </p:nvGraphicFramePr>
        <p:xfrm>
          <a:off x="395536" y="1556792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Любимые предметы 5-В класс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804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6557291"/>
              </p:ext>
            </p:extLst>
          </p:nvPr>
        </p:nvGraphicFramePr>
        <p:xfrm>
          <a:off x="395536" y="1556792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Нелюбимые предметы 5-В класс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835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Личностные УУД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24000"/>
            <a:ext cx="7488831" cy="492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212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4290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accent5"/>
                </a:solidFill>
              </a:rPr>
              <a:t>Эмоциональность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060356418"/>
              </p:ext>
            </p:extLst>
          </p:nvPr>
        </p:nvGraphicFramePr>
        <p:xfrm>
          <a:off x="899592" y="1484784"/>
          <a:ext cx="763284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1619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4290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accent5"/>
                </a:solidFill>
              </a:rPr>
              <a:t>Активность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135276686"/>
              </p:ext>
            </p:extLst>
          </p:nvPr>
        </p:nvGraphicFramePr>
        <p:xfrm>
          <a:off x="899592" y="1484784"/>
          <a:ext cx="763284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430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4290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bg1"/>
                </a:solidFill>
              </a:rPr>
              <a:t>Самостоятельность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996552441"/>
              </p:ext>
            </p:extLst>
          </p:nvPr>
        </p:nvGraphicFramePr>
        <p:xfrm>
          <a:off x="899592" y="1484784"/>
          <a:ext cx="763284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58721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677" y="764704"/>
            <a:ext cx="8090771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4061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4290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Развитие самостоятельности</a:t>
            </a: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285720" y="1500174"/>
            <a:ext cx="857256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Arial Black" pitchFamily="34" charset="0"/>
                <a:cs typeface="Times New Roman" pitchFamily="18" charset="0"/>
              </a:rPr>
              <a:t>1. Разработать п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амятки </a:t>
            </a: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文泉驛正黑" charset="0"/>
                <a:cs typeface="Times New Roman" pitchFamily="18" charset="0"/>
              </a:rPr>
              <a:t>по выполнению различных видов заданий:</a:t>
            </a:r>
            <a:endParaRPr lang="ru-RU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 выполнять упражнение по русскому языку;  </a:t>
            </a:r>
            <a:endParaRPr lang="ru-RU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-как выучить новое правило;</a:t>
            </a:r>
            <a:endParaRPr lang="ru-RU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 решать незнакомую задачу;</a:t>
            </a:r>
            <a:endParaRPr lang="ru-RU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 заучивать новые слова;</a:t>
            </a:r>
            <a:endParaRPr lang="ru-RU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 делать работу над ошибками;</a:t>
            </a:r>
            <a:endParaRPr lang="ru-RU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Очень важно воспитывать у ребёнка навык самоконтроля в учебной деятельности: </a:t>
            </a:r>
            <a:endParaRPr lang="ru-RU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как проверить правильность математических вычислений</a:t>
            </a:r>
            <a:endParaRPr lang="ru-RU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lang="ru-RU" sz="2400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 сверить по словарю написание отдельного слова</a:t>
            </a:r>
            <a:endParaRPr lang="ru-RU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6538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4290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bg1"/>
                </a:solidFill>
              </a:rPr>
              <a:t>Исполнительность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796593710"/>
              </p:ext>
            </p:extLst>
          </p:nvPr>
        </p:nvGraphicFramePr>
        <p:xfrm>
          <a:off x="899592" y="1484784"/>
          <a:ext cx="763284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07418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4290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bg1"/>
                </a:solidFill>
              </a:rPr>
              <a:t>Развитие исполнительности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57158" y="1428736"/>
            <a:ext cx="842968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-342900" algn="l"/>
                <a:tab pos="-236538" algn="l"/>
                <a:tab pos="106363" algn="l"/>
                <a:tab pos="212725" algn="l"/>
                <a:tab pos="555625" algn="l"/>
                <a:tab pos="661988" algn="l"/>
                <a:tab pos="1004888" algn="l"/>
                <a:tab pos="1111250" algn="l"/>
                <a:tab pos="1454150" algn="l"/>
                <a:tab pos="1560513" algn="l"/>
                <a:tab pos="1903413" algn="l"/>
                <a:tab pos="2009775" algn="l"/>
                <a:tab pos="2352675" algn="l"/>
                <a:tab pos="2459038" algn="l"/>
                <a:tab pos="2801938" algn="l"/>
                <a:tab pos="2908300" algn="l"/>
                <a:tab pos="3251200" algn="l"/>
                <a:tab pos="3357563" algn="l"/>
                <a:tab pos="3700463" algn="l"/>
                <a:tab pos="3806825" algn="l"/>
                <a:tab pos="4149725" algn="l"/>
                <a:tab pos="4256088" algn="l"/>
                <a:tab pos="4598988" algn="l"/>
                <a:tab pos="4705350" algn="l"/>
                <a:tab pos="5048250" algn="l"/>
                <a:tab pos="5154613" algn="l"/>
                <a:tab pos="5497513" algn="l"/>
                <a:tab pos="5603875" algn="l"/>
                <a:tab pos="5946775" algn="l"/>
                <a:tab pos="6053138" algn="l"/>
                <a:tab pos="6396038" algn="l"/>
                <a:tab pos="65024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1. Необходимо спокойно, методично и последовательно добиваться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文泉驛正黑" charset="0"/>
                <a:cs typeface="Times New Roman" pitchFamily="18" charset="0"/>
              </a:rPr>
              <a:t>от ребенка того, что он обязан делать. </a:t>
            </a:r>
            <a:endParaRPr lang="ru-RU" sz="2400" dirty="0" smtClean="0">
              <a:solidFill>
                <a:prstClr val="white"/>
              </a:solidFill>
              <a:latin typeface="Arial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-342900" algn="l"/>
                <a:tab pos="-236538" algn="l"/>
                <a:tab pos="106363" algn="l"/>
                <a:tab pos="212725" algn="l"/>
                <a:tab pos="555625" algn="l"/>
                <a:tab pos="661988" algn="l"/>
                <a:tab pos="1004888" algn="l"/>
                <a:tab pos="1111250" algn="l"/>
                <a:tab pos="1454150" algn="l"/>
                <a:tab pos="1560513" algn="l"/>
                <a:tab pos="1903413" algn="l"/>
                <a:tab pos="2009775" algn="l"/>
                <a:tab pos="2352675" algn="l"/>
                <a:tab pos="2459038" algn="l"/>
                <a:tab pos="2801938" algn="l"/>
                <a:tab pos="2908300" algn="l"/>
                <a:tab pos="3251200" algn="l"/>
                <a:tab pos="3357563" algn="l"/>
                <a:tab pos="3700463" algn="l"/>
                <a:tab pos="3806825" algn="l"/>
                <a:tab pos="4149725" algn="l"/>
                <a:tab pos="4256088" algn="l"/>
                <a:tab pos="4598988" algn="l"/>
                <a:tab pos="4705350" algn="l"/>
                <a:tab pos="5048250" algn="l"/>
                <a:tab pos="5154613" algn="l"/>
                <a:tab pos="5497513" algn="l"/>
                <a:tab pos="5603875" algn="l"/>
                <a:tab pos="5946775" algn="l"/>
                <a:tab pos="6053138" algn="l"/>
                <a:tab pos="6396038" algn="l"/>
                <a:tab pos="65024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2. Следует избегать выговоров и нотаций, лучше ежедневно (в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文泉驛正黑" charset="0"/>
                <a:cs typeface="Times New Roman" pitchFamily="18" charset="0"/>
              </a:rPr>
              <a:t>течение нескольких недель или месяцев) проделывать вместе с ребенком то, что должно быть им сделано. Не надо требовать от него того, что он еще самостоятельно делать не может, в этих случаях нужно помогать и проделывать все необходимое вместе с ним. Таким образом, ребенок постепенно привыкнет к другому образу жизни, начнет прислушиваться к советам и замечаниям старших и выполнять то, о чем его просят или что он обязан делать.</a:t>
            </a:r>
            <a:endParaRPr lang="ru-RU" sz="2400" dirty="0" smtClean="0">
              <a:solidFill>
                <a:prstClr val="white"/>
              </a:solidFill>
              <a:latin typeface="Arial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-342900" algn="l"/>
                <a:tab pos="-236538" algn="l"/>
                <a:tab pos="106363" algn="l"/>
                <a:tab pos="212725" algn="l"/>
                <a:tab pos="555625" algn="l"/>
                <a:tab pos="661988" algn="l"/>
                <a:tab pos="1004888" algn="l"/>
                <a:tab pos="1111250" algn="l"/>
                <a:tab pos="1454150" algn="l"/>
                <a:tab pos="1560513" algn="l"/>
                <a:tab pos="1903413" algn="l"/>
                <a:tab pos="2009775" algn="l"/>
                <a:tab pos="2352675" algn="l"/>
                <a:tab pos="2459038" algn="l"/>
                <a:tab pos="2801938" algn="l"/>
                <a:tab pos="2908300" algn="l"/>
                <a:tab pos="3251200" algn="l"/>
                <a:tab pos="3357563" algn="l"/>
                <a:tab pos="3700463" algn="l"/>
                <a:tab pos="3806825" algn="l"/>
                <a:tab pos="4149725" algn="l"/>
                <a:tab pos="4256088" algn="l"/>
                <a:tab pos="4598988" algn="l"/>
                <a:tab pos="4705350" algn="l"/>
                <a:tab pos="5048250" algn="l"/>
                <a:tab pos="5154613" algn="l"/>
                <a:tab pos="5497513" algn="l"/>
                <a:tab pos="5603875" algn="l"/>
                <a:tab pos="5946775" algn="l"/>
                <a:tab pos="6053138" algn="l"/>
                <a:tab pos="6396038" algn="l"/>
                <a:tab pos="65024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3. Необходимо учить рациональному подходу к любой работе.</a:t>
            </a:r>
            <a:endParaRPr lang="ru-RU" sz="2400" dirty="0" smtClean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001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4290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bg1"/>
                </a:solidFill>
              </a:rPr>
              <a:t>Тревожность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756624682"/>
              </p:ext>
            </p:extLst>
          </p:nvPr>
        </p:nvGraphicFramePr>
        <p:xfrm>
          <a:off x="899592" y="1484784"/>
          <a:ext cx="763284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761432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4290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bg1"/>
                </a:solidFill>
              </a:rPr>
              <a:t>Как бороться с тревожностью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571472" y="1411306"/>
            <a:ext cx="821537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-342900" algn="l"/>
                <a:tab pos="-236538" algn="l"/>
                <a:tab pos="106363" algn="l"/>
                <a:tab pos="212725" algn="l"/>
                <a:tab pos="555625" algn="l"/>
                <a:tab pos="661988" algn="l"/>
                <a:tab pos="1004888" algn="l"/>
                <a:tab pos="1111250" algn="l"/>
                <a:tab pos="1454150" algn="l"/>
                <a:tab pos="1560513" algn="l"/>
                <a:tab pos="1903413" algn="l"/>
                <a:tab pos="2009775" algn="l"/>
                <a:tab pos="2352675" algn="l"/>
                <a:tab pos="2459038" algn="l"/>
                <a:tab pos="2801938" algn="l"/>
                <a:tab pos="2908300" algn="l"/>
                <a:tab pos="3251200" algn="l"/>
                <a:tab pos="3357563" algn="l"/>
                <a:tab pos="3700463" algn="l"/>
                <a:tab pos="3806825" algn="l"/>
                <a:tab pos="4149725" algn="l"/>
                <a:tab pos="4256088" algn="l"/>
                <a:tab pos="4598988" algn="l"/>
                <a:tab pos="4705350" algn="l"/>
                <a:tab pos="5048250" algn="l"/>
                <a:tab pos="5154613" algn="l"/>
                <a:tab pos="5497513" algn="l"/>
                <a:tab pos="5603875" algn="l"/>
                <a:tab pos="5946775" algn="l"/>
                <a:tab pos="6053138" algn="l"/>
                <a:tab pos="6396038" algn="l"/>
                <a:tab pos="65024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1. Необходимо выяснить причины, которые привели к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文泉驛正黑" charset="0"/>
                <a:cs typeface="Times New Roman" pitchFamily="18" charset="0"/>
              </a:rPr>
              <a:t>дезадаптации ребенка, и «устранить» их. </a:t>
            </a:r>
            <a:endParaRPr lang="ru-RU" sz="2800" dirty="0" smtClean="0">
              <a:solidFill>
                <a:prstClr val="white"/>
              </a:solidFill>
              <a:latin typeface="Arial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-342900" algn="l"/>
                <a:tab pos="-236538" algn="l"/>
                <a:tab pos="106363" algn="l"/>
                <a:tab pos="212725" algn="l"/>
                <a:tab pos="555625" algn="l"/>
                <a:tab pos="661988" algn="l"/>
                <a:tab pos="1004888" algn="l"/>
                <a:tab pos="1111250" algn="l"/>
                <a:tab pos="1454150" algn="l"/>
                <a:tab pos="1560513" algn="l"/>
                <a:tab pos="1903413" algn="l"/>
                <a:tab pos="2009775" algn="l"/>
                <a:tab pos="2352675" algn="l"/>
                <a:tab pos="2459038" algn="l"/>
                <a:tab pos="2801938" algn="l"/>
                <a:tab pos="2908300" algn="l"/>
                <a:tab pos="3251200" algn="l"/>
                <a:tab pos="3357563" algn="l"/>
                <a:tab pos="3700463" algn="l"/>
                <a:tab pos="3806825" algn="l"/>
                <a:tab pos="4149725" algn="l"/>
                <a:tab pos="4256088" algn="l"/>
                <a:tab pos="4598988" algn="l"/>
                <a:tab pos="4705350" algn="l"/>
                <a:tab pos="5048250" algn="l"/>
                <a:tab pos="5154613" algn="l"/>
                <a:tab pos="5497513" algn="l"/>
                <a:tab pos="5603875" algn="l"/>
                <a:tab pos="5946775" algn="l"/>
                <a:tab pos="6053138" algn="l"/>
                <a:tab pos="6396038" algn="l"/>
                <a:tab pos="65024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2. Чаще всего до такого состояния доходят дети, от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文泉驛正黑" charset="0"/>
                <a:cs typeface="Times New Roman" pitchFamily="18" charset="0"/>
              </a:rPr>
              <a:t>которых требуют отличной успеваемости, а они обладает только средними (иногда хорошими) интеллектуальными способностями.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Arial" pitchFamily="34" charset="0"/>
                <a:cs typeface="Times New Roman" pitchFamily="18" charset="0"/>
              </a:rPr>
              <a:t>В этом случае надо, чтобы учителя помогли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文泉驛正黑" charset="0"/>
                <a:cs typeface="Times New Roman" pitchFamily="18" charset="0"/>
              </a:rPr>
              <a:t>ребенку с учебой, а не требовали. </a:t>
            </a:r>
            <a:endParaRPr lang="ru-RU" sz="2800" dirty="0" smtClean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988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4290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bg1"/>
                </a:solidFill>
              </a:rPr>
              <a:t>Психическое напряжение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3415374326"/>
              </p:ext>
            </p:extLst>
          </p:nvPr>
        </p:nvGraphicFramePr>
        <p:xfrm>
          <a:off x="899592" y="1484784"/>
          <a:ext cx="763284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9507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4290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bg1"/>
                </a:solidFill>
              </a:rPr>
              <a:t>Как справиться с ленью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57158" y="1643050"/>
            <a:ext cx="850112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  <a:tabLst>
                <a:tab pos="-342900" algn="l"/>
                <a:tab pos="-236538" algn="l"/>
                <a:tab pos="106363" algn="l"/>
                <a:tab pos="212725" algn="l"/>
                <a:tab pos="555625" algn="l"/>
                <a:tab pos="661988" algn="l"/>
                <a:tab pos="1004888" algn="l"/>
                <a:tab pos="1111250" algn="l"/>
                <a:tab pos="1454150" algn="l"/>
                <a:tab pos="1560513" algn="l"/>
                <a:tab pos="1903413" algn="l"/>
                <a:tab pos="2009775" algn="l"/>
                <a:tab pos="2352675" algn="l"/>
                <a:tab pos="2459038" algn="l"/>
                <a:tab pos="2801938" algn="l"/>
                <a:tab pos="2908300" algn="l"/>
                <a:tab pos="3251200" algn="l"/>
                <a:tab pos="3357563" algn="l"/>
                <a:tab pos="3700463" algn="l"/>
                <a:tab pos="3806825" algn="l"/>
                <a:tab pos="4149725" algn="l"/>
                <a:tab pos="4256088" algn="l"/>
                <a:tab pos="4598988" algn="l"/>
                <a:tab pos="4705350" algn="l"/>
                <a:tab pos="5048250" algn="l"/>
                <a:tab pos="5154613" algn="l"/>
                <a:tab pos="5497513" algn="l"/>
                <a:tab pos="5603875" algn="l"/>
                <a:tab pos="5946775" algn="l"/>
                <a:tab pos="6053138" algn="l"/>
                <a:tab pos="6396038" algn="l"/>
                <a:tab pos="65024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Развитие учебной мотивации (уроки в форме дискуссий, диалога, творческие задания; связь получаемых знаний с жизненной практикой).</a:t>
            </a:r>
            <a:endParaRPr lang="ru-RU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-342900" algn="l"/>
                <a:tab pos="-236538" algn="l"/>
                <a:tab pos="106363" algn="l"/>
                <a:tab pos="212725" algn="l"/>
                <a:tab pos="555625" algn="l"/>
                <a:tab pos="661988" algn="l"/>
                <a:tab pos="1004888" algn="l"/>
                <a:tab pos="1111250" algn="l"/>
                <a:tab pos="1454150" algn="l"/>
                <a:tab pos="1560513" algn="l"/>
                <a:tab pos="1903413" algn="l"/>
                <a:tab pos="2009775" algn="l"/>
                <a:tab pos="2352675" algn="l"/>
                <a:tab pos="2459038" algn="l"/>
                <a:tab pos="2801938" algn="l"/>
                <a:tab pos="2908300" algn="l"/>
                <a:tab pos="3251200" algn="l"/>
                <a:tab pos="3357563" algn="l"/>
                <a:tab pos="3700463" algn="l"/>
                <a:tab pos="3806825" algn="l"/>
                <a:tab pos="4149725" algn="l"/>
                <a:tab pos="4256088" algn="l"/>
                <a:tab pos="4598988" algn="l"/>
                <a:tab pos="4705350" algn="l"/>
                <a:tab pos="5048250" algn="l"/>
                <a:tab pos="5154613" algn="l"/>
                <a:tab pos="5497513" algn="l"/>
                <a:tab pos="5603875" algn="l"/>
                <a:tab pos="5946775" algn="l"/>
                <a:tab pos="6053138" algn="l"/>
                <a:tab pos="6396038" algn="l"/>
                <a:tab pos="65024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2. Развитие воли и произвольности (поощрять стремление проявить инициативу, планировать и осуществлять задуманное, анализировать результат, поощрять решительность, ответственность и т.п.).</a:t>
            </a:r>
            <a:endParaRPr lang="ru-RU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-342900" algn="l"/>
                <a:tab pos="-236538" algn="l"/>
                <a:tab pos="106363" algn="l"/>
                <a:tab pos="212725" algn="l"/>
                <a:tab pos="555625" algn="l"/>
                <a:tab pos="661988" algn="l"/>
                <a:tab pos="1004888" algn="l"/>
                <a:tab pos="1111250" algn="l"/>
                <a:tab pos="1454150" algn="l"/>
                <a:tab pos="1560513" algn="l"/>
                <a:tab pos="1903413" algn="l"/>
                <a:tab pos="2009775" algn="l"/>
                <a:tab pos="2352675" algn="l"/>
                <a:tab pos="2459038" algn="l"/>
                <a:tab pos="2801938" algn="l"/>
                <a:tab pos="2908300" algn="l"/>
                <a:tab pos="3251200" algn="l"/>
                <a:tab pos="3357563" algn="l"/>
                <a:tab pos="3700463" algn="l"/>
                <a:tab pos="3806825" algn="l"/>
                <a:tab pos="4149725" algn="l"/>
                <a:tab pos="4256088" algn="l"/>
                <a:tab pos="4598988" algn="l"/>
                <a:tab pos="4705350" algn="l"/>
                <a:tab pos="5048250" algn="l"/>
                <a:tab pos="5154613" algn="l"/>
                <a:tab pos="5497513" algn="l"/>
                <a:tab pos="5603875" algn="l"/>
                <a:tab pos="5946775" algn="l"/>
                <a:tab pos="6053138" algn="l"/>
                <a:tab pos="6396038" algn="l"/>
                <a:tab pos="65024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Гармонизация эмоционального состояния (помогать решать конфликты с одноклассниками, переживания неразделенной любви и т.п.). </a:t>
            </a:r>
            <a:endParaRPr lang="ru-RU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123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4290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bg1"/>
                </a:solidFill>
              </a:rPr>
              <a:t>Самокритичность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664398750"/>
              </p:ext>
            </p:extLst>
          </p:nvPr>
        </p:nvGraphicFramePr>
        <p:xfrm>
          <a:off x="899592" y="1484784"/>
          <a:ext cx="763284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7962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4290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28596" y="571480"/>
            <a:ext cx="78581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ea typeface="Arial Black" pitchFamily="34" charset="0"/>
                <a:cs typeface="Times New Roman" pitchFamily="18" charset="0"/>
              </a:rPr>
              <a:t>Поощрять и способствовать:</a:t>
            </a:r>
            <a:endParaRPr lang="ru-RU" sz="2400" b="1" dirty="0" smtClean="0">
              <a:solidFill>
                <a:prstClr val="white"/>
              </a:solidFill>
              <a:latin typeface="Arial" pitchFamily="34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участие в проектах;</a:t>
            </a:r>
            <a:endParaRPr lang="ru-RU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подведение итогов урока;</a:t>
            </a:r>
            <a:endParaRPr lang="ru-RU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творческие задания;</a:t>
            </a:r>
            <a:endParaRPr lang="ru-RU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зрительное, моторное, вербальное восприятие музыки;</a:t>
            </a:r>
            <a:endParaRPr lang="ru-RU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мысленное воспроизведение картины, ситуации, видеофильма;</a:t>
            </a:r>
            <a:endParaRPr lang="ru-RU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самооценка события, происшествия; </a:t>
            </a:r>
            <a:endParaRPr lang="ru-RU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дневники достижений и др.</a:t>
            </a:r>
            <a:endParaRPr lang="ru-RU" sz="2400" dirty="0" smtClean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318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Коммуникативные УУД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275" y="1340768"/>
            <a:ext cx="7081125" cy="5310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294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Познавательные УУД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77686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517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071569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Потребность в общении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59524594"/>
              </p:ext>
            </p:extLst>
          </p:nvPr>
        </p:nvGraphicFramePr>
        <p:xfrm>
          <a:off x="899592" y="1484784"/>
          <a:ext cx="763284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642941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chemeClr val="bg1"/>
                </a:solidFill>
              </a:rPr>
              <a:t>Активность в общении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88827589"/>
              </p:ext>
            </p:extLst>
          </p:nvPr>
        </p:nvGraphicFramePr>
        <p:xfrm>
          <a:off x="899592" y="1484784"/>
          <a:ext cx="763284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71480"/>
            <a:ext cx="7772400" cy="928693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44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Развитие коммуникативных способностей</a:t>
            </a:r>
            <a:endParaRPr lang="ru-RU" sz="4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0" y="2057638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Продолжать использовать методы: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составь задание партнеру;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отзыв на работу товарища;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групповая работа по составлению кроссворда;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«отгадай, о ком говорим»;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диалоговое слушание (формулировка вопросов для обратной связи);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«подготовь рассказ...», «опиши устно...», «объясни...» и т. д.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5"/>
                </a:solidFill>
              </a:rPr>
              <a:t>Регулятивные УУД</a:t>
            </a:r>
            <a:endParaRPr lang="ru-RU" dirty="0">
              <a:solidFill>
                <a:schemeClr val="accent5"/>
              </a:solidFill>
            </a:endParaRPr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24000"/>
            <a:ext cx="7632848" cy="5001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7643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642941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ln w="3200">
                  <a:solidFill>
                    <a:srgbClr val="66666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>
                    <a:lumMod val="25000"/>
                  </a:schemeClr>
                </a:solidFill>
              </a:rPr>
              <a:t>Мотивация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96292358"/>
              </p:ext>
            </p:extLst>
          </p:nvPr>
        </p:nvGraphicFramePr>
        <p:xfrm>
          <a:off x="1079612" y="1124744"/>
          <a:ext cx="7452828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6487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642941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chemeClr val="tx2">
                    <a:lumMod val="25000"/>
                  </a:schemeClr>
                </a:solidFill>
              </a:rPr>
              <a:t>Формирование мотивации</a:t>
            </a:r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214421"/>
            <a:ext cx="77153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которые ставятся перед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обучающимися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ходе учебной деятельности,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должны быть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только поняты, но и внутренне приняты им, то есть чтобы они приобрели значимость для учащегося и нашли отклик в его переживаниях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Объяснить неуспех обучающихся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недостаточностью затраченных им (учеником) усилий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Вызвать у обучающихся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потребность во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впечатлениях, после любознательность и потребность в творческой деятельности.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Создавать благоприятный психологический климат в классе и в отношения ученика и учителя.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8978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642941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>
                <a:solidFill>
                  <a:schemeClr val="accent5"/>
                </a:solidFill>
              </a:rPr>
              <a:t>Волевой самоконтроль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563341191"/>
              </p:ext>
            </p:extLst>
          </p:nvPr>
        </p:nvGraphicFramePr>
        <p:xfrm>
          <a:off x="899592" y="1484784"/>
          <a:ext cx="763284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711359"/>
              </p:ext>
            </p:extLst>
          </p:nvPr>
        </p:nvGraphicFramePr>
        <p:xfrm>
          <a:off x="611559" y="3345990"/>
          <a:ext cx="8075240" cy="928019"/>
        </p:xfrm>
        <a:graphic>
          <a:graphicData uri="http://schemas.openxmlformats.org/drawingml/2006/table">
            <a:tbl>
              <a:tblPr/>
              <a:tblGrid>
                <a:gridCol w="8075240"/>
              </a:tblGrid>
              <a:tr h="928019"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ВЫВОДЫ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8930" y="1556792"/>
            <a:ext cx="763284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22%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пятиклассников нуждаются в развитии навыка чтения, 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35%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в развитии самостоятельности мышления.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32% 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пятиклассников посещают школу неохотно, предпочитают пропускать занятия. На уроках часто занимаются посторонними делами, играми. Испытывают серьезные затруднения в учебной деятельности. Находятся в состоянии неустойчивой адаптации к школе.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%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 испытывают серьезные трудности в школе: они не справляются с учебной деятельностью, испытывают проблемы в общении с одноклассниками, во взаимоотношениях с учителем. Школа нередко воспринимается ими как враждебная среда, пребывание в которой для них невыносимо. </a:t>
            </a:r>
            <a:endParaRPr lang="ru-RU" sz="1600" dirty="0" smtClean="0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Высокая эмоциональная реактивность выявлена у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28%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пятиклассников. Они не могут сдерживать своих реакций, характерны яркие внешние проявления: крики, слезы, истерики. Они могут наговорить грубостей, а потом жалеть об этом. Эмоциональная реактивность может усиливаться при вступлении ребенка в подростковый возраст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12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65881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077783"/>
              </p:ext>
            </p:extLst>
          </p:nvPr>
        </p:nvGraphicFramePr>
        <p:xfrm>
          <a:off x="611559" y="3345990"/>
          <a:ext cx="8075240" cy="928019"/>
        </p:xfrm>
        <a:graphic>
          <a:graphicData uri="http://schemas.openxmlformats.org/drawingml/2006/table">
            <a:tbl>
              <a:tblPr/>
              <a:tblGrid>
                <a:gridCol w="8075240"/>
              </a:tblGrid>
              <a:tr h="928019"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ВЫВОДЫ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628800"/>
            <a:ext cx="7281462" cy="4822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Непоседливых детей выявлено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человека. 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Их невозможно успокоить и заставить сидеть тихо, ничего не делая.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Попытки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ввести их в какие-то рамки встречают сопротивление, они могут реагировать по принципу отпущенной пружины, лучше находить для них «безопасные» формы проявления активности.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40%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пятиклассников - зависимы, уступчивы, несамостоятельны  в действиях и принятии решений, часто оказываются ведомыми. Необходимо обучать их самостоятельному принятию решений.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 fontAlgn="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12%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пятиклассников фактически недисциплинированы и неисполнителены, и неосознанно считают это вполне приемлемой формой поведения. Они не испытывают дискомфорта, когда им делают замечания по поводу непослушания или плохого поведения. В этом случае необходимо спокойно, методично и последовательно добиваться от ребенка того, что он обязан делать. Следует избегать выговоров и нотаций, лучше ежедневно (в течение нескольких недель или месяцев) проделывать вместе с ребенком то, что должно быть им сделано. </a:t>
            </a:r>
            <a:endParaRPr lang="ru-RU" sz="1600" dirty="0">
              <a:latin typeface="Times New Roman"/>
              <a:ea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12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367103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24637"/>
              </p:ext>
            </p:extLst>
          </p:nvPr>
        </p:nvGraphicFramePr>
        <p:xfrm>
          <a:off x="611559" y="3345990"/>
          <a:ext cx="8075240" cy="928019"/>
        </p:xfrm>
        <a:graphic>
          <a:graphicData uri="http://schemas.openxmlformats.org/drawingml/2006/table">
            <a:tbl>
              <a:tblPr/>
              <a:tblGrid>
                <a:gridCol w="8075240"/>
              </a:tblGrid>
              <a:tr h="928019">
                <a:tc>
                  <a:txBody>
                    <a:bodyPr/>
                    <a:lstStyle/>
                    <a:p>
                      <a:pPr algn="l" fontAlgn="t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755" marR="8755" marT="875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ВЫВОДЫ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484784"/>
            <a:ext cx="7056784" cy="511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Высокий уровень тревожности выявлен у 9</a:t>
            </a:r>
            <a:r>
              <a:rPr lang="ru-RU" sz="1600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% </a:t>
            </a:r>
            <a:r>
              <a:rPr lang="ru-RU" sz="1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пятиклассников. Это свидетельствует о дезадаптации ребенка. </a:t>
            </a:r>
            <a:endParaRPr lang="ru-RU" sz="16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Слабый уровень психического напряжения выявлен у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17%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пятиклассников. Это свидетельствует об отсутствии заинтересованности, эмоционального включения в работу, учебу. Ребенок обычно все выполняет формально, по минимуму. Причиной этого зачастую является лень. Высокий же уровень психического напряжения выявлен у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6%.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Из-за высокой мотивации ребенок работает на пределе своих возможностей. Могут быть нервные и поведенческие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срывы.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14%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пятиклассников самокритичны, иногда склонны видеть у себя больше недостатков, чем есть на самом деле. Часто так бы­вает, когда ребенка больше ругают, чем хвалят, и в итоге он при­выкает и принимает такую заниженную оценку, при этом она мо­жет его и не травмировать.</a:t>
            </a:r>
            <a:r>
              <a:rPr lang="ru-RU" sz="16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Самокритичность отсутствует у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16%.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Ребенок имеет о себе «улучшенное» представление, не видит своих недостатков, не в состоянии адекватно оценивать свои поступки. </a:t>
            </a:r>
            <a:endParaRPr lang="ru-RU" sz="1600" dirty="0">
              <a:solidFill>
                <a:prstClr val="white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08988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92869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Навык чтения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97489474"/>
              </p:ext>
            </p:extLst>
          </p:nvPr>
        </p:nvGraphicFramePr>
        <p:xfrm>
          <a:off x="683568" y="1412776"/>
          <a:ext cx="784887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72000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Потребность в общении выражена слабо у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21%.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Эти дети хорошо чувствуют себя в одиночестве, обществу одноклассников предпочитает свои любимые занятия. Могут иметь одного друга, с которым тоже встречается не часто.</a:t>
            </a:r>
            <a:r>
              <a:rPr lang="ru-RU" sz="16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Для 7% пятиклассников общение выступает одной из глав­ных жизненных потребностей. В школу он в основном ходит общаться. Ему не важно, о чем говорить, лишь бы разговаривать.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25%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пятиклассников робкие и застенчивые, могут теряться в новой обстановке, не умеют сами знакомиться с новыми детьми. Могут испытывать затруднения, когда приходится отвечать на уроках без подготовки.</a:t>
            </a:r>
            <a:r>
              <a:rPr lang="ru-RU" sz="1600" dirty="0">
                <a:solidFill>
                  <a:srgbClr val="00000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Повышенная активность в общении. 8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%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пятиклассников стремятся к новым знакомствам, легко меняют компании, обзаводится новыми «друзьями». Общение чаще поверхностное, отношения неглубокие.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Самоконтроль фактически отсутствует, поведение ситуативно у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16%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пятиклассников. Они не могут направлять свои действия к определенной цели, заранее продумать и подготовить все необходимое, организовать свою деятельность, довести работу до конца. Спонтанность поведения, свойственная детям этого возраста, фактически отсутствует у </a:t>
            </a:r>
            <a:r>
              <a:rPr lang="ru-RU" sz="160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14% </a:t>
            </a: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пятиклассников, дети «заорганизованы», слишком озабочены, чтобы у них все было в порядке, свою «правильность» выставляют напоказ и стремятся, чтобы взрослые их хвалили за это. </a:t>
            </a:r>
            <a:endParaRPr lang="ru-RU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n w="3200">
                  <a:solidFill>
                    <a:srgbClr val="66666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</a:rPr>
              <a:t>ВЫВОДЫ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9521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4290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28596" y="571480"/>
            <a:ext cx="785818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Arial Black" pitchFamily="34" charset="0"/>
                <a:cs typeface="Times New Roman" pitchFamily="18" charset="0"/>
              </a:rPr>
              <a:t>РЕКОМЕНДАЦИИ: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</a:rPr>
              <a:t>1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  Учитывайте трудности адаптационного периода, возрастные особенности пятиклассников в выборе терминологии, подборе методических приемов.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  Не перегружайте учеников излишними по объему домашними заданиями, дозируйте их с учетом уровня подготовки ученика, гигиенических требований возраста.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 Следите за темпом урока — высокий темп мешает многим детям усваивать материал.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4. Налаживайте эмоциональный контакт с классом.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5. На заседаниях методических объединений, классных и общешкольных совещаниях выработайте единые требования к учащимся (соблюдайте единый орфографический режим, критерии оценок).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4291"/>
            <a:ext cx="7772400" cy="92869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28596" y="571480"/>
            <a:ext cx="785818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ea typeface="Arial Black" pitchFamily="34" charset="0"/>
                <a:cs typeface="Times New Roman" pitchFamily="18" charset="0"/>
              </a:rPr>
              <a:t>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 Black" pitchFamily="34" charset="0"/>
                <a:cs typeface="Times New Roman" pitchFamily="18" charset="0"/>
              </a:rPr>
              <a:t>ЕКОМЕНДАЦИИ: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Arial Black" pitchFamily="34" charset="0"/>
              <a:cs typeface="Times New Roman" pitchFamily="18" charset="0"/>
            </a:endParaRPr>
          </a:p>
          <a:p>
            <a:endParaRPr lang="ru-RU" sz="2400" dirty="0"/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928670"/>
            <a:ext cx="80010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</a:rPr>
              <a:t>6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Развивайте общие учебные умения и навыки, учите ребят правильно учиться.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7. Налаживайте эмоциональный контакт с родителями учащихся.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8. Никогда не используйте оценку как средство наказания ученика. Оценка достижений должна быть ориентацией на успех, способствовать развитию мотивации к учению, а не ее снижению.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9. Замечайте положительную динамику в развитии каждого отдельного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ученика.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10. Развивайте навыки самоконтроля, умение оценивать свою работу и работу класса. Не бойтесь признать свои ошибки. 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11. Разнообразьте методику работы в группах, в парах, индивидуально.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92869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Формирование навыка чтения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42844" y="1357298"/>
            <a:ext cx="8358246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42900" algn="l"/>
                <a:tab pos="-236538" algn="l"/>
                <a:tab pos="106363" algn="l"/>
                <a:tab pos="212725" algn="l"/>
                <a:tab pos="555625" algn="l"/>
                <a:tab pos="661988" algn="l"/>
                <a:tab pos="1004888" algn="l"/>
                <a:tab pos="1111250" algn="l"/>
                <a:tab pos="1454150" algn="l"/>
                <a:tab pos="1560513" algn="l"/>
                <a:tab pos="1903413" algn="l"/>
                <a:tab pos="2009775" algn="l"/>
                <a:tab pos="2352675" algn="l"/>
                <a:tab pos="2459038" algn="l"/>
                <a:tab pos="2801938" algn="l"/>
                <a:tab pos="2908300" algn="l"/>
                <a:tab pos="3251200" algn="l"/>
                <a:tab pos="3357563" algn="l"/>
                <a:tab pos="3700463" algn="l"/>
                <a:tab pos="3806825" algn="l"/>
                <a:tab pos="4149725" algn="l"/>
                <a:tab pos="4256088" algn="l"/>
                <a:tab pos="4598988" algn="l"/>
                <a:tab pos="4705350" algn="l"/>
                <a:tab pos="5048250" algn="l"/>
                <a:tab pos="5154613" algn="l"/>
                <a:tab pos="5497513" algn="l"/>
                <a:tab pos="5603875" algn="l"/>
                <a:tab pos="5946775" algn="l"/>
                <a:tab pos="6053138" algn="l"/>
                <a:tab pos="6396038" algn="l"/>
                <a:tab pos="65024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1.1. Для исправления дефективного навыка чтения в первую очередь должно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文泉驛正黑"/>
                <a:cs typeface="Times New Roman" pitchFamily="18" charset="0"/>
              </a:rPr>
              <a:t>быть обеспечено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文泉驛正黑"/>
                <a:cs typeface="Times New Roman" pitchFamily="18" charset="0"/>
              </a:rPr>
              <a:t>понимание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文泉驛正黑"/>
                <a:cs typeface="Times New Roman" pitchFamily="18" charset="0"/>
              </a:rPr>
              <a:t> того, что ребенок читает. Следовательно, тексты должны быть короткими (три-четыре предложения), фразы простыми, слова знакомыми, шрифт крупным, желательно наличие картинки, из которой можно понять содержание текста. Сам текст должен быть для ребенка интересен.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42900" algn="l"/>
                <a:tab pos="-236538" algn="l"/>
                <a:tab pos="106363" algn="l"/>
                <a:tab pos="212725" algn="l"/>
                <a:tab pos="555625" algn="l"/>
                <a:tab pos="661988" algn="l"/>
                <a:tab pos="1004888" algn="l"/>
                <a:tab pos="1111250" algn="l"/>
                <a:tab pos="1454150" algn="l"/>
                <a:tab pos="1560513" algn="l"/>
                <a:tab pos="1903413" algn="l"/>
                <a:tab pos="2009775" algn="l"/>
                <a:tab pos="2352675" algn="l"/>
                <a:tab pos="2459038" algn="l"/>
                <a:tab pos="2801938" algn="l"/>
                <a:tab pos="2908300" algn="l"/>
                <a:tab pos="3251200" algn="l"/>
                <a:tab pos="3357563" algn="l"/>
                <a:tab pos="3700463" algn="l"/>
                <a:tab pos="3806825" algn="l"/>
                <a:tab pos="4149725" algn="l"/>
                <a:tab pos="4256088" algn="l"/>
                <a:tab pos="4598988" algn="l"/>
                <a:tab pos="4705350" algn="l"/>
                <a:tab pos="5048250" algn="l"/>
                <a:tab pos="5154613" algn="l"/>
                <a:tab pos="5497513" algn="l"/>
                <a:tab pos="5603875" algn="l"/>
                <a:tab pos="5946775" algn="l"/>
                <a:tab pos="6053138" algn="l"/>
                <a:tab pos="6396038" algn="l"/>
                <a:tab pos="65024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1.2. Что бы детям ни приходилось читать (тексты параграфов в учебнике,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文泉驛正黑"/>
                <a:cs typeface="Times New Roman" pitchFamily="18" charset="0"/>
              </a:rPr>
              <a:t>условия задачки, подписи под картинками в комиксах), нельзя требовать от них громкого чтения вслух. Нужно предоставить возможность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文泉驛正黑"/>
                <a:cs typeface="Times New Roman" pitchFamily="18" charset="0"/>
              </a:rPr>
              <a:t>читать молча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文泉驛正黑"/>
                <a:cs typeface="Times New Roman" pitchFamily="18" charset="0"/>
              </a:rPr>
              <a:t>, «глазами», или пришептывая, как кому удобно.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42900" algn="l"/>
                <a:tab pos="-236538" algn="l"/>
                <a:tab pos="106363" algn="l"/>
                <a:tab pos="212725" algn="l"/>
                <a:tab pos="555625" algn="l"/>
                <a:tab pos="661988" algn="l"/>
                <a:tab pos="1004888" algn="l"/>
                <a:tab pos="1111250" algn="l"/>
                <a:tab pos="1454150" algn="l"/>
                <a:tab pos="1560513" algn="l"/>
                <a:tab pos="1903413" algn="l"/>
                <a:tab pos="2009775" algn="l"/>
                <a:tab pos="2352675" algn="l"/>
                <a:tab pos="2459038" algn="l"/>
                <a:tab pos="2801938" algn="l"/>
                <a:tab pos="2908300" algn="l"/>
                <a:tab pos="3251200" algn="l"/>
                <a:tab pos="3357563" algn="l"/>
                <a:tab pos="3700463" algn="l"/>
                <a:tab pos="3806825" algn="l"/>
                <a:tab pos="4149725" algn="l"/>
                <a:tab pos="4256088" algn="l"/>
                <a:tab pos="4598988" algn="l"/>
                <a:tab pos="4705350" algn="l"/>
                <a:tab pos="5048250" algn="l"/>
                <a:tab pos="5154613" algn="l"/>
                <a:tab pos="5497513" algn="l"/>
                <a:tab pos="5603875" algn="l"/>
                <a:tab pos="5946775" algn="l"/>
                <a:tab pos="6053138" algn="l"/>
                <a:tab pos="6396038" algn="l"/>
                <a:tab pos="65024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1.3. После того, как ребенок будет легко понимать то, что он читает, можно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文泉驛正黑"/>
                <a:cs typeface="Times New Roman" pitchFamily="18" charset="0"/>
              </a:rPr>
              <a:t>переходить к исправлению неграмотности.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92869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Самостоятельность мышления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803189558"/>
              </p:ext>
            </p:extLst>
          </p:nvPr>
        </p:nvGraphicFramePr>
        <p:xfrm>
          <a:off x="683568" y="1412776"/>
          <a:ext cx="784887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92869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Самостоятельность мышления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85720" y="1714488"/>
            <a:ext cx="857256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2.1. Объяснить детям, что чем дальше, тем чаще они будут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文泉驛正黑" charset="0"/>
                <a:cs typeface="Times New Roman" pitchFamily="18" charset="0"/>
              </a:rPr>
              <a:t>сталкиваться с ситуациями, когда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文泉驛正黑" charset="0"/>
                <a:cs typeface="Times New Roman" pitchFamily="18" charset="0"/>
              </a:rPr>
              <a:t>сразу будет непонятн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文泉驛正黑" charset="0"/>
                <a:cs typeface="Times New Roman" pitchFamily="18" charset="0"/>
              </a:rPr>
              <a:t>о, что и как надо делать.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2.2. Все правила, формулы, способы решений постоянно в голове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文泉驛正黑" charset="0"/>
                <a:cs typeface="Times New Roman" pitchFamily="18" charset="0"/>
              </a:rPr>
              <a:t>держать невозможно и не надо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文泉驛正黑" charset="0"/>
                <a:cs typeface="Times New Roman" pitchFamily="18" charset="0"/>
              </a:rPr>
              <a:t>. Надо учиться пользоваться справочной литературой.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06363" algn="l"/>
                <a:tab pos="555625" algn="l"/>
                <a:tab pos="1004888" algn="l"/>
                <a:tab pos="1454150" algn="l"/>
                <a:tab pos="1903413" algn="l"/>
                <a:tab pos="2352675" algn="l"/>
                <a:tab pos="2801938" algn="l"/>
                <a:tab pos="3251200" algn="l"/>
                <a:tab pos="3700463" algn="l"/>
                <a:tab pos="4149725" algn="l"/>
                <a:tab pos="4598988" algn="l"/>
                <a:tab pos="5048250" algn="l"/>
                <a:tab pos="5497513" algn="l"/>
                <a:tab pos="5946775" algn="l"/>
                <a:tab pos="6396038" algn="l"/>
                <a:tab pos="6845300" algn="l"/>
                <a:tab pos="7294563" algn="l"/>
                <a:tab pos="7743825" algn="l"/>
                <a:tab pos="8193088" algn="l"/>
                <a:tab pos="864235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2.3 Надо объяснить, что ничего принципиально нового 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文泉驛正黑" charset="0"/>
                <a:cs typeface="Times New Roman" pitchFamily="18" charset="0"/>
              </a:rPr>
              <a:t>домашних заданиях не задается. Всегда нечто похожее делалось в школе на уроках, следовательно, где-то у него в тетрадках или в учебнике все нужное есть. Нужно только полистать и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文泉驛正黑" charset="0"/>
                <a:cs typeface="Times New Roman" pitchFamily="18" charset="0"/>
              </a:rPr>
              <a:t>поискать.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286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5037515"/>
              </p:ext>
            </p:extLst>
          </p:nvPr>
        </p:nvGraphicFramePr>
        <p:xfrm>
          <a:off x="395536" y="1556792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Любимые предметы 5-К класс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90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142764"/>
              </p:ext>
            </p:extLst>
          </p:nvPr>
        </p:nvGraphicFramePr>
        <p:xfrm>
          <a:off x="395536" y="1556792"/>
          <a:ext cx="82296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Нелюбимые предметы 5-К класс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368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433</TotalTime>
  <Words>1416</Words>
  <Application>Microsoft Office PowerPoint</Application>
  <PresentationFormat>Экран (4:3)</PresentationFormat>
  <Paragraphs>113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Бумажная</vt:lpstr>
      <vt:lpstr>Адаптация пятиклассников (2023-2024 уч. г.)</vt:lpstr>
      <vt:lpstr>Презентация PowerPoint</vt:lpstr>
      <vt:lpstr>Познавательные УУД</vt:lpstr>
      <vt:lpstr>Навык чтения</vt:lpstr>
      <vt:lpstr>Формирование навыка чтения</vt:lpstr>
      <vt:lpstr>Самостоятельность мышления</vt:lpstr>
      <vt:lpstr>Самостоятельность мышления</vt:lpstr>
      <vt:lpstr>Любимые предметы 5-К класс</vt:lpstr>
      <vt:lpstr>Нелюбимые предметы 5-К класс</vt:lpstr>
      <vt:lpstr>Любимые предметы 5-А класс</vt:lpstr>
      <vt:lpstr>Нелюбимые предметы 5-А класс</vt:lpstr>
      <vt:lpstr>Любимые предметы 5-Б класс</vt:lpstr>
      <vt:lpstr>Нелюбимые предметы 5-Б класс</vt:lpstr>
      <vt:lpstr>Любимые предметы 5-В класс</vt:lpstr>
      <vt:lpstr>Нелюбимые предметы 5-В класс</vt:lpstr>
      <vt:lpstr>Личностные УУД</vt:lpstr>
      <vt:lpstr> Эмоциональность</vt:lpstr>
      <vt:lpstr> Активность</vt:lpstr>
      <vt:lpstr> Самостоятельность</vt:lpstr>
      <vt:lpstr> Развитие самостоятельности</vt:lpstr>
      <vt:lpstr> Исполнительность</vt:lpstr>
      <vt:lpstr> Развитие исполнительности</vt:lpstr>
      <vt:lpstr> Тревожность</vt:lpstr>
      <vt:lpstr> Как бороться с тревожностью</vt:lpstr>
      <vt:lpstr> Психическое напряжение</vt:lpstr>
      <vt:lpstr> Как справиться с ленью</vt:lpstr>
      <vt:lpstr> Самокритичность</vt:lpstr>
      <vt:lpstr> </vt:lpstr>
      <vt:lpstr>Коммуникативные УУД</vt:lpstr>
      <vt:lpstr>Потребность в общении</vt:lpstr>
      <vt:lpstr> Активность в общении</vt:lpstr>
      <vt:lpstr> Развитие коммуникативных способностей</vt:lpstr>
      <vt:lpstr>Регулятивные УУД</vt:lpstr>
      <vt:lpstr>   Мотивация</vt:lpstr>
      <vt:lpstr> Формирование мотивации</vt:lpstr>
      <vt:lpstr> Волевой самоконтроль</vt:lpstr>
      <vt:lpstr>ВЫВОДЫ</vt:lpstr>
      <vt:lpstr>ВЫВОДЫ</vt:lpstr>
      <vt:lpstr>ВЫВОДЫ</vt:lpstr>
      <vt:lpstr>ВЫВОДЫ</vt:lpstr>
      <vt:lpstr> </vt:lpstr>
      <vt:lpstr>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Мотивация </dc:title>
  <dc:creator>Admin</dc:creator>
  <cp:lastModifiedBy>RePack by Diakov</cp:lastModifiedBy>
  <cp:revision>49</cp:revision>
  <dcterms:created xsi:type="dcterms:W3CDTF">2017-10-30T13:35:16Z</dcterms:created>
  <dcterms:modified xsi:type="dcterms:W3CDTF">2023-11-14T06:07:23Z</dcterms:modified>
</cp:coreProperties>
</file>