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85" r:id="rId4"/>
    <p:sldId id="286" r:id="rId5"/>
    <p:sldId id="287" r:id="rId6"/>
    <p:sldId id="265" r:id="rId7"/>
    <p:sldId id="263" r:id="rId8"/>
    <p:sldId id="314" r:id="rId9"/>
    <p:sldId id="266" r:id="rId10"/>
    <p:sldId id="290" r:id="rId11"/>
    <p:sldId id="292" r:id="rId12"/>
    <p:sldId id="293" r:id="rId13"/>
    <p:sldId id="294" r:id="rId14"/>
    <p:sldId id="295" r:id="rId15"/>
    <p:sldId id="296" r:id="rId16"/>
    <p:sldId id="298" r:id="rId17"/>
    <p:sldId id="299" r:id="rId18"/>
    <p:sldId id="300" r:id="rId19"/>
    <p:sldId id="302" r:id="rId20"/>
    <p:sldId id="303" r:id="rId21"/>
    <p:sldId id="304" r:id="rId22"/>
    <p:sldId id="308" r:id="rId23"/>
    <p:sldId id="309" r:id="rId24"/>
    <p:sldId id="311" r:id="rId25"/>
    <p:sldId id="312" r:id="rId26"/>
    <p:sldId id="313" r:id="rId27"/>
    <p:sldId id="297" r:id="rId28"/>
    <p:sldId id="282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6" autoAdjust="0"/>
    <p:restoredTop sz="94607" autoAdjust="0"/>
  </p:normalViewPr>
  <p:slideViewPr>
    <p:cSldViewPr>
      <p:cViewPr varScale="1">
        <p:scale>
          <a:sx n="79" d="100"/>
          <a:sy n="79" d="100"/>
        </p:scale>
        <p:origin x="11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F45E8B-856A-4DCD-8AE0-4527FF4D6FB9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480281-1F0F-408B-9850-5A9D7A3B8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527EE8-8216-45C7-8881-5E2E77B17AF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654FE2-C8AF-4840-9131-83470EFD05F5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16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A02D7C-4425-4C3B-AC21-82B79E01284F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4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CF7BC7-398C-4907-8FAD-99563E101875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2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16C854-EF65-46CF-9413-ABA58DC350E4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81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5F5470-2032-4975-9168-97C08AB15CEA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81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0E5EDE-E931-4F65-BBBF-F40B2CE869E2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23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68681F-B25A-410B-AF84-F0DE2CB3881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78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1FF055-32CF-4984-BCA0-4C682F4E9A2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36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4CE52C-5A05-4564-A1A8-6FB95ED98D0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7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678FB1-FA49-4B40-857E-4D09C0752CF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0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C965F8-EE1A-49E9-B913-EDB22798DB5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467AB3-1F53-403D-A4F2-8A08E7494A2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20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5F9121-93F4-41AB-A5A9-6623EEA43C1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2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9A8454-3FB9-4A7F-8BF1-432F915D589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94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943807-A1C8-4BF3-A8CF-8A1AA117849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68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63EE54-5D8A-40AE-9278-80FB243253C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51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DACF48-1747-479B-A7CC-F171A8D2572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98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9A9922-5D94-42C2-82A2-A15AAE92F30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56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E86BE2-79D3-4CEC-9DDC-A347A7609C21}" type="slidenum">
              <a:rPr lang="ru-RU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43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61BEA-5370-484F-B422-394D6069E49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C4E7E1-12C9-427E-99E2-A6CC2533C0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9E8B46-19F9-4E3E-B851-B29CB569E1D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A0CFBA-173C-4047-83EF-1B75B7B7BE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0F7458-78B2-4538-B07B-5CB420A6371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012ECD-4E1C-411E-B721-FA197C7242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012ECD-4E1C-411E-B721-FA197C72424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3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6AED32-9E44-4642-A507-569656B0FBF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7ECA-1036-46FF-95EC-434C0093875F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1EDC-7C44-4957-955D-B0DD66A3D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1251-9890-4D2A-A0E1-CAB60B34710F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284C-DC6D-40C9-A82D-62BB1E6BE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DADB-893B-45F5-B387-25DE779917CB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9550-C3C0-464F-A5F9-9FF4A4700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3B09-A45E-4BA7-80C8-D56B936F2C57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65AA-232E-49F6-8B86-573C62A84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CC35-D096-49F8-97E6-46EE5F9B53F1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6158-0CF0-426C-B143-10A0AC5EB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AF96-83A2-486B-AFA6-7FD5D25F1EB8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DD04-00FE-493E-8CEE-FFCD01E58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1F4C-68DA-451E-A8FB-69BCA13B3828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1BAA-8DE1-4463-BEFC-C6BA1E503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968D-76FA-463C-B32B-4BE9B13906A3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C855-F68A-4471-8705-91064964F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CB86-9590-48AE-96F1-2AD3DAEE44EE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EA0D-80D8-49A8-BAE8-8936F621C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5670-ED25-4499-826D-14D41E21530F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08CE-D876-4CBC-94FB-D04166907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973F3-4B3D-47F5-8A04-AA6A05EA7114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B652-AB0A-4E9B-B7B3-0CD7DC35E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7839E-F93F-40A0-936D-65B29BA39FA1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033B1-3722-4B5C-9366-714353DAD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142875"/>
            <a:ext cx="9144000" cy="657225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285875" y="785813"/>
            <a:ext cx="6286500" cy="785812"/>
          </a:xfrm>
        </p:spPr>
        <p:txBody>
          <a:bodyPr/>
          <a:lstStyle/>
          <a:p>
            <a:pPr eaLnBrk="1" hangingPunct="1"/>
            <a:r>
              <a:rPr lang="ru-RU" sz="4000">
                <a:solidFill>
                  <a:srgbClr val="C00000"/>
                </a:solidFill>
                <a:latin typeface="Comic Sans MS" pitchFamily="66" charset="0"/>
              </a:rPr>
              <a:t>Паспорт комнатных растений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714488"/>
            <a:ext cx="528641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Комнатные Растения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 детском саду</a:t>
            </a:r>
          </a:p>
        </p:txBody>
      </p:sp>
      <p:pic>
        <p:nvPicPr>
          <p:cNvPr id="2053" name="Picture 6" descr="C:\Users\viki\AppData\Local\Microsoft\Windows\Temporary Internet Files\Content.IE5\QYIAUPJ1\MCj043763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4337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C:\Users\viki\AppData\Local\Microsoft\Windows\Temporary Internet Files\Content.IE5\YN4VUU4O\MCj043765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714375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C:\Users\viki\AppData\Local\Microsoft\Windows\Temporary Internet Files\Content.IE5\YHBMSOS7\MCj043765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6328" flipH="1">
            <a:off x="7261225" y="460375"/>
            <a:ext cx="1144588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ФИКУС каучуконосный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928688"/>
            <a:ext cx="8643937" cy="2308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Свет: </a:t>
            </a:r>
            <a:r>
              <a:rPr lang="ru-RU" dirty="0"/>
              <a:t>яркий рассеянный.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Температура: </a:t>
            </a:r>
            <a:r>
              <a:rPr lang="ru-RU" dirty="0"/>
              <a:t>в весенне-летний период</a:t>
            </a:r>
            <a:r>
              <a:rPr lang="ru-RU" b="1" dirty="0"/>
              <a:t> </a:t>
            </a:r>
            <a:r>
              <a:rPr lang="ru-RU" dirty="0"/>
              <a:t>23-25°C, зимой большинству видов нужна температура 12-15°C, но они неплохо переносят зимовку и в тепле жилого помещения.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Полив:</a:t>
            </a:r>
            <a:r>
              <a:rPr lang="ru-RU" dirty="0"/>
              <a:t> обильный в весенне-летний период. С осени полив сокращают, зимой поливают умеренно.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Влажность воздуха:</a:t>
            </a:r>
            <a:r>
              <a:rPr lang="ru-RU" dirty="0"/>
              <a:t> растение способно переносить сухой воздух, однако хорошо отзывается на опрыскивание.</a:t>
            </a:r>
          </a:p>
        </p:txBody>
      </p:sp>
      <p:pic>
        <p:nvPicPr>
          <p:cNvPr id="6148" name="Рисунок 4" descr="ficus_elastic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429000"/>
            <a:ext cx="271462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214313" y="4508500"/>
            <a:ext cx="55006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Фикус не любит перемен, поэтому лучше сразу определить для него постоянное место и, по возможности, не переносить, не передвигать и не тревожить. Летом фикус можно выносить на свежий воздух, балкон или террасу. Для фикуса подходит светлое место с притенением от прямых солнечных лучей летом.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3357563"/>
            <a:ext cx="4357688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151" name="Группа 16"/>
          <p:cNvGrpSpPr>
            <a:grpSpLocks/>
          </p:cNvGrpSpPr>
          <p:nvPr/>
        </p:nvGrpSpPr>
        <p:grpSpPr bwMode="auto">
          <a:xfrm>
            <a:off x="428625" y="3500438"/>
            <a:ext cx="714375" cy="714375"/>
            <a:chOff x="3571868" y="1357298"/>
            <a:chExt cx="714380" cy="714380"/>
          </a:xfrm>
        </p:grpSpPr>
        <p:sp>
          <p:nvSpPr>
            <p:cNvPr id="8" name="Овал 7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86183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3786188" y="3429000"/>
            <a:ext cx="785812" cy="78581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153" name="Группа 16"/>
          <p:cNvGrpSpPr>
            <a:grpSpLocks/>
          </p:cNvGrpSpPr>
          <p:nvPr/>
        </p:nvGrpSpPr>
        <p:grpSpPr bwMode="auto">
          <a:xfrm>
            <a:off x="1285875" y="3571875"/>
            <a:ext cx="760413" cy="571500"/>
            <a:chOff x="4587875" y="2214563"/>
            <a:chExt cx="760413" cy="571500"/>
          </a:xfrm>
        </p:grpSpPr>
        <p:sp>
          <p:nvSpPr>
            <p:cNvPr id="18" name="Блок-схема: ручное управление 17"/>
            <p:cNvSpPr/>
            <p:nvPr/>
          </p:nvSpPr>
          <p:spPr>
            <a:xfrm rot="5212044">
              <a:off x="4626769" y="2328069"/>
              <a:ext cx="257175" cy="334963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160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5072066" y="2143116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5072066" y="2428868"/>
                <a:ext cx="286709" cy="9923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5072066" y="2591588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287098" y="2520150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5287098" y="2214554"/>
                <a:ext cx="275510" cy="7143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5072066" y="2714620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287098" y="2714620"/>
                <a:ext cx="275510" cy="1230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54" name="Группа 56"/>
          <p:cNvGrpSpPr>
            <a:grpSpLocks/>
          </p:cNvGrpSpPr>
          <p:nvPr/>
        </p:nvGrpSpPr>
        <p:grpSpPr bwMode="auto">
          <a:xfrm>
            <a:off x="2286000" y="3571875"/>
            <a:ext cx="1262063" cy="642938"/>
            <a:chOff x="4238569" y="5003736"/>
            <a:chExt cx="1262126" cy="642942"/>
          </a:xfrm>
        </p:grpSpPr>
        <p:sp>
          <p:nvSpPr>
            <p:cNvPr id="28" name="Трапеция 27"/>
            <p:cNvSpPr/>
            <p:nvPr/>
          </p:nvSpPr>
          <p:spPr>
            <a:xfrm rot="18300247">
              <a:off x="4381457" y="4917999"/>
              <a:ext cx="254002" cy="53977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643402" y="5003736"/>
              <a:ext cx="64296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Месяц 29"/>
            <p:cNvSpPr/>
            <p:nvPr/>
          </p:nvSpPr>
          <p:spPr>
            <a:xfrm rot="10800000">
              <a:off x="5286371" y="5003736"/>
              <a:ext cx="21432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643402" y="5357751"/>
              <a:ext cx="64296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2118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42875" y="3214688"/>
            <a:ext cx="4357688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БАЛЬЗАМИН</a:t>
            </a:r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928688"/>
            <a:ext cx="8715375" cy="203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Свет - </a:t>
            </a:r>
            <a:r>
              <a:rPr lang="ru-RU" dirty="0"/>
              <a:t>яркий свет</a:t>
            </a:r>
          </a:p>
          <a:p>
            <a:pPr>
              <a:defRPr/>
            </a:pPr>
            <a:r>
              <a:rPr lang="ru-RU" b="1" dirty="0"/>
              <a:t>Температура -</a:t>
            </a:r>
            <a:r>
              <a:rPr lang="ru-RU" dirty="0"/>
              <a:t> Зимой содержат при температуре 10-16С. Более высокую температуру растение может перенести при хорошем освещении и высокой влажности воздуха. Летом рекомендуется выносить на открытый воздух.</a:t>
            </a:r>
            <a:endParaRPr lang="ru-RU" b="1" dirty="0"/>
          </a:p>
          <a:p>
            <a:pPr>
              <a:defRPr/>
            </a:pPr>
            <a:r>
              <a:rPr lang="ru-RU" b="1" dirty="0"/>
              <a:t>Полив – </a:t>
            </a:r>
            <a:r>
              <a:rPr lang="ru-RU" dirty="0"/>
              <a:t>обильный, почва должна быть постоянно влажной, </a:t>
            </a:r>
          </a:p>
          <a:p>
            <a:pPr>
              <a:defRPr/>
            </a:pPr>
            <a:r>
              <a:rPr lang="ru-RU" b="1" dirty="0"/>
              <a:t>Влажность воздуха – </a:t>
            </a:r>
            <a:r>
              <a:rPr lang="ru-RU" dirty="0"/>
              <a:t>Умеренная, время от времени листья следует опрыскивать избегая попадания воды на раскрытые цветки.</a:t>
            </a:r>
          </a:p>
        </p:txBody>
      </p:sp>
      <p:pic>
        <p:nvPicPr>
          <p:cNvPr id="16389" name="Рисунок 4" descr="401tsvet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5" y="3211715"/>
            <a:ext cx="3357587" cy="303115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75" y="4357688"/>
            <a:ext cx="55006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latin typeface="+mn-lt"/>
              </a:rPr>
              <a:t>Травянистое растение до 60 см высотой из семейства бальзаминовых, родом из тропиков Восточной Африки. В Европе впервые появилось в 1596 году. В народе носит название огонек - за яркую окраску цветов, распускающихся большую часть года. Стебли хрупкие и сочные, легко ломаются, из надлома вытекает сок. Листья мясистые, яйцевидные, при недостатке влаги быстро обвисают. Цветки в пазухах листьев красные, пурпурово-розовые, с длинной загнутой шпорой.</a:t>
            </a:r>
          </a:p>
        </p:txBody>
      </p:sp>
      <p:grpSp>
        <p:nvGrpSpPr>
          <p:cNvPr id="8199" name="Группа 16"/>
          <p:cNvGrpSpPr>
            <a:grpSpLocks/>
          </p:cNvGrpSpPr>
          <p:nvPr/>
        </p:nvGrpSpPr>
        <p:grpSpPr bwMode="auto">
          <a:xfrm>
            <a:off x="214313" y="3357563"/>
            <a:ext cx="714375" cy="714375"/>
            <a:chOff x="3571868" y="1357298"/>
            <a:chExt cx="714380" cy="714380"/>
          </a:xfrm>
        </p:grpSpPr>
        <p:sp>
          <p:nvSpPr>
            <p:cNvPr id="8" name="Овал 7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86181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Дуга 10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Пятно 1 11"/>
          <p:cNvSpPr/>
          <p:nvPr/>
        </p:nvSpPr>
        <p:spPr>
          <a:xfrm>
            <a:off x="3357554" y="3214686"/>
            <a:ext cx="1071570" cy="1000132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8203" name="Группа 55"/>
          <p:cNvGrpSpPr>
            <a:grpSpLocks/>
          </p:cNvGrpSpPr>
          <p:nvPr/>
        </p:nvGrpSpPr>
        <p:grpSpPr bwMode="auto">
          <a:xfrm>
            <a:off x="1928813" y="3429000"/>
            <a:ext cx="1284287" cy="642938"/>
            <a:chOff x="5881643" y="5072073"/>
            <a:chExt cx="1283633" cy="642942"/>
          </a:xfrm>
        </p:grpSpPr>
        <p:sp>
          <p:nvSpPr>
            <p:cNvPr id="14" name="Трапеция 13"/>
            <p:cNvSpPr/>
            <p:nvPr/>
          </p:nvSpPr>
          <p:spPr>
            <a:xfrm rot="18300247">
              <a:off x="6024380" y="4986487"/>
              <a:ext cx="254002" cy="539475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308463" y="5072073"/>
              <a:ext cx="642611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Месяц 15"/>
            <p:cNvSpPr/>
            <p:nvPr/>
          </p:nvSpPr>
          <p:spPr>
            <a:xfrm rot="10800000">
              <a:off x="6951073" y="5072073"/>
              <a:ext cx="214203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8204" name="Группа 80"/>
          <p:cNvGrpSpPr>
            <a:grpSpLocks/>
          </p:cNvGrpSpPr>
          <p:nvPr/>
        </p:nvGrpSpPr>
        <p:grpSpPr bwMode="auto">
          <a:xfrm>
            <a:off x="1071563" y="3429000"/>
            <a:ext cx="760412" cy="571500"/>
            <a:chOff x="4587875" y="2214563"/>
            <a:chExt cx="760413" cy="571500"/>
          </a:xfrm>
        </p:grpSpPr>
        <p:sp>
          <p:nvSpPr>
            <p:cNvPr id="18" name="Блок-схема: ручное управление 17"/>
            <p:cNvSpPr/>
            <p:nvPr/>
          </p:nvSpPr>
          <p:spPr>
            <a:xfrm rot="5212044">
              <a:off x="4626768" y="2328070"/>
              <a:ext cx="257175" cy="334962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8206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5072067" y="2143116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5072067" y="2428868"/>
                <a:ext cx="286709" cy="9923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5072067" y="2591588"/>
                <a:ext cx="275509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287099" y="2520150"/>
                <a:ext cx="275509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5287099" y="2214554"/>
                <a:ext cx="275509" cy="7143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5072067" y="2714620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287099" y="2714620"/>
                <a:ext cx="275509" cy="1230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7840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КАМЕЛИЯ</a:t>
            </a:r>
            <a:endParaRPr lang="ru-RU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9063"/>
            <a:ext cx="5500688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latin typeface="+mn-lt"/>
              </a:rPr>
              <a:t>Родина: Юго-Восточная и Восточная Азия. В комнате камелия растет, цветет и даже плодоносит, если ей обеспечить надлежащий уход. Основные причины неудач любителя, пытающегося вырастить камелию в домашних условиях: низкая влажность воздуха, недостаток света, высокие температуры и не подходящая по составу почва. Цветет зимой при температуре не выше 12°C. Продолжительность цветения куста камелии 1—3 месяца.</a:t>
            </a:r>
          </a:p>
          <a:p>
            <a:pPr>
              <a:defRPr/>
            </a:pPr>
            <a:endParaRPr lang="ru-RU" sz="1600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796925"/>
            <a:ext cx="8858250" cy="1970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Свет </a:t>
            </a:r>
            <a:r>
              <a:rPr lang="ru-RU" dirty="0"/>
              <a:t>- Яркий рассеянный. Растение следует оберегать от прямых солнечных лучей.</a:t>
            </a:r>
          </a:p>
          <a:p>
            <a:pPr>
              <a:defRPr/>
            </a:pPr>
            <a:r>
              <a:rPr lang="ru-RU" sz="1600" b="1" dirty="0"/>
              <a:t>Температура - </a:t>
            </a:r>
            <a:r>
              <a:rPr lang="ru-RU" dirty="0"/>
              <a:t>В весенне-летний период 20-25°C. Для закладки цветочных почек требуется температура 18—20°C, а во время цветения в декабре — феврале, напротив, 8—12°C.</a:t>
            </a:r>
          </a:p>
          <a:p>
            <a:pPr>
              <a:defRPr/>
            </a:pPr>
            <a:r>
              <a:rPr lang="ru-RU" sz="1600" b="1" dirty="0"/>
              <a:t>Полив </a:t>
            </a:r>
            <a:r>
              <a:rPr lang="ru-RU" sz="1600" dirty="0"/>
              <a:t>- Регулярный все сезоны. Летом обильный, при прохладном зимнем содержании осторожный.</a:t>
            </a:r>
          </a:p>
          <a:p>
            <a:pPr>
              <a:defRPr/>
            </a:pPr>
            <a:r>
              <a:rPr lang="ru-RU" sz="1600" b="1" dirty="0"/>
              <a:t>Влажность воздуха - </a:t>
            </a:r>
            <a:r>
              <a:rPr lang="ru-RU" dirty="0"/>
              <a:t>Высокая. Растение следует опрыскивать.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2857500"/>
            <a:ext cx="4143375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222" name="Группа 17"/>
          <p:cNvGrpSpPr>
            <a:grpSpLocks/>
          </p:cNvGrpSpPr>
          <p:nvPr/>
        </p:nvGrpSpPr>
        <p:grpSpPr bwMode="auto">
          <a:xfrm>
            <a:off x="357188" y="3000375"/>
            <a:ext cx="714375" cy="779463"/>
            <a:chOff x="5286380" y="1357298"/>
            <a:chExt cx="714380" cy="779526"/>
          </a:xfrm>
        </p:grpSpPr>
        <p:sp>
          <p:nvSpPr>
            <p:cNvPr id="31" name="Овал 30"/>
            <p:cNvSpPr/>
            <p:nvPr/>
          </p:nvSpPr>
          <p:spPr>
            <a:xfrm>
              <a:off x="5286380" y="1357298"/>
              <a:ext cx="714380" cy="71443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500693" y="1571628"/>
              <a:ext cx="71439" cy="71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715008" y="1571628"/>
              <a:ext cx="71437" cy="71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Дуга 33"/>
            <p:cNvSpPr/>
            <p:nvPr/>
          </p:nvSpPr>
          <p:spPr>
            <a:xfrm rot="18406659">
              <a:off x="5563391" y="1820104"/>
              <a:ext cx="281011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23" name="Группа 76"/>
          <p:cNvGrpSpPr>
            <a:grpSpLocks/>
          </p:cNvGrpSpPr>
          <p:nvPr/>
        </p:nvGrpSpPr>
        <p:grpSpPr bwMode="auto">
          <a:xfrm>
            <a:off x="1357313" y="3000375"/>
            <a:ext cx="642937" cy="714375"/>
            <a:chOff x="3071813" y="2214563"/>
            <a:chExt cx="642937" cy="71437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endCxn id="36" idx="2"/>
            </p:cNvCxnSpPr>
            <p:nvPr/>
          </p:nvCxnSpPr>
          <p:spPr>
            <a:xfrm rot="5400000">
              <a:off x="3106738" y="2749551"/>
              <a:ext cx="357187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33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554" y="3214686"/>
            <a:ext cx="31987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8" name="Овал 47"/>
          <p:cNvSpPr/>
          <p:nvPr/>
        </p:nvSpPr>
        <p:spPr>
          <a:xfrm>
            <a:off x="3357563" y="3000375"/>
            <a:ext cx="785812" cy="78581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226" name="Группа 55"/>
          <p:cNvGrpSpPr>
            <a:grpSpLocks/>
          </p:cNvGrpSpPr>
          <p:nvPr/>
        </p:nvGrpSpPr>
        <p:grpSpPr bwMode="auto">
          <a:xfrm>
            <a:off x="1928813" y="3071813"/>
            <a:ext cx="1071562" cy="642937"/>
            <a:chOff x="5881643" y="5072073"/>
            <a:chExt cx="1283633" cy="642942"/>
          </a:xfrm>
        </p:grpSpPr>
        <p:sp>
          <p:nvSpPr>
            <p:cNvPr id="50" name="Трапеция 49"/>
            <p:cNvSpPr/>
            <p:nvPr/>
          </p:nvSpPr>
          <p:spPr>
            <a:xfrm rot="18300247">
              <a:off x="6024680" y="4986186"/>
              <a:ext cx="254002" cy="540077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307619" y="5072073"/>
              <a:ext cx="642768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Месяц 51"/>
            <p:cNvSpPr/>
            <p:nvPr/>
          </p:nvSpPr>
          <p:spPr>
            <a:xfrm rot="10800000">
              <a:off x="6950387" y="5072073"/>
              <a:ext cx="214889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9785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28625" y="-7143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ФУКСИЯ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3" y="3714750"/>
            <a:ext cx="54292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latin typeface="+mn-lt"/>
              </a:rPr>
              <a:t>Родина тропики Южной и Центральной Америки.</a:t>
            </a:r>
          </a:p>
          <a:p>
            <a:pPr>
              <a:defRPr/>
            </a:pPr>
            <a:r>
              <a:rPr lang="ru-RU" i="1" dirty="0">
                <a:latin typeface="+mn-lt"/>
              </a:rPr>
              <a:t>Фуксия представляет собой вечнозелёный полукустарник.</a:t>
            </a:r>
          </a:p>
          <a:p>
            <a:pPr>
              <a:defRPr/>
            </a:pPr>
            <a:r>
              <a:rPr lang="ru-RU" i="1" dirty="0">
                <a:latin typeface="+mn-lt"/>
              </a:rPr>
              <a:t>Единственный её «каприз» заключается в том, что после того , как начинается цветение, растение нельзя переворачивать и переставлять. Это может повлечь за собой опадение бутонов и цветков.</a:t>
            </a:r>
          </a:p>
          <a:p>
            <a:pPr>
              <a:defRPr/>
            </a:pPr>
            <a:r>
              <a:rPr lang="ru-RU" i="1" dirty="0">
                <a:latin typeface="+mn-lt"/>
              </a:rPr>
              <a:t>Каждые две недели растение подкармливают минеральными удобрениями.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857250"/>
            <a:ext cx="8858250" cy="1477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Температура – </a:t>
            </a:r>
            <a:r>
              <a:rPr lang="ru-RU" dirty="0"/>
              <a:t>Сильная жара(выше 25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°C </a:t>
            </a:r>
            <a:r>
              <a:rPr lang="ru-RU" dirty="0"/>
              <a:t>) фуксии  не нравится.</a:t>
            </a:r>
            <a:endParaRPr lang="ru-RU" b="1" dirty="0"/>
          </a:p>
          <a:p>
            <a:pPr>
              <a:defRPr/>
            </a:pPr>
            <a:r>
              <a:rPr lang="ru-RU" b="1" dirty="0"/>
              <a:t>Свет – </a:t>
            </a:r>
            <a:r>
              <a:rPr lang="ru-RU" dirty="0"/>
              <a:t>Лёгкая полутень, прямые солнечные лучи утром или во второй половине дня .</a:t>
            </a:r>
          </a:p>
          <a:p>
            <a:pPr>
              <a:defRPr/>
            </a:pPr>
            <a:r>
              <a:rPr lang="ru-RU" b="1" dirty="0"/>
              <a:t>Полив – </a:t>
            </a:r>
            <a:r>
              <a:rPr lang="ru-RU" dirty="0"/>
              <a:t>Поверхность субстрата в горшке может высохнуть между двумя поливами, летом сердцевина земляного кома должна оставаться влажной.</a:t>
            </a:r>
          </a:p>
          <a:p>
            <a:pPr>
              <a:defRPr/>
            </a:pPr>
            <a:r>
              <a:rPr lang="ru-RU" b="1" dirty="0"/>
              <a:t>Влажность воздуха  - </a:t>
            </a:r>
            <a:r>
              <a:rPr lang="ru-RU" dirty="0"/>
              <a:t>С ноября по март опрыскивать 1 – 2 раза в неделю.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2428875"/>
            <a:ext cx="4071937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46" name="Группа 16"/>
          <p:cNvGrpSpPr>
            <a:grpSpLocks/>
          </p:cNvGrpSpPr>
          <p:nvPr/>
        </p:nvGrpSpPr>
        <p:grpSpPr bwMode="auto">
          <a:xfrm>
            <a:off x="714375" y="2571750"/>
            <a:ext cx="714375" cy="714375"/>
            <a:chOff x="3571868" y="1357298"/>
            <a:chExt cx="714380" cy="714380"/>
          </a:xfrm>
        </p:grpSpPr>
        <p:sp>
          <p:nvSpPr>
            <p:cNvPr id="10" name="Овал 9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786183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000496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Дуга 12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47" name="Группа 76"/>
          <p:cNvGrpSpPr>
            <a:grpSpLocks/>
          </p:cNvGrpSpPr>
          <p:nvPr/>
        </p:nvGrpSpPr>
        <p:grpSpPr bwMode="auto">
          <a:xfrm>
            <a:off x="1643063" y="2571750"/>
            <a:ext cx="642937" cy="714375"/>
            <a:chOff x="3071813" y="2214563"/>
            <a:chExt cx="642937" cy="71437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endCxn id="31" idx="2"/>
            </p:cNvCxnSpPr>
            <p:nvPr/>
          </p:nvCxnSpPr>
          <p:spPr>
            <a:xfrm rot="5400000">
              <a:off x="3106738" y="2749551"/>
              <a:ext cx="357187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58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0248" name="Группа 56"/>
          <p:cNvGrpSpPr>
            <a:grpSpLocks/>
          </p:cNvGrpSpPr>
          <p:nvPr/>
        </p:nvGrpSpPr>
        <p:grpSpPr bwMode="auto">
          <a:xfrm>
            <a:off x="2500313" y="2643188"/>
            <a:ext cx="857250" cy="571500"/>
            <a:chOff x="4238569" y="5003736"/>
            <a:chExt cx="1262126" cy="642942"/>
          </a:xfrm>
        </p:grpSpPr>
        <p:sp>
          <p:nvSpPr>
            <p:cNvPr id="36" name="Трапеция 14"/>
            <p:cNvSpPr>
              <a:spLocks noChangeArrowheads="1"/>
            </p:cNvSpPr>
            <p:nvPr/>
          </p:nvSpPr>
          <p:spPr bwMode="auto">
            <a:xfrm rot="-3299753">
              <a:off x="4381720" y="4917735"/>
              <a:ext cx="253605" cy="539909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642916" y="5003736"/>
              <a:ext cx="642750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Месяц 37"/>
            <p:cNvSpPr>
              <a:spLocks noChangeArrowheads="1"/>
            </p:cNvSpPr>
            <p:nvPr/>
          </p:nvSpPr>
          <p:spPr bwMode="auto">
            <a:xfrm rot="10800000">
              <a:off x="5285666" y="5003736"/>
              <a:ext cx="215029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642916" y="5357354"/>
              <a:ext cx="642750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0" name="Овал 39"/>
          <p:cNvSpPr/>
          <p:nvPr/>
        </p:nvSpPr>
        <p:spPr>
          <a:xfrm>
            <a:off x="3643313" y="2571750"/>
            <a:ext cx="642937" cy="65246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" name="Picture 8" descr="click?url=http%3A%2F%2F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428868"/>
            <a:ext cx="3286147" cy="421484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8830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КОЛЕУС</a:t>
            </a:r>
            <a:endParaRPr lang="ru-RU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3929063"/>
            <a:ext cx="57150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latin typeface="+mn-lt"/>
              </a:rPr>
              <a:t>Растение из семейства губоцветных родом из тропической Африки и Азии. Это кустистое растение до 35 см высотой с четырехугольными сочными, почти прозрачными стеблями и бархатистыми листьями с окраской, богатой оттенками, и пильчатыми краями. У большинства форм листья похожи на крапивные. Главную привлекательность растения составляют листья, пестрые, с разнообразным сочетанием красного, желтого, зеленого, коричневого цвета, пятен и полос. Цветет колеус, вскидывая метелку с мелкими невзрачными цветками.</a:t>
            </a:r>
          </a:p>
        </p:txBody>
      </p:sp>
      <p:pic>
        <p:nvPicPr>
          <p:cNvPr id="11268" name="Рисунок 5" descr="kole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3000375"/>
            <a:ext cx="3000375" cy="3657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5" y="796925"/>
            <a:ext cx="8858250" cy="15700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Свет - </a:t>
            </a:r>
            <a:r>
              <a:rPr lang="ru-RU" sz="1600" dirty="0"/>
              <a:t>Яркий свет</a:t>
            </a:r>
          </a:p>
          <a:p>
            <a:pPr>
              <a:defRPr/>
            </a:pPr>
            <a:r>
              <a:rPr lang="ru-RU" sz="1600" b="1" dirty="0"/>
              <a:t>Температура</a:t>
            </a:r>
            <a:r>
              <a:rPr lang="ru-RU" sz="1600" dirty="0"/>
              <a:t> - Оптимальная температура летом 18° С, зимой - не ниже 12° С, так как в более прохладных помещениях растение может сбросить листья. Летом выносят на свежий воздух.</a:t>
            </a:r>
          </a:p>
          <a:p>
            <a:pPr>
              <a:defRPr/>
            </a:pPr>
            <a:r>
              <a:rPr lang="ru-RU" sz="1600" b="1" dirty="0"/>
              <a:t>Полив - </a:t>
            </a:r>
            <a:r>
              <a:rPr lang="ru-RU" sz="1600" dirty="0"/>
              <a:t>Поливать необходимо мягкой водой, летом опрыскивать. Зимой почва должна быть лишь слегка влажной.</a:t>
            </a:r>
          </a:p>
          <a:p>
            <a:pPr>
              <a:defRPr/>
            </a:pPr>
            <a:r>
              <a:rPr lang="ru-RU" sz="1600" b="1" dirty="0"/>
              <a:t>Влажность воздуха - </a:t>
            </a:r>
            <a:r>
              <a:rPr lang="ru-RU" sz="1600" dirty="0"/>
              <a:t>Умеренная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2643188"/>
            <a:ext cx="4357687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271" name="Группа 56"/>
          <p:cNvGrpSpPr>
            <a:grpSpLocks/>
          </p:cNvGrpSpPr>
          <p:nvPr/>
        </p:nvGrpSpPr>
        <p:grpSpPr bwMode="auto">
          <a:xfrm>
            <a:off x="2214563" y="2857500"/>
            <a:ext cx="1262062" cy="642938"/>
            <a:chOff x="4238569" y="5003736"/>
            <a:chExt cx="1262126" cy="642942"/>
          </a:xfrm>
        </p:grpSpPr>
        <p:sp>
          <p:nvSpPr>
            <p:cNvPr id="25" name="Трапеция 22"/>
            <p:cNvSpPr>
              <a:spLocks noChangeArrowheads="1"/>
            </p:cNvSpPr>
            <p:nvPr/>
          </p:nvSpPr>
          <p:spPr bwMode="auto">
            <a:xfrm rot="-3299753">
              <a:off x="4381457" y="4917998"/>
              <a:ext cx="254002" cy="539777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43402" y="5003736"/>
              <a:ext cx="642971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Месяц 26"/>
            <p:cNvSpPr>
              <a:spLocks noChangeArrowheads="1"/>
            </p:cNvSpPr>
            <p:nvPr/>
          </p:nvSpPr>
          <p:spPr bwMode="auto">
            <a:xfrm rot="10800000">
              <a:off x="5286372" y="5003736"/>
              <a:ext cx="214323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643402" y="5357751"/>
              <a:ext cx="642971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9" name="Овал 28"/>
          <p:cNvSpPr/>
          <p:nvPr/>
        </p:nvSpPr>
        <p:spPr>
          <a:xfrm>
            <a:off x="3643313" y="2714625"/>
            <a:ext cx="785812" cy="78581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273" name="Группа 17"/>
          <p:cNvGrpSpPr>
            <a:grpSpLocks/>
          </p:cNvGrpSpPr>
          <p:nvPr/>
        </p:nvGrpSpPr>
        <p:grpSpPr bwMode="auto">
          <a:xfrm>
            <a:off x="357188" y="2786063"/>
            <a:ext cx="714375" cy="779462"/>
            <a:chOff x="5286380" y="1357298"/>
            <a:chExt cx="714380" cy="779526"/>
          </a:xfrm>
        </p:grpSpPr>
        <p:sp>
          <p:nvSpPr>
            <p:cNvPr id="31" name="Овал 30"/>
            <p:cNvSpPr/>
            <p:nvPr/>
          </p:nvSpPr>
          <p:spPr>
            <a:xfrm>
              <a:off x="5286380" y="1357298"/>
              <a:ext cx="714380" cy="71443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500693" y="1571628"/>
              <a:ext cx="71439" cy="71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715008" y="1571628"/>
              <a:ext cx="71437" cy="71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Дуга 33"/>
            <p:cNvSpPr/>
            <p:nvPr/>
          </p:nvSpPr>
          <p:spPr>
            <a:xfrm rot="18406659">
              <a:off x="5563390" y="1820105"/>
              <a:ext cx="281010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274" name="Группа 76"/>
          <p:cNvGrpSpPr>
            <a:grpSpLocks/>
          </p:cNvGrpSpPr>
          <p:nvPr/>
        </p:nvGrpSpPr>
        <p:grpSpPr bwMode="auto">
          <a:xfrm>
            <a:off x="1428750" y="2786063"/>
            <a:ext cx="642938" cy="714375"/>
            <a:chOff x="3071813" y="2214563"/>
            <a:chExt cx="642937" cy="71437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endCxn id="36" idx="2"/>
            </p:cNvCxnSpPr>
            <p:nvPr/>
          </p:nvCxnSpPr>
          <p:spPr>
            <a:xfrm rot="5400000">
              <a:off x="3106738" y="2749550"/>
              <a:ext cx="357188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278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48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АУКУБА</a:t>
            </a:r>
            <a:endParaRPr lang="ru-RU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2571750"/>
            <a:ext cx="4357688" cy="9286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2292" name="Группа 16"/>
          <p:cNvGrpSpPr>
            <a:grpSpLocks/>
          </p:cNvGrpSpPr>
          <p:nvPr/>
        </p:nvGrpSpPr>
        <p:grpSpPr bwMode="auto">
          <a:xfrm>
            <a:off x="214313" y="2643188"/>
            <a:ext cx="714375" cy="714375"/>
            <a:chOff x="3571868" y="1357298"/>
            <a:chExt cx="714380" cy="714380"/>
          </a:xfrm>
        </p:grpSpPr>
        <p:sp>
          <p:nvSpPr>
            <p:cNvPr id="7" name="Овал 6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786181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000496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3500438" y="2643188"/>
            <a:ext cx="785812" cy="785812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1438" y="866775"/>
            <a:ext cx="9001125" cy="14462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Свет: </a:t>
            </a:r>
            <a:r>
              <a:rPr lang="ru-RU" dirty="0"/>
              <a:t>Неяркий, полутень, летом вдали от прямых солнечных лучей.</a:t>
            </a:r>
          </a:p>
          <a:p>
            <a:pPr>
              <a:defRPr/>
            </a:pPr>
            <a:r>
              <a:rPr lang="ru-RU" b="1" dirty="0"/>
              <a:t>Температура </a:t>
            </a:r>
            <a:r>
              <a:rPr lang="ru-RU" sz="1600" b="1" dirty="0"/>
              <a:t>- </a:t>
            </a:r>
            <a:r>
              <a:rPr lang="ru-RU" dirty="0"/>
              <a:t>Умеренная  летом (18-20°С), зимой не ниже 5°С, оптимальная 8-14°С.</a:t>
            </a:r>
          </a:p>
          <a:p>
            <a:pPr>
              <a:defRPr/>
            </a:pPr>
            <a:r>
              <a:rPr lang="ru-RU" sz="1600" b="1" dirty="0"/>
              <a:t>Полив - </a:t>
            </a:r>
            <a:r>
              <a:rPr lang="ru-RU" dirty="0"/>
              <a:t>Летом обильный, в зимнее время полив сокращают, следя, чтобы субстрат не был сильно </a:t>
            </a:r>
            <a:r>
              <a:rPr lang="ru-RU" dirty="0" err="1"/>
              <a:t>переувлажнён</a:t>
            </a:r>
            <a:r>
              <a:rPr lang="ru-RU" dirty="0"/>
              <a:t>.</a:t>
            </a:r>
          </a:p>
          <a:p>
            <a:pPr>
              <a:defRPr/>
            </a:pPr>
            <a:r>
              <a:rPr lang="ru-RU" sz="1600" b="1" dirty="0"/>
              <a:t>Влажность воздуха - </a:t>
            </a:r>
            <a:r>
              <a:rPr lang="ru-RU" sz="1600" dirty="0"/>
              <a:t> Средняя, опрыскивание обязательно в зимний период.</a:t>
            </a:r>
          </a:p>
        </p:txBody>
      </p:sp>
      <p:grpSp>
        <p:nvGrpSpPr>
          <p:cNvPr id="12295" name="Группа 76"/>
          <p:cNvGrpSpPr>
            <a:grpSpLocks/>
          </p:cNvGrpSpPr>
          <p:nvPr/>
        </p:nvGrpSpPr>
        <p:grpSpPr bwMode="auto">
          <a:xfrm>
            <a:off x="1285875" y="2643188"/>
            <a:ext cx="642938" cy="714375"/>
            <a:chOff x="3071813" y="2214563"/>
            <a:chExt cx="642937" cy="71437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endCxn id="29" idx="2"/>
            </p:cNvCxnSpPr>
            <p:nvPr/>
          </p:nvCxnSpPr>
          <p:spPr>
            <a:xfrm rot="5400000">
              <a:off x="3106738" y="2749550"/>
              <a:ext cx="357188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306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2296" name="Группа 56"/>
          <p:cNvGrpSpPr>
            <a:grpSpLocks/>
          </p:cNvGrpSpPr>
          <p:nvPr/>
        </p:nvGrpSpPr>
        <p:grpSpPr bwMode="auto">
          <a:xfrm>
            <a:off x="2000250" y="2714625"/>
            <a:ext cx="1262063" cy="642938"/>
            <a:chOff x="4238569" y="5003736"/>
            <a:chExt cx="1262126" cy="642942"/>
          </a:xfrm>
        </p:grpSpPr>
        <p:sp>
          <p:nvSpPr>
            <p:cNvPr id="34" name="Трапеция 33"/>
            <p:cNvSpPr/>
            <p:nvPr/>
          </p:nvSpPr>
          <p:spPr>
            <a:xfrm rot="18300247">
              <a:off x="4381457" y="4917999"/>
              <a:ext cx="254002" cy="53977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643402" y="5003736"/>
              <a:ext cx="64296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Месяц 35"/>
            <p:cNvSpPr/>
            <p:nvPr/>
          </p:nvSpPr>
          <p:spPr>
            <a:xfrm rot="10800000">
              <a:off x="5286371" y="5003736"/>
              <a:ext cx="21432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643402" y="5357751"/>
              <a:ext cx="64296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1730" y="2714620"/>
            <a:ext cx="286942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alpha val="60000"/>
              </a:schemeClr>
            </a:glow>
          </a:effectLst>
        </p:spPr>
      </p:pic>
      <p:sp>
        <p:nvSpPr>
          <p:cNvPr id="12298" name="Прямоугольник 37"/>
          <p:cNvSpPr>
            <a:spLocks noChangeArrowheads="1"/>
          </p:cNvSpPr>
          <p:nvPr/>
        </p:nvSpPr>
        <p:spPr bwMode="auto">
          <a:xfrm>
            <a:off x="142875" y="3929063"/>
            <a:ext cx="58578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Родина: Восточная Азия. Вечнозеленые кустарники с кожистыми листьями и красновато-коричневыми цветами, собранными пучком. Род Аукуба (Aucuba Thunb.) насчитывает 3 вида кустарников из семейства кизиловых (Cornaceae). Согласно последним данным род относят в семейство гарриевых (Garryaceae), также встречается как семейство аукубовых (Aucubaceae). Аукуба, обитатель субтропических лесов настолько теневынослива, что в глубокой тени лесов в подлеске, кроме аукубы, подчас ничего не растет.</a:t>
            </a:r>
          </a:p>
        </p:txBody>
      </p:sp>
    </p:spTree>
    <p:extLst>
      <p:ext uri="{BB962C8B-B14F-4D97-AF65-F5344CB8AC3E}">
        <p14:creationId xmlns:p14="http://schemas.microsoft.com/office/powerpoint/2010/main" val="151464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ПРИМУЛА</a:t>
            </a:r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928688"/>
            <a:ext cx="8715375" cy="20621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Свет - я</a:t>
            </a:r>
            <a:r>
              <a:rPr lang="ru-RU" sz="1600" dirty="0"/>
              <a:t>ркий свет</a:t>
            </a:r>
          </a:p>
          <a:p>
            <a:pPr>
              <a:defRPr/>
            </a:pPr>
            <a:r>
              <a:rPr lang="ru-RU" sz="1600" b="1" dirty="0"/>
              <a:t>Температура - </a:t>
            </a:r>
            <a:r>
              <a:rPr lang="ru-RU" sz="1600" dirty="0"/>
              <a:t>в весенне-летний период 20-26°C, зимой 16-18°C, растение способно переносить понижение температуры до 12°C.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Полив - </a:t>
            </a:r>
            <a:r>
              <a:rPr lang="ru-RU" sz="1600" dirty="0"/>
              <a:t>почва должна быть постоянно влажной, но чрезмерный полив или, наоборот, высушивание земляного кома, может привести к гибели растения и отрицательно повлиять на цветение.</a:t>
            </a:r>
          </a:p>
          <a:p>
            <a:pPr>
              <a:defRPr/>
            </a:pPr>
            <a:r>
              <a:rPr lang="ru-RU" sz="1600" b="1" dirty="0"/>
              <a:t>Влажность воздуха – </a:t>
            </a:r>
            <a:r>
              <a:rPr lang="ru-RU" sz="1600" dirty="0"/>
              <a:t>Умеренная, воздух вокруг растения время от времени опрыскивают. Необходимо избегать попадания влаги на листья растения.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4652963"/>
            <a:ext cx="5357813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latin typeface="+mn-lt"/>
              </a:rPr>
              <a:t>Травянистое красивоцветущее комнатное растение с укороченным стеблем и розеткой округлых ворсистых листьев с волнистыми краями. Выращивается как 1-2-летнее растение, так как в последующие годы цветет слабее и теряет декоративность. Соцветия - зонтики из </a:t>
            </a:r>
            <a:r>
              <a:rPr lang="ru-RU" sz="1600" i="1" dirty="0" err="1">
                <a:latin typeface="+mn-lt"/>
              </a:rPr>
              <a:t>ярко-розовых</a:t>
            </a:r>
            <a:r>
              <a:rPr lang="ru-RU" sz="1600" i="1" dirty="0">
                <a:latin typeface="+mn-lt"/>
              </a:rPr>
              <a:t>, белых, красных или лиловых цветков - возвышаются вторым ярусом над листьями. Цветет примула с ранней весны до декабря.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5" y="3214688"/>
            <a:ext cx="4357688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02" name="Группа 16"/>
          <p:cNvGrpSpPr>
            <a:grpSpLocks/>
          </p:cNvGrpSpPr>
          <p:nvPr/>
        </p:nvGrpSpPr>
        <p:grpSpPr bwMode="auto">
          <a:xfrm>
            <a:off x="285750" y="3357563"/>
            <a:ext cx="714375" cy="714375"/>
            <a:chOff x="3571868" y="1357298"/>
            <a:chExt cx="714380" cy="714380"/>
          </a:xfrm>
        </p:grpSpPr>
        <p:sp>
          <p:nvSpPr>
            <p:cNvPr id="8" name="Овал 7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86183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03" name="Группа 56"/>
          <p:cNvGrpSpPr>
            <a:grpSpLocks/>
          </p:cNvGrpSpPr>
          <p:nvPr/>
        </p:nvGrpSpPr>
        <p:grpSpPr bwMode="auto">
          <a:xfrm>
            <a:off x="1928813" y="3429000"/>
            <a:ext cx="1262062" cy="642938"/>
            <a:chOff x="4238569" y="5003736"/>
            <a:chExt cx="1262126" cy="642942"/>
          </a:xfrm>
        </p:grpSpPr>
        <p:sp>
          <p:nvSpPr>
            <p:cNvPr id="13" name="Трапеция 12"/>
            <p:cNvSpPr/>
            <p:nvPr/>
          </p:nvSpPr>
          <p:spPr>
            <a:xfrm rot="18300247">
              <a:off x="4381457" y="4917998"/>
              <a:ext cx="254002" cy="53977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43402" y="5003736"/>
              <a:ext cx="642971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Месяц 14"/>
            <p:cNvSpPr/>
            <p:nvPr/>
          </p:nvSpPr>
          <p:spPr>
            <a:xfrm rot="10800000">
              <a:off x="5286372" y="5003736"/>
              <a:ext cx="214323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43402" y="5357751"/>
              <a:ext cx="642971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7" name="Пятно 1 16"/>
          <p:cNvSpPr/>
          <p:nvPr/>
        </p:nvSpPr>
        <p:spPr>
          <a:xfrm>
            <a:off x="3357554" y="3286124"/>
            <a:ext cx="1000132" cy="928694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07" name="Группа 29"/>
          <p:cNvGrpSpPr>
            <a:grpSpLocks/>
          </p:cNvGrpSpPr>
          <p:nvPr/>
        </p:nvGrpSpPr>
        <p:grpSpPr bwMode="auto">
          <a:xfrm>
            <a:off x="1357313" y="3357563"/>
            <a:ext cx="642937" cy="714375"/>
            <a:chOff x="3071813" y="2214563"/>
            <a:chExt cx="642937" cy="71437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0" name="Прямая соединительная линия 19"/>
            <p:cNvCxnSpPr>
              <a:endCxn id="19" idx="2"/>
            </p:cNvCxnSpPr>
            <p:nvPr/>
          </p:nvCxnSpPr>
          <p:spPr>
            <a:xfrm rot="5400000">
              <a:off x="3106738" y="2749550"/>
              <a:ext cx="357188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18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pic>
        <p:nvPicPr>
          <p:cNvPr id="15372" name="Рисунок 22" descr="primula_gor_2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650" y="3173413"/>
            <a:ext cx="2697163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30175" y="4614863"/>
          <a:ext cx="5152571" cy="2133600"/>
        </p:xfrm>
        <a:graphic>
          <a:graphicData uri="http://schemas.openxmlformats.org/drawingml/2006/table">
            <a:tbl>
              <a:tblPr/>
              <a:tblGrid>
                <a:gridCol w="5152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B050"/>
                      </a:solidFill>
                      <a:prstDash val="solid"/>
                    </a:lnL>
                    <a:lnR w="12700" cmpd="sng">
                      <a:solidFill>
                        <a:srgbClr val="00B050"/>
                      </a:solidFill>
                      <a:prstDash val="solid"/>
                    </a:lnR>
                    <a:lnT w="12700" cmpd="sng">
                      <a:solidFill>
                        <a:srgbClr val="00B050"/>
                      </a:solidFill>
                      <a:prstDash val="solid"/>
                    </a:lnT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56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КЛИВИЯ</a:t>
            </a:r>
          </a:p>
        </p:txBody>
      </p:sp>
      <p:pic>
        <p:nvPicPr>
          <p:cNvPr id="10243" name="Picture 5" descr="IMG_0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382963"/>
            <a:ext cx="3894138" cy="3316287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142875" y="4286250"/>
            <a:ext cx="4857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Кливия оранжевая  </a:t>
            </a:r>
            <a:r>
              <a:rPr lang="ru-RU" i="1">
                <a:latin typeface="Calibri" pitchFamily="34" charset="0"/>
              </a:rPr>
              <a:t>- травянистое многолетнее растение. Не имеет стебля - листья собраны в прикорневую розетку. Листья ремневидной формы, темно-зеленого цвета до 60 см длиной. Выбрасывает соцветие из 10-12 цветков на конце высокого цветоноса ранней весной.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765175"/>
            <a:ext cx="8929687" cy="2314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Свет: </a:t>
            </a:r>
            <a:r>
              <a:rPr lang="ru-RU" dirty="0"/>
              <a:t>яркий рассеянный. От прямых солнечных лучей растение </a:t>
            </a:r>
            <a:r>
              <a:rPr lang="ru-RU" dirty="0" err="1"/>
              <a:t>притеняют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Температура: </a:t>
            </a:r>
            <a:r>
              <a:rPr lang="ru-RU" dirty="0"/>
              <a:t>в весенне-летний период</a:t>
            </a:r>
            <a:r>
              <a:rPr lang="ru-RU" b="1" dirty="0"/>
              <a:t> </a:t>
            </a:r>
            <a:r>
              <a:rPr lang="ru-RU" dirty="0"/>
              <a:t>20-25°C, с октября температуру снижают до 12-14°C, когда растение начинает выпускать цветонос, температуру повышают до 18-20°C.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Полив:</a:t>
            </a:r>
            <a:r>
              <a:rPr lang="ru-RU" dirty="0"/>
              <a:t> умеренный, мягкой отстоянной водой. Во время покоя растение не поливают или поливают только в том случае, если растение начало сбрасывать листья.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Влажность воздуха:</a:t>
            </a:r>
            <a:r>
              <a:rPr lang="ru-RU" dirty="0"/>
              <a:t> не играет существенной роли.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3221038"/>
            <a:ext cx="4357687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127" name="Группа 16"/>
          <p:cNvGrpSpPr>
            <a:grpSpLocks/>
          </p:cNvGrpSpPr>
          <p:nvPr/>
        </p:nvGrpSpPr>
        <p:grpSpPr bwMode="auto">
          <a:xfrm>
            <a:off x="357188" y="3363913"/>
            <a:ext cx="714375" cy="714375"/>
            <a:chOff x="3571868" y="1357298"/>
            <a:chExt cx="714380" cy="714380"/>
          </a:xfrm>
        </p:grpSpPr>
        <p:sp>
          <p:nvSpPr>
            <p:cNvPr id="9" name="Овал 8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786181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0496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Дуга 11"/>
            <p:cNvSpPr>
              <a:spLocks noChangeArrowheads="1"/>
            </p:cNvSpPr>
            <p:nvPr/>
          </p:nvSpPr>
          <p:spPr bwMode="auto">
            <a:xfrm rot="7134702">
              <a:off x="3781419" y="1539861"/>
              <a:ext cx="279402" cy="352427"/>
            </a:xfrm>
            <a:custGeom>
              <a:avLst/>
              <a:gdLst>
                <a:gd name="T0" fmla="*/ 139701 w 279402"/>
                <a:gd name="T1" fmla="*/ 0 h 352427"/>
                <a:gd name="T2" fmla="*/ 139701 w 279402"/>
                <a:gd name="T3" fmla="*/ 176214 h 352427"/>
                <a:gd name="T4" fmla="*/ 279402 w 279402"/>
                <a:gd name="T5" fmla="*/ 176214 h 352427"/>
                <a:gd name="T6" fmla="*/ 11796480 60000 65536"/>
                <a:gd name="T7" fmla="*/ 11796480 60000 65536"/>
                <a:gd name="T8" fmla="*/ 5898240 60000 65536"/>
                <a:gd name="T9" fmla="*/ 139701 w 279402"/>
                <a:gd name="T10" fmla="*/ 0 h 352427"/>
                <a:gd name="T11" fmla="*/ 279402 w 279402"/>
                <a:gd name="T12" fmla="*/ 176214 h 352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02" h="352427" stroke="0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  <a:lnTo>
                    <a:pt x="139701" y="176214"/>
                  </a:lnTo>
                  <a:close/>
                </a:path>
                <a:path w="279402" h="352427" fill="none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</a:path>
              </a:pathLst>
            </a:custGeom>
            <a:noFill/>
            <a:ln w="38100" algn="ctr">
              <a:solidFill>
                <a:srgbClr val="C32D2E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3714750" y="3292475"/>
            <a:ext cx="785813" cy="78581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129" name="Группа 56"/>
          <p:cNvGrpSpPr>
            <a:grpSpLocks/>
          </p:cNvGrpSpPr>
          <p:nvPr/>
        </p:nvGrpSpPr>
        <p:grpSpPr bwMode="auto">
          <a:xfrm>
            <a:off x="2214563" y="3435350"/>
            <a:ext cx="1262062" cy="642938"/>
            <a:chOff x="4238569" y="5003736"/>
            <a:chExt cx="1262126" cy="642942"/>
          </a:xfrm>
        </p:grpSpPr>
        <p:sp>
          <p:nvSpPr>
            <p:cNvPr id="15" name="Трапеция 14"/>
            <p:cNvSpPr>
              <a:spLocks noChangeArrowheads="1"/>
            </p:cNvSpPr>
            <p:nvPr/>
          </p:nvSpPr>
          <p:spPr bwMode="auto">
            <a:xfrm rot="-3299753">
              <a:off x="4381457" y="4917998"/>
              <a:ext cx="254002" cy="539777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43402" y="5003736"/>
              <a:ext cx="642971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Месяц 16"/>
            <p:cNvSpPr>
              <a:spLocks noChangeArrowheads="1"/>
            </p:cNvSpPr>
            <p:nvPr/>
          </p:nvSpPr>
          <p:spPr bwMode="auto">
            <a:xfrm rot="10800000">
              <a:off x="5286372" y="5003736"/>
              <a:ext cx="214323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43402" y="5357751"/>
              <a:ext cx="642971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130" name="Группа 18"/>
          <p:cNvGrpSpPr>
            <a:grpSpLocks/>
          </p:cNvGrpSpPr>
          <p:nvPr/>
        </p:nvGrpSpPr>
        <p:grpSpPr bwMode="auto">
          <a:xfrm>
            <a:off x="1428750" y="3363913"/>
            <a:ext cx="642938" cy="714375"/>
            <a:chOff x="3071813" y="2214563"/>
            <a:chExt cx="642937" cy="71437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0"/>
            <p:cNvCxnSpPr>
              <a:endCxn id="20" idx="2"/>
            </p:cNvCxnSpPr>
            <p:nvPr/>
          </p:nvCxnSpPr>
          <p:spPr>
            <a:xfrm rot="5400000">
              <a:off x="3106738" y="2749550"/>
              <a:ext cx="357188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134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15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85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ОПУНЦИЯ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765175"/>
            <a:ext cx="8929687" cy="203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Свет: </a:t>
            </a:r>
            <a:r>
              <a:rPr lang="ru-RU" dirty="0"/>
              <a:t>растения хорошо переносят прямое солнце, без </a:t>
            </a:r>
            <a:r>
              <a:rPr lang="ru-RU" dirty="0" err="1"/>
              <a:t>притенения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Температура: </a:t>
            </a:r>
            <a:r>
              <a:rPr lang="ru-RU" dirty="0"/>
              <a:t>в летний период содержат опунцию при температуре 25-35°С. В период покоя держат растение в прохладном сухом и светлом помещении, оптимальная температура колеблется  в зависимости от родины видов.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Полив: </a:t>
            </a:r>
            <a:r>
              <a:rPr lang="ru-RU" dirty="0"/>
              <a:t>в весенне-летний период опунцию поливают обильно. Предпочтительней производить полив снизу, чтобы вода не попадала на стебли растений.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Влажность воздуха: </a:t>
            </a:r>
            <a:r>
              <a:rPr lang="ru-RU" dirty="0"/>
              <a:t>не играет существенной роли.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3221038"/>
            <a:ext cx="4357687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149" name="Группа 16"/>
          <p:cNvGrpSpPr>
            <a:grpSpLocks/>
          </p:cNvGrpSpPr>
          <p:nvPr/>
        </p:nvGrpSpPr>
        <p:grpSpPr bwMode="auto">
          <a:xfrm>
            <a:off x="357188" y="3363913"/>
            <a:ext cx="714375" cy="714375"/>
            <a:chOff x="3571868" y="1357298"/>
            <a:chExt cx="714380" cy="714380"/>
          </a:xfrm>
        </p:grpSpPr>
        <p:sp>
          <p:nvSpPr>
            <p:cNvPr id="9" name="Овал 8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786181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0496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Дуга 11"/>
            <p:cNvSpPr>
              <a:spLocks noChangeArrowheads="1"/>
            </p:cNvSpPr>
            <p:nvPr/>
          </p:nvSpPr>
          <p:spPr bwMode="auto">
            <a:xfrm rot="7134702">
              <a:off x="3781419" y="1539861"/>
              <a:ext cx="279402" cy="352427"/>
            </a:xfrm>
            <a:custGeom>
              <a:avLst/>
              <a:gdLst>
                <a:gd name="T0" fmla="*/ 139701 w 279402"/>
                <a:gd name="T1" fmla="*/ 0 h 352427"/>
                <a:gd name="T2" fmla="*/ 139701 w 279402"/>
                <a:gd name="T3" fmla="*/ 176214 h 352427"/>
                <a:gd name="T4" fmla="*/ 279402 w 279402"/>
                <a:gd name="T5" fmla="*/ 176214 h 352427"/>
                <a:gd name="T6" fmla="*/ 11796480 60000 65536"/>
                <a:gd name="T7" fmla="*/ 11796480 60000 65536"/>
                <a:gd name="T8" fmla="*/ 5898240 60000 65536"/>
                <a:gd name="T9" fmla="*/ 139701 w 279402"/>
                <a:gd name="T10" fmla="*/ 0 h 352427"/>
                <a:gd name="T11" fmla="*/ 279402 w 279402"/>
                <a:gd name="T12" fmla="*/ 176214 h 352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02" h="352427" stroke="0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  <a:lnTo>
                    <a:pt x="139701" y="176214"/>
                  </a:lnTo>
                  <a:close/>
                </a:path>
                <a:path w="279402" h="352427" fill="none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</a:path>
              </a:pathLst>
            </a:custGeom>
            <a:noFill/>
            <a:ln w="38100" algn="ctr">
              <a:solidFill>
                <a:srgbClr val="C32D2E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3714750" y="3292475"/>
            <a:ext cx="785813" cy="78581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151" name="Группа 56"/>
          <p:cNvGrpSpPr>
            <a:grpSpLocks/>
          </p:cNvGrpSpPr>
          <p:nvPr/>
        </p:nvGrpSpPr>
        <p:grpSpPr bwMode="auto">
          <a:xfrm>
            <a:off x="2214563" y="3435350"/>
            <a:ext cx="1262062" cy="642938"/>
            <a:chOff x="4238569" y="5003736"/>
            <a:chExt cx="1262126" cy="642942"/>
          </a:xfrm>
        </p:grpSpPr>
        <p:sp>
          <p:nvSpPr>
            <p:cNvPr id="15" name="Трапеция 14"/>
            <p:cNvSpPr>
              <a:spLocks noChangeArrowheads="1"/>
            </p:cNvSpPr>
            <p:nvPr/>
          </p:nvSpPr>
          <p:spPr bwMode="auto">
            <a:xfrm rot="-3299753">
              <a:off x="4381457" y="4917998"/>
              <a:ext cx="254002" cy="539777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43402" y="5003736"/>
              <a:ext cx="642971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Месяц 16"/>
            <p:cNvSpPr>
              <a:spLocks noChangeArrowheads="1"/>
            </p:cNvSpPr>
            <p:nvPr/>
          </p:nvSpPr>
          <p:spPr bwMode="auto">
            <a:xfrm rot="10800000">
              <a:off x="5286372" y="5003736"/>
              <a:ext cx="214323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43402" y="5357751"/>
              <a:ext cx="642971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52" name="Группа 18"/>
          <p:cNvGrpSpPr>
            <a:grpSpLocks/>
          </p:cNvGrpSpPr>
          <p:nvPr/>
        </p:nvGrpSpPr>
        <p:grpSpPr bwMode="auto">
          <a:xfrm>
            <a:off x="1428750" y="3363913"/>
            <a:ext cx="642938" cy="714375"/>
            <a:chOff x="3071813" y="2214563"/>
            <a:chExt cx="642937" cy="71437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0"/>
            <p:cNvCxnSpPr>
              <a:endCxn id="20" idx="2"/>
            </p:cNvCxnSpPr>
            <p:nvPr/>
          </p:nvCxnSpPr>
          <p:spPr>
            <a:xfrm rot="5400000">
              <a:off x="3106738" y="2749550"/>
              <a:ext cx="357188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64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000372"/>
            <a:ext cx="3071802" cy="36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154" name="Прямоугольник 23"/>
          <p:cNvSpPr>
            <a:spLocks noChangeArrowheads="1"/>
          </p:cNvSpPr>
          <p:nvPr/>
        </p:nvSpPr>
        <p:spPr bwMode="auto">
          <a:xfrm>
            <a:off x="357188" y="435768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Опунции это кактусы с плоскими сочными членистыми ветвями. Прямостоячие или стелющиеся кустарники, реже деревья. На стеблях расположены видоизменённые пазушные почки - ареолы - с колючками и пучком легко обламывающихся тонких колючечек - глохидий. Листья небольшие сочные, шиловидные, рано опадающие. Цветки одиночные, обоеполые. 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14313" y="4357688"/>
          <a:ext cx="4807661" cy="2391449"/>
        </p:xfrm>
        <a:graphic>
          <a:graphicData uri="http://schemas.openxmlformats.org/drawingml/2006/table">
            <a:tbl>
              <a:tblPr/>
              <a:tblGrid>
                <a:gridCol w="480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14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60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ТРАДЕСКАНЦИЯ</a:t>
            </a:r>
            <a:endParaRPr lang="ru-RU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2928938"/>
            <a:ext cx="4357688" cy="9286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196" name="Группа 16"/>
          <p:cNvGrpSpPr>
            <a:grpSpLocks/>
          </p:cNvGrpSpPr>
          <p:nvPr/>
        </p:nvGrpSpPr>
        <p:grpSpPr bwMode="auto">
          <a:xfrm>
            <a:off x="428625" y="3000375"/>
            <a:ext cx="714375" cy="714375"/>
            <a:chOff x="3571868" y="1357298"/>
            <a:chExt cx="714380" cy="714380"/>
          </a:xfrm>
        </p:grpSpPr>
        <p:sp>
          <p:nvSpPr>
            <p:cNvPr id="7" name="Овал 6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786183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000496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Овал 24"/>
          <p:cNvSpPr/>
          <p:nvPr/>
        </p:nvSpPr>
        <p:spPr>
          <a:xfrm>
            <a:off x="3571875" y="3000375"/>
            <a:ext cx="785813" cy="785813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1438" y="866775"/>
            <a:ext cx="9001125" cy="19081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Свет: </a:t>
            </a:r>
            <a:r>
              <a:rPr lang="ru-RU" dirty="0"/>
              <a:t>яркий рассеянный. Может переносить и прямые солнечные лучи ( в ограниченном количестве). </a:t>
            </a:r>
            <a:r>
              <a:rPr lang="ru-RU" dirty="0" err="1"/>
              <a:t>Зеленолистные</a:t>
            </a:r>
            <a:r>
              <a:rPr lang="ru-RU" dirty="0"/>
              <a:t> формы переносят затененность.</a:t>
            </a:r>
          </a:p>
          <a:p>
            <a:pPr>
              <a:defRPr/>
            </a:pPr>
            <a:r>
              <a:rPr lang="ru-RU" b="1" dirty="0"/>
              <a:t>Температура </a:t>
            </a:r>
            <a:r>
              <a:rPr lang="ru-RU" sz="1600" b="1" dirty="0"/>
              <a:t>- </a:t>
            </a:r>
            <a:r>
              <a:rPr lang="ru-RU" sz="1600" dirty="0"/>
              <a:t>в весенне-летний период в районе 18-25°С. Осенью и зимой предпочитает прохладное содержание (12-16°С), однако может переносить и более теплые условия.</a:t>
            </a:r>
            <a:endParaRPr lang="ru-RU" dirty="0"/>
          </a:p>
          <a:p>
            <a:pPr>
              <a:defRPr/>
            </a:pPr>
            <a:r>
              <a:rPr lang="ru-RU" sz="1600" b="1" dirty="0"/>
              <a:t>Полив </a:t>
            </a:r>
            <a:r>
              <a:rPr lang="ru-RU" sz="1600" dirty="0"/>
              <a:t>- обильный, по мере </a:t>
            </a:r>
            <a:r>
              <a:rPr lang="ru-RU" sz="1600" dirty="0" err="1"/>
              <a:t>подсыхания</a:t>
            </a:r>
            <a:r>
              <a:rPr lang="ru-RU" sz="1600" dirty="0"/>
              <a:t> верхнего слоя субстрата весной и летом. Осенью и зимой полив умеренный.</a:t>
            </a:r>
            <a:endParaRPr lang="ru-RU" dirty="0"/>
          </a:p>
          <a:p>
            <a:pPr>
              <a:defRPr/>
            </a:pPr>
            <a:r>
              <a:rPr lang="ru-RU" sz="1600" b="1" dirty="0"/>
              <a:t>Влажность воздуха - </a:t>
            </a:r>
            <a:r>
              <a:rPr lang="ru-RU" sz="1600" dirty="0"/>
              <a:t>не играет существенной роли. В летнее время рекомендуется опрыскивать.</a:t>
            </a:r>
          </a:p>
        </p:txBody>
      </p:sp>
      <p:grpSp>
        <p:nvGrpSpPr>
          <p:cNvPr id="8199" name="Группа 76"/>
          <p:cNvGrpSpPr>
            <a:grpSpLocks/>
          </p:cNvGrpSpPr>
          <p:nvPr/>
        </p:nvGrpSpPr>
        <p:grpSpPr bwMode="auto">
          <a:xfrm>
            <a:off x="1285875" y="3000375"/>
            <a:ext cx="642938" cy="714375"/>
            <a:chOff x="3071813" y="2214563"/>
            <a:chExt cx="642937" cy="71437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endCxn id="29" idx="2"/>
            </p:cNvCxnSpPr>
            <p:nvPr/>
          </p:nvCxnSpPr>
          <p:spPr>
            <a:xfrm rot="5400000">
              <a:off x="3106738" y="2749551"/>
              <a:ext cx="357187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16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8200" name="Группа 56"/>
          <p:cNvGrpSpPr>
            <a:grpSpLocks/>
          </p:cNvGrpSpPr>
          <p:nvPr/>
        </p:nvGrpSpPr>
        <p:grpSpPr bwMode="auto">
          <a:xfrm>
            <a:off x="2000250" y="3071813"/>
            <a:ext cx="1262063" cy="642937"/>
            <a:chOff x="4238569" y="5003736"/>
            <a:chExt cx="1262126" cy="642942"/>
          </a:xfrm>
        </p:grpSpPr>
        <p:sp>
          <p:nvSpPr>
            <p:cNvPr id="34" name="Трапеция 33"/>
            <p:cNvSpPr/>
            <p:nvPr/>
          </p:nvSpPr>
          <p:spPr>
            <a:xfrm rot="18300247">
              <a:off x="4381456" y="4917999"/>
              <a:ext cx="254002" cy="53977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643402" y="5003736"/>
              <a:ext cx="64296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Месяц 35"/>
            <p:cNvSpPr/>
            <p:nvPr/>
          </p:nvSpPr>
          <p:spPr>
            <a:xfrm rot="10800000">
              <a:off x="5286371" y="5003736"/>
              <a:ext cx="21432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643402" y="5357751"/>
              <a:ext cx="64296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3" cstate="print"/>
          <a:srcRect r="10637"/>
          <a:stretch>
            <a:fillRect/>
          </a:stretch>
        </p:blipFill>
        <p:spPr bwMode="auto">
          <a:xfrm>
            <a:off x="6000760" y="3000372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202" name="Прямоугольник 23"/>
          <p:cNvSpPr>
            <a:spLocks noChangeArrowheads="1"/>
          </p:cNvSpPr>
          <p:nvPr/>
        </p:nvSpPr>
        <p:spPr bwMode="auto">
          <a:xfrm>
            <a:off x="142875" y="4214813"/>
            <a:ext cx="5715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Родина: тропические и умеренные районы Америки. Традесканции — многолетние низкорослые травянистые растения. Побеги ползучие или прямые. Листья эллиптические, яйцевидные, ланцетовидные, очередные. Соцветия пазушные, расположены в пазухах верхних листьев и верхушечные. </a:t>
            </a:r>
          </a:p>
          <a:p>
            <a:r>
              <a:rPr lang="ru-RU" sz="1600"/>
              <a:t>Традесканции — одни из наиболее распространенных и легких в уходе комнатных ампельных растений. Густую зелень побегов растения достаточно легко получить путем прищипки, которая усиливает ветвление.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15888" y="4165600"/>
          <a:ext cx="5733143" cy="2627086"/>
        </p:xfrm>
        <a:graphic>
          <a:graphicData uri="http://schemas.openxmlformats.org/drawingml/2006/table">
            <a:tbl>
              <a:tblPr/>
              <a:tblGrid>
                <a:gridCol w="573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70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B050"/>
                      </a:solidFill>
                      <a:prstDash val="lgDashDot"/>
                    </a:lnL>
                    <a:lnR w="12700" cmpd="sng">
                      <a:solidFill>
                        <a:srgbClr val="00B050"/>
                      </a:solidFill>
                      <a:prstDash val="lgDashDot"/>
                    </a:lnR>
                    <a:lnT w="12700" cmpd="sng">
                      <a:solidFill>
                        <a:srgbClr val="00B050"/>
                      </a:solidFill>
                      <a:prstDash val="lgDashDot"/>
                    </a:lnT>
                    <a:lnB w="12700" cmpd="sng">
                      <a:solidFill>
                        <a:srgbClr val="00B050"/>
                      </a:solidFill>
                      <a:prstDash val="lgDash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30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826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Условные обозначения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85750" y="242887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Влажность воздуха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285750" y="3773488"/>
            <a:ext cx="2928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Отношение к </a:t>
            </a:r>
            <a:endParaRPr lang="ru-RU" b="1" i="1"/>
          </a:p>
          <a:p>
            <a:r>
              <a:rPr lang="ru-RU" b="1" i="1">
                <a:latin typeface="Calibri" pitchFamily="34" charset="0"/>
              </a:rPr>
              <a:t>свету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85750" y="128587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Выносливость 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357188" y="5345113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Полив </a:t>
            </a:r>
          </a:p>
        </p:txBody>
      </p:sp>
      <p:grpSp>
        <p:nvGrpSpPr>
          <p:cNvPr id="6151" name="Группа 16"/>
          <p:cNvGrpSpPr>
            <a:grpSpLocks/>
          </p:cNvGrpSpPr>
          <p:nvPr/>
        </p:nvGrpSpPr>
        <p:grpSpPr bwMode="auto">
          <a:xfrm>
            <a:off x="2928938" y="1000125"/>
            <a:ext cx="714375" cy="714375"/>
            <a:chOff x="3571868" y="1357298"/>
            <a:chExt cx="714380" cy="714380"/>
          </a:xfrm>
        </p:grpSpPr>
        <p:sp>
          <p:nvSpPr>
            <p:cNvPr id="9" name="Овал 8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786181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0496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Дуга 11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52" name="Группа 17"/>
          <p:cNvGrpSpPr>
            <a:grpSpLocks/>
          </p:cNvGrpSpPr>
          <p:nvPr/>
        </p:nvGrpSpPr>
        <p:grpSpPr bwMode="auto">
          <a:xfrm>
            <a:off x="4714875" y="1000125"/>
            <a:ext cx="714375" cy="779463"/>
            <a:chOff x="5286380" y="1357298"/>
            <a:chExt cx="714380" cy="779526"/>
          </a:xfrm>
        </p:grpSpPr>
        <p:sp>
          <p:nvSpPr>
            <p:cNvPr id="13" name="Овал 12"/>
            <p:cNvSpPr/>
            <p:nvPr/>
          </p:nvSpPr>
          <p:spPr>
            <a:xfrm>
              <a:off x="5286380" y="1357298"/>
              <a:ext cx="714380" cy="71443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500695" y="1571628"/>
              <a:ext cx="71437" cy="71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15008" y="1571628"/>
              <a:ext cx="71439" cy="71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Дуга 15"/>
            <p:cNvSpPr/>
            <p:nvPr/>
          </p:nvSpPr>
          <p:spPr>
            <a:xfrm rot="18406659">
              <a:off x="5563391" y="1820104"/>
              <a:ext cx="281011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285750" y="207168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5750" y="328453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5750" y="471328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85750" y="6427788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5750" y="785813"/>
            <a:ext cx="8715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-2536031" y="3607594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-321468" y="3607594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1321594" y="3607594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964657" y="3607594"/>
            <a:ext cx="5645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536282" y="3607594"/>
            <a:ext cx="5645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179344" y="3607594"/>
            <a:ext cx="5645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TextBox 32"/>
          <p:cNvSpPr txBox="1">
            <a:spLocks noChangeArrowheads="1"/>
          </p:cNvSpPr>
          <p:nvPr/>
        </p:nvSpPr>
        <p:spPr bwMode="auto">
          <a:xfrm>
            <a:off x="2643188" y="1785938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</a:t>
            </a:r>
            <a:r>
              <a:rPr lang="ru-RU" sz="1600">
                <a:latin typeface="Calibri" pitchFamily="34" charset="0"/>
              </a:rPr>
              <a:t>ыносливое</a:t>
            </a:r>
          </a:p>
        </p:txBody>
      </p:sp>
      <p:sp>
        <p:nvSpPr>
          <p:cNvPr id="6165" name="TextBox 33"/>
          <p:cNvSpPr txBox="1">
            <a:spLocks noChangeArrowheads="1"/>
          </p:cNvSpPr>
          <p:nvPr/>
        </p:nvSpPr>
        <p:spPr bwMode="auto">
          <a:xfrm>
            <a:off x="4357688" y="1785938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</a:t>
            </a:r>
            <a:r>
              <a:rPr lang="ru-RU" sz="1600">
                <a:latin typeface="Calibri" pitchFamily="34" charset="0"/>
              </a:rPr>
              <a:t>апризное</a:t>
            </a:r>
          </a:p>
        </p:txBody>
      </p:sp>
      <p:sp>
        <p:nvSpPr>
          <p:cNvPr id="6166" name="TextBox 34"/>
          <p:cNvSpPr txBox="1">
            <a:spLocks noChangeArrowheads="1"/>
          </p:cNvSpPr>
          <p:nvPr/>
        </p:nvSpPr>
        <p:spPr bwMode="auto">
          <a:xfrm>
            <a:off x="2500313" y="2947988"/>
            <a:ext cx="171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Обычная  тем-ра</a:t>
            </a:r>
          </a:p>
        </p:txBody>
      </p:sp>
      <p:sp>
        <p:nvSpPr>
          <p:cNvPr id="6167" name="TextBox 35"/>
          <p:cNvSpPr txBox="1">
            <a:spLocks noChangeArrowheads="1"/>
          </p:cNvSpPr>
          <p:nvPr/>
        </p:nvSpPr>
        <p:spPr bwMode="auto">
          <a:xfrm>
            <a:off x="4214813" y="2786063"/>
            <a:ext cx="1714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Регулярное опрыскивание</a:t>
            </a:r>
          </a:p>
        </p:txBody>
      </p:sp>
      <p:sp>
        <p:nvSpPr>
          <p:cNvPr id="6168" name="TextBox 36"/>
          <p:cNvSpPr txBox="1">
            <a:spLocks noChangeArrowheads="1"/>
          </p:cNvSpPr>
          <p:nvPr/>
        </p:nvSpPr>
        <p:spPr bwMode="auto">
          <a:xfrm>
            <a:off x="2500313" y="5670550"/>
            <a:ext cx="1785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Хорошее подсушивание земли</a:t>
            </a:r>
          </a:p>
        </p:txBody>
      </p:sp>
      <p:sp>
        <p:nvSpPr>
          <p:cNvPr id="6169" name="TextBox 45"/>
          <p:cNvSpPr txBox="1">
            <a:spLocks noChangeArrowheads="1"/>
          </p:cNvSpPr>
          <p:nvPr/>
        </p:nvSpPr>
        <p:spPr bwMode="auto">
          <a:xfrm>
            <a:off x="4143375" y="5643563"/>
            <a:ext cx="1785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Легкое подсушивание земли</a:t>
            </a:r>
          </a:p>
        </p:txBody>
      </p:sp>
      <p:sp>
        <p:nvSpPr>
          <p:cNvPr id="6170" name="TextBox 46"/>
          <p:cNvSpPr txBox="1">
            <a:spLocks noChangeArrowheads="1"/>
          </p:cNvSpPr>
          <p:nvPr/>
        </p:nvSpPr>
        <p:spPr bwMode="auto">
          <a:xfrm>
            <a:off x="5715000" y="5845175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Постоянно влажная  земля</a:t>
            </a:r>
          </a:p>
        </p:txBody>
      </p:sp>
      <p:sp>
        <p:nvSpPr>
          <p:cNvPr id="6171" name="TextBox 47"/>
          <p:cNvSpPr txBox="1">
            <a:spLocks noChangeArrowheads="1"/>
          </p:cNvSpPr>
          <p:nvPr/>
        </p:nvSpPr>
        <p:spPr bwMode="auto">
          <a:xfrm>
            <a:off x="7286625" y="5845175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Уровень воды в поддоне</a:t>
            </a:r>
          </a:p>
        </p:txBody>
      </p:sp>
      <p:sp>
        <p:nvSpPr>
          <p:cNvPr id="6172" name="TextBox 48"/>
          <p:cNvSpPr txBox="1">
            <a:spLocks noChangeArrowheads="1"/>
          </p:cNvSpPr>
          <p:nvPr/>
        </p:nvSpPr>
        <p:spPr bwMode="auto">
          <a:xfrm>
            <a:off x="2551113" y="4376738"/>
            <a:ext cx="1516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Прямые лучи </a:t>
            </a:r>
          </a:p>
        </p:txBody>
      </p:sp>
      <p:sp>
        <p:nvSpPr>
          <p:cNvPr id="6173" name="TextBox 49"/>
          <p:cNvSpPr txBox="1">
            <a:spLocks noChangeArrowheads="1"/>
          </p:cNvSpPr>
          <p:nvPr/>
        </p:nvSpPr>
        <p:spPr bwMode="auto">
          <a:xfrm>
            <a:off x="4140200" y="4365625"/>
            <a:ext cx="200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Рассеянный свет</a:t>
            </a:r>
          </a:p>
        </p:txBody>
      </p:sp>
      <p:sp>
        <p:nvSpPr>
          <p:cNvPr id="6174" name="TextBox 50"/>
          <p:cNvSpPr txBox="1">
            <a:spLocks noChangeArrowheads="1"/>
          </p:cNvSpPr>
          <p:nvPr/>
        </p:nvSpPr>
        <p:spPr bwMode="auto">
          <a:xfrm>
            <a:off x="6000750" y="4357688"/>
            <a:ext cx="1357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Полутень </a:t>
            </a:r>
          </a:p>
        </p:txBody>
      </p:sp>
      <p:sp>
        <p:nvSpPr>
          <p:cNvPr id="6175" name="TextBox 51"/>
          <p:cNvSpPr txBox="1">
            <a:spLocks noChangeArrowheads="1"/>
          </p:cNvSpPr>
          <p:nvPr/>
        </p:nvSpPr>
        <p:spPr bwMode="auto">
          <a:xfrm>
            <a:off x="7715250" y="4357688"/>
            <a:ext cx="1357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Тень  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2786050" y="3357562"/>
            <a:ext cx="1143008" cy="107157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72000" y="3500438"/>
            <a:ext cx="785813" cy="7858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215063" y="3500438"/>
            <a:ext cx="785812" cy="785812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58148" y="3500438"/>
            <a:ext cx="785818" cy="78581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184" name="Группа 78"/>
          <p:cNvGrpSpPr>
            <a:grpSpLocks/>
          </p:cNvGrpSpPr>
          <p:nvPr/>
        </p:nvGrpSpPr>
        <p:grpSpPr bwMode="auto">
          <a:xfrm>
            <a:off x="2644775" y="5000625"/>
            <a:ext cx="1284288" cy="642938"/>
            <a:chOff x="2644775" y="5000625"/>
            <a:chExt cx="1284288" cy="642938"/>
          </a:xfrm>
        </p:grpSpPr>
        <p:sp>
          <p:nvSpPr>
            <p:cNvPr id="47" name="Трапеция 46"/>
            <p:cNvSpPr/>
            <p:nvPr/>
          </p:nvSpPr>
          <p:spPr>
            <a:xfrm rot="18300247">
              <a:off x="2787650" y="4914900"/>
              <a:ext cx="254000" cy="539750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071813" y="5000625"/>
              <a:ext cx="642937" cy="642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Месяц 45"/>
            <p:cNvSpPr/>
            <p:nvPr/>
          </p:nvSpPr>
          <p:spPr>
            <a:xfrm rot="10800000">
              <a:off x="3714750" y="5000625"/>
              <a:ext cx="214313" cy="642938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85" name="Группа 55"/>
          <p:cNvGrpSpPr>
            <a:grpSpLocks/>
          </p:cNvGrpSpPr>
          <p:nvPr/>
        </p:nvGrpSpPr>
        <p:grpSpPr bwMode="auto">
          <a:xfrm>
            <a:off x="5881688" y="5000625"/>
            <a:ext cx="1284287" cy="642938"/>
            <a:chOff x="5881643" y="5072073"/>
            <a:chExt cx="1283633" cy="642942"/>
          </a:xfrm>
        </p:grpSpPr>
        <p:sp>
          <p:nvSpPr>
            <p:cNvPr id="51" name="Трапеция 50"/>
            <p:cNvSpPr/>
            <p:nvPr/>
          </p:nvSpPr>
          <p:spPr>
            <a:xfrm rot="18300247">
              <a:off x="6024380" y="4986487"/>
              <a:ext cx="254002" cy="539475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08463" y="5072073"/>
              <a:ext cx="642611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3" name="Месяц 52"/>
            <p:cNvSpPr/>
            <p:nvPr/>
          </p:nvSpPr>
          <p:spPr>
            <a:xfrm rot="10800000">
              <a:off x="6951073" y="5072073"/>
              <a:ext cx="214203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86" name="Группа 56"/>
          <p:cNvGrpSpPr>
            <a:grpSpLocks/>
          </p:cNvGrpSpPr>
          <p:nvPr/>
        </p:nvGrpSpPr>
        <p:grpSpPr bwMode="auto">
          <a:xfrm>
            <a:off x="4238625" y="5003800"/>
            <a:ext cx="1262063" cy="642938"/>
            <a:chOff x="4238569" y="5003736"/>
            <a:chExt cx="1262126" cy="642942"/>
          </a:xfrm>
        </p:grpSpPr>
        <p:sp>
          <p:nvSpPr>
            <p:cNvPr id="48" name="Трапеция 47"/>
            <p:cNvSpPr/>
            <p:nvPr/>
          </p:nvSpPr>
          <p:spPr>
            <a:xfrm rot="18300247">
              <a:off x="4381457" y="4917999"/>
              <a:ext cx="254002" cy="53977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643402" y="5003736"/>
              <a:ext cx="64296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" name="Месяц 49"/>
            <p:cNvSpPr/>
            <p:nvPr/>
          </p:nvSpPr>
          <p:spPr>
            <a:xfrm rot="10800000">
              <a:off x="5286371" y="5003736"/>
              <a:ext cx="21432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643402" y="5357751"/>
              <a:ext cx="64296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87" name="Группа 73"/>
          <p:cNvGrpSpPr>
            <a:grpSpLocks/>
          </p:cNvGrpSpPr>
          <p:nvPr/>
        </p:nvGrpSpPr>
        <p:grpSpPr bwMode="auto">
          <a:xfrm>
            <a:off x="7786688" y="4903788"/>
            <a:ext cx="701675" cy="762000"/>
            <a:chOff x="7786688" y="4903949"/>
            <a:chExt cx="701675" cy="761839"/>
          </a:xfrm>
        </p:grpSpPr>
        <p:sp>
          <p:nvSpPr>
            <p:cNvPr id="60" name="Месяц 59"/>
            <p:cNvSpPr/>
            <p:nvPr/>
          </p:nvSpPr>
          <p:spPr>
            <a:xfrm rot="17451489" flipH="1">
              <a:off x="7984951" y="4883007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9" name="Месяц 58"/>
            <p:cNvSpPr/>
            <p:nvPr/>
          </p:nvSpPr>
          <p:spPr>
            <a:xfrm rot="4148511">
              <a:off x="8159972" y="4832511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8" name="Трапеция 57"/>
            <p:cNvSpPr/>
            <p:nvPr/>
          </p:nvSpPr>
          <p:spPr>
            <a:xfrm rot="10800000">
              <a:off x="7786688" y="5072188"/>
              <a:ext cx="642937" cy="460278"/>
            </a:xfrm>
            <a:prstGeom prst="trapezoid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" name="Трапеция 54"/>
            <p:cNvSpPr/>
            <p:nvPr/>
          </p:nvSpPr>
          <p:spPr>
            <a:xfrm rot="10800000">
              <a:off x="7793038" y="5429300"/>
              <a:ext cx="695325" cy="236488"/>
            </a:xfrm>
            <a:prstGeom prst="trapezoid">
              <a:avLst/>
            </a:prstGeom>
            <a:gradFill flip="none" rotWithShape="1">
              <a:gsLst>
                <a:gs pos="3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188" name="Группа 76"/>
          <p:cNvGrpSpPr>
            <a:grpSpLocks/>
          </p:cNvGrpSpPr>
          <p:nvPr/>
        </p:nvGrpSpPr>
        <p:grpSpPr bwMode="auto">
          <a:xfrm>
            <a:off x="3071813" y="2214563"/>
            <a:ext cx="642937" cy="714375"/>
            <a:chOff x="3071813" y="2214563"/>
            <a:chExt cx="642937" cy="71437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endCxn id="61" idx="2"/>
            </p:cNvCxnSpPr>
            <p:nvPr/>
          </p:nvCxnSpPr>
          <p:spPr>
            <a:xfrm rot="5400000">
              <a:off x="3106738" y="2749550"/>
              <a:ext cx="357188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Овал 64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02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6189" name="Группа 80"/>
          <p:cNvGrpSpPr>
            <a:grpSpLocks/>
          </p:cNvGrpSpPr>
          <p:nvPr/>
        </p:nvGrpSpPr>
        <p:grpSpPr bwMode="auto">
          <a:xfrm>
            <a:off x="4587875" y="2214563"/>
            <a:ext cx="760413" cy="571500"/>
            <a:chOff x="4587875" y="2214563"/>
            <a:chExt cx="760413" cy="571500"/>
          </a:xfrm>
        </p:grpSpPr>
        <p:sp>
          <p:nvSpPr>
            <p:cNvPr id="67" name="Блок-схема: ручное управление 66"/>
            <p:cNvSpPr/>
            <p:nvPr/>
          </p:nvSpPr>
          <p:spPr>
            <a:xfrm rot="5212044">
              <a:off x="4626769" y="2328069"/>
              <a:ext cx="257175" cy="334963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191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5072066" y="2143116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5072066" y="2428868"/>
                <a:ext cx="286709" cy="992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072066" y="2591588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5287098" y="2520150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flipV="1">
                <a:off x="5287098" y="2214554"/>
                <a:ext cx="275510" cy="7143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5072066" y="2714620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5287098" y="2714620"/>
                <a:ext cx="275510" cy="1230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39800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АМАРИЛЛИС</a:t>
            </a:r>
            <a:endParaRPr lang="ru-RU" sz="3600" dirty="0"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2428875"/>
            <a:ext cx="4357688" cy="9286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220" name="Группа 16"/>
          <p:cNvGrpSpPr>
            <a:grpSpLocks/>
          </p:cNvGrpSpPr>
          <p:nvPr/>
        </p:nvGrpSpPr>
        <p:grpSpPr bwMode="auto">
          <a:xfrm>
            <a:off x="285750" y="2500313"/>
            <a:ext cx="714375" cy="714375"/>
            <a:chOff x="3571868" y="1357298"/>
            <a:chExt cx="714380" cy="714380"/>
          </a:xfrm>
        </p:grpSpPr>
        <p:sp>
          <p:nvSpPr>
            <p:cNvPr id="7" name="Овал 6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786183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000496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1438" y="866775"/>
            <a:ext cx="9001125" cy="11382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Свет: </a:t>
            </a:r>
            <a:r>
              <a:rPr lang="ru-RU" dirty="0"/>
              <a:t>яркий рассеянный.</a:t>
            </a:r>
          </a:p>
          <a:p>
            <a:pPr>
              <a:defRPr/>
            </a:pPr>
            <a:r>
              <a:rPr lang="ru-RU" b="1" dirty="0"/>
              <a:t>Температура </a:t>
            </a:r>
            <a:r>
              <a:rPr lang="ru-RU" sz="1600" b="1" dirty="0"/>
              <a:t>- </a:t>
            </a:r>
            <a:r>
              <a:rPr lang="ru-RU" sz="1600" dirty="0"/>
              <a:t>зимой и летом умеренная.</a:t>
            </a:r>
            <a:endParaRPr lang="ru-RU" dirty="0"/>
          </a:p>
          <a:p>
            <a:pPr>
              <a:defRPr/>
            </a:pPr>
            <a:r>
              <a:rPr lang="ru-RU" sz="1600" b="1" dirty="0"/>
              <a:t>Полив </a:t>
            </a:r>
            <a:r>
              <a:rPr lang="ru-RU" sz="1600" dirty="0"/>
              <a:t>- в период покоя редкий, в период вегетации умеренный.</a:t>
            </a:r>
            <a:endParaRPr lang="ru-RU" dirty="0"/>
          </a:p>
          <a:p>
            <a:pPr>
              <a:defRPr/>
            </a:pPr>
            <a:r>
              <a:rPr lang="ru-RU" sz="1600" b="1" dirty="0"/>
              <a:t>Влажность воздуха </a:t>
            </a:r>
            <a:r>
              <a:rPr lang="ru-RU" sz="1600" dirty="0"/>
              <a:t>- существенной роли не играет.</a:t>
            </a:r>
          </a:p>
        </p:txBody>
      </p:sp>
      <p:grpSp>
        <p:nvGrpSpPr>
          <p:cNvPr id="9222" name="Группа 76"/>
          <p:cNvGrpSpPr>
            <a:grpSpLocks/>
          </p:cNvGrpSpPr>
          <p:nvPr/>
        </p:nvGrpSpPr>
        <p:grpSpPr bwMode="auto">
          <a:xfrm>
            <a:off x="1143000" y="2500313"/>
            <a:ext cx="642938" cy="714375"/>
            <a:chOff x="3071813" y="2214563"/>
            <a:chExt cx="642937" cy="71437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endCxn id="29" idx="2"/>
            </p:cNvCxnSpPr>
            <p:nvPr/>
          </p:nvCxnSpPr>
          <p:spPr>
            <a:xfrm rot="5400000">
              <a:off x="3106738" y="2749550"/>
              <a:ext cx="357188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42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9223" name="Группа 56"/>
          <p:cNvGrpSpPr>
            <a:grpSpLocks/>
          </p:cNvGrpSpPr>
          <p:nvPr/>
        </p:nvGrpSpPr>
        <p:grpSpPr bwMode="auto">
          <a:xfrm>
            <a:off x="1857375" y="2571750"/>
            <a:ext cx="1262063" cy="642938"/>
            <a:chOff x="4238569" y="5003736"/>
            <a:chExt cx="1262126" cy="642942"/>
          </a:xfrm>
        </p:grpSpPr>
        <p:sp>
          <p:nvSpPr>
            <p:cNvPr id="34" name="Трапеция 33"/>
            <p:cNvSpPr/>
            <p:nvPr/>
          </p:nvSpPr>
          <p:spPr>
            <a:xfrm rot="18300247">
              <a:off x="4381457" y="4917999"/>
              <a:ext cx="254002" cy="53977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643402" y="5003736"/>
              <a:ext cx="64296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Месяц 35"/>
            <p:cNvSpPr/>
            <p:nvPr/>
          </p:nvSpPr>
          <p:spPr>
            <a:xfrm rot="10800000">
              <a:off x="5286371" y="5003736"/>
              <a:ext cx="21432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643402" y="5357751"/>
              <a:ext cx="64296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24" name="Прямоугольник 23"/>
          <p:cNvSpPr>
            <a:spLocks noChangeArrowheads="1"/>
          </p:cNvSpPr>
          <p:nvPr/>
        </p:nvSpPr>
        <p:spPr bwMode="auto">
          <a:xfrm>
            <a:off x="142875" y="4214813"/>
            <a:ext cx="5500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14313" y="3643313"/>
          <a:ext cx="4970466" cy="3108960"/>
        </p:xfrm>
        <a:graphic>
          <a:graphicData uri="http://schemas.openxmlformats.org/drawingml/2006/table">
            <a:tbl>
              <a:tblPr/>
              <a:tblGrid>
                <a:gridCol w="4970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err="1"/>
                        <a:t>Родина:Южная</a:t>
                      </a:r>
                      <a:r>
                        <a:rPr lang="ru-RU" dirty="0"/>
                        <a:t> Африка. Чтобы Амариллисы хорошо цвели луковицу нужно сажать на 2/3 её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высоты. Основные требования: обильная поливка во время роста и сухой воздух - в период покоя. Период покоя (сухой на родине) приходится на весну и лето. После начала вегетации растение высаживают в смесь дерновой (1 часть), перегнойной (1 часть) земли и песка (2 части) в широкий, но неглубокий горшок. Подкормка раз в две недели. Пересаживают амариллисы раз в 4-5 лет.</a:t>
                      </a:r>
                    </a:p>
                  </a:txBody>
                  <a:tcPr>
                    <a:lnL w="12700" cmpd="sng">
                      <a:solidFill>
                        <a:srgbClr val="00B050"/>
                      </a:solidFill>
                      <a:prstDash val="lgDashDot"/>
                    </a:lnL>
                    <a:lnR w="12700" cmpd="sng">
                      <a:solidFill>
                        <a:srgbClr val="00B050"/>
                      </a:solidFill>
                      <a:prstDash val="lgDashDot"/>
                    </a:lnR>
                    <a:lnT w="12700" cmpd="sng">
                      <a:solidFill>
                        <a:srgbClr val="00B050"/>
                      </a:solidFill>
                      <a:prstDash val="lgDashDot"/>
                    </a:lnT>
                    <a:lnB w="12700" cmpd="sng">
                      <a:solidFill>
                        <a:srgbClr val="00B050"/>
                      </a:solidFill>
                      <a:prstDash val="lgDash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428875"/>
            <a:ext cx="29591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ятно 1 27"/>
          <p:cNvSpPr/>
          <p:nvPr/>
        </p:nvSpPr>
        <p:spPr>
          <a:xfrm>
            <a:off x="3214678" y="2357430"/>
            <a:ext cx="1143008" cy="107157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82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САНСЕВЬЕРА (ЩУЧИЙ ХВОСТ)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85813"/>
            <a:ext cx="9072563" cy="2562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0000"/>
                </a:solidFill>
              </a:rPr>
              <a:t>Свет: </a:t>
            </a:r>
            <a:r>
              <a:rPr lang="ru-RU" sz="1600">
                <a:solidFill>
                  <a:srgbClr val="000000"/>
                </a:solidFill>
              </a:rPr>
              <a:t>яркий рассеянный свет, переносит как легкую полутень, так и полную тень. Но для пестролистных растений необходим яркий интенсивный свет так как в тени теряется пестрая окраска листьев.</a:t>
            </a:r>
          </a:p>
          <a:p>
            <a:pPr>
              <a:defRPr/>
            </a:pPr>
            <a:r>
              <a:rPr lang="ru-RU" sz="1600" b="1">
                <a:solidFill>
                  <a:srgbClr val="000000"/>
                </a:solidFill>
              </a:rPr>
              <a:t>Температура: </a:t>
            </a:r>
            <a:r>
              <a:rPr lang="ru-RU" sz="1600">
                <a:solidFill>
                  <a:srgbClr val="000000"/>
                </a:solidFill>
              </a:rPr>
              <a:t>весенне-летний период предпочитает умеренную в пределах 18-25°С, в осенне-зимний период температура длительное время не должна опускаться ниже 14-16°С, в случае длительного понижения температуры растение заболевает.</a:t>
            </a:r>
          </a:p>
          <a:p>
            <a:pPr>
              <a:defRPr/>
            </a:pPr>
            <a:r>
              <a:rPr lang="ru-RU" sz="1600" b="1">
                <a:solidFill>
                  <a:srgbClr val="000000"/>
                </a:solidFill>
              </a:rPr>
              <a:t>Полив:</a:t>
            </a:r>
            <a:r>
              <a:rPr lang="ru-RU" sz="1600">
                <a:solidFill>
                  <a:srgbClr val="000000"/>
                </a:solidFill>
              </a:rPr>
              <a:t> умеренный с весны до осени — почва должна успеть просохнуть. Зимой полив ограниченный. При поливе, особенно зимой нельзя допускать попадания воды в центр розетки — это может вызвать загнивание. </a:t>
            </a:r>
          </a:p>
          <a:p>
            <a:pPr>
              <a:defRPr/>
            </a:pPr>
            <a:r>
              <a:rPr lang="ru-RU" sz="1600" b="1">
                <a:solidFill>
                  <a:srgbClr val="000000"/>
                </a:solidFill>
              </a:rPr>
              <a:t>Влажность воздуха:</a:t>
            </a:r>
            <a:r>
              <a:rPr lang="ru-RU" sz="1600">
                <a:solidFill>
                  <a:srgbClr val="000000"/>
                </a:solidFill>
              </a:rPr>
              <a:t> Полезно протирать листья влажной тканью.</a:t>
            </a:r>
          </a:p>
        </p:txBody>
      </p:sp>
      <p:pic>
        <p:nvPicPr>
          <p:cNvPr id="7172" name="Picture 8" descr="9284994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463" y="3571875"/>
            <a:ext cx="26892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142875" y="4478338"/>
            <a:ext cx="6000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Сансевьера - многолетнее корневищное вечнозеленое травянистое растение с прямостоячими суккулентными ланцетовидными листьями. Цветет обычно весной, в апреле - мае, маленькими белыми цветками, собранными в кистевидные соцветия. По ночам от них исходит достаточно сильный аромат ванили. Все виды этого рода на редкость неприхотливы и очень выносливы.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3429000"/>
            <a:ext cx="3857625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47" name="Группа 16"/>
          <p:cNvGrpSpPr>
            <a:grpSpLocks/>
          </p:cNvGrpSpPr>
          <p:nvPr/>
        </p:nvGrpSpPr>
        <p:grpSpPr bwMode="auto">
          <a:xfrm>
            <a:off x="357188" y="3571875"/>
            <a:ext cx="714375" cy="714375"/>
            <a:chOff x="3571868" y="1357298"/>
            <a:chExt cx="714380" cy="714380"/>
          </a:xfrm>
        </p:grpSpPr>
        <p:sp>
          <p:nvSpPr>
            <p:cNvPr id="8" name="Овал 7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86181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3357554" y="3643314"/>
            <a:ext cx="714380" cy="64294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51" name="Группа 12"/>
          <p:cNvGrpSpPr>
            <a:grpSpLocks/>
          </p:cNvGrpSpPr>
          <p:nvPr/>
        </p:nvGrpSpPr>
        <p:grpSpPr bwMode="auto">
          <a:xfrm>
            <a:off x="1857375" y="3643313"/>
            <a:ext cx="1284288" cy="642937"/>
            <a:chOff x="2644775" y="5000625"/>
            <a:chExt cx="1284288" cy="642938"/>
          </a:xfrm>
        </p:grpSpPr>
        <p:sp>
          <p:nvSpPr>
            <p:cNvPr id="14" name="Трапеция 13"/>
            <p:cNvSpPr/>
            <p:nvPr/>
          </p:nvSpPr>
          <p:spPr>
            <a:xfrm rot="18300247">
              <a:off x="2787650" y="4914900"/>
              <a:ext cx="254000" cy="539750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71813" y="5000625"/>
              <a:ext cx="642937" cy="642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Месяц 15"/>
            <p:cNvSpPr/>
            <p:nvPr/>
          </p:nvSpPr>
          <p:spPr>
            <a:xfrm rot="10800000">
              <a:off x="3714750" y="5000625"/>
              <a:ext cx="214313" cy="642938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252" name="Группа 16"/>
          <p:cNvGrpSpPr>
            <a:grpSpLocks/>
          </p:cNvGrpSpPr>
          <p:nvPr/>
        </p:nvGrpSpPr>
        <p:grpSpPr bwMode="auto">
          <a:xfrm>
            <a:off x="1285875" y="3571875"/>
            <a:ext cx="642938" cy="714375"/>
            <a:chOff x="3071813" y="2214563"/>
            <a:chExt cx="642937" cy="71437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9" name="Прямая соединительная линия 18"/>
            <p:cNvCxnSpPr>
              <a:endCxn id="18" idx="2"/>
            </p:cNvCxnSpPr>
            <p:nvPr/>
          </p:nvCxnSpPr>
          <p:spPr>
            <a:xfrm rot="5400000">
              <a:off x="3106738" y="2749551"/>
              <a:ext cx="357187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62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30175" y="4529138"/>
          <a:ext cx="5892800" cy="2220686"/>
        </p:xfrm>
        <a:graphic>
          <a:graphicData uri="http://schemas.openxmlformats.org/drawingml/2006/table">
            <a:tbl>
              <a:tblPr/>
              <a:tblGrid>
                <a:gridCol w="589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0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B050"/>
                      </a:solidFill>
                      <a:prstDash val="solid"/>
                    </a:lnL>
                    <a:lnR w="12700" cmpd="sng">
                      <a:solidFill>
                        <a:srgbClr val="00B050"/>
                      </a:solidFill>
                      <a:prstDash val="solid"/>
                    </a:lnR>
                    <a:lnT w="12700" cmpd="sng">
                      <a:solidFill>
                        <a:srgbClr val="00B050"/>
                      </a:solidFill>
                      <a:prstDash val="solid"/>
                    </a:lnT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589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ХЛОРОФИТУМ</a:t>
            </a:r>
            <a:endParaRPr lang="ru-RU" dirty="0"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3214688"/>
            <a:ext cx="4357688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8" y="1041400"/>
            <a:ext cx="8715375" cy="1816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Свет:</a:t>
            </a:r>
            <a:r>
              <a:rPr lang="ru-RU" sz="1600" dirty="0"/>
              <a:t> Яркий рассеянный свет. Хорошо растет около восточного или западного окна. В слишком темном месте растение теряет декоративную привлекательность. </a:t>
            </a:r>
          </a:p>
          <a:p>
            <a:pPr>
              <a:defRPr/>
            </a:pPr>
            <a:r>
              <a:rPr lang="ru-RU" sz="1600" b="1" dirty="0"/>
              <a:t>Температура:</a:t>
            </a:r>
            <a:r>
              <a:rPr lang="ru-RU" sz="1600" dirty="0"/>
              <a:t> Умеренная. Зимой не ниже 18°С. Конечно неприхотливый </a:t>
            </a:r>
            <a:r>
              <a:rPr lang="ru-RU" sz="1600" dirty="0" err="1"/>
              <a:t>хлорофитум</a:t>
            </a:r>
            <a:r>
              <a:rPr lang="ru-RU" sz="1600" dirty="0"/>
              <a:t> не погибнет при неблагоприятных температурах, но это обязательно скажется на его внешнем виде. </a:t>
            </a:r>
          </a:p>
          <a:p>
            <a:pPr>
              <a:defRPr/>
            </a:pPr>
            <a:r>
              <a:rPr lang="ru-RU" sz="1600" b="1" dirty="0"/>
              <a:t>Полив:</a:t>
            </a:r>
            <a:r>
              <a:rPr lang="ru-RU" sz="1600" dirty="0"/>
              <a:t> Обильный с весны до осени. Почва должна быть все время влажной. Умеренный зимой. </a:t>
            </a:r>
          </a:p>
          <a:p>
            <a:pPr>
              <a:defRPr/>
            </a:pPr>
            <a:r>
              <a:rPr lang="ru-RU" sz="1600" b="1" dirty="0"/>
              <a:t>Влажность воздуха: </a:t>
            </a:r>
            <a:r>
              <a:rPr lang="ru-RU" sz="1600" dirty="0"/>
              <a:t>Летом время от времени листья полезно опрыскивать и устраивать теплый душ. Обязательно опрыскивание, если растение содержится рядом с отопительной системой.</a:t>
            </a:r>
            <a:endParaRPr lang="ru-RU" sz="1600" b="1" dirty="0"/>
          </a:p>
        </p:txBody>
      </p:sp>
      <p:pic>
        <p:nvPicPr>
          <p:cNvPr id="17413" name="Рисунок 5" descr="200901261837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143250"/>
            <a:ext cx="307181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142875" y="4406900"/>
            <a:ext cx="53578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latin typeface="+mn-lt"/>
              </a:rPr>
              <a:t>Родина  - Южная Америка. </a:t>
            </a:r>
            <a:r>
              <a:rPr lang="ru-RU" sz="1600" i="1" dirty="0" err="1">
                <a:latin typeface="+mn-lt"/>
              </a:rPr>
              <a:t>Хлорофитум</a:t>
            </a:r>
            <a:r>
              <a:rPr lang="ru-RU" sz="1600" i="1" dirty="0">
                <a:latin typeface="+mn-lt"/>
              </a:rPr>
              <a:t> является одним из наиболее распространенных комнатных растений. Это не удивительно: он быстро растет, у него красивые изогнутые листья, а весной и летом на тонких стеблях появляются сначала мелкие белые цветы, а потом крошечные розетки листьев. Их можно отделить и укоренить. Еще одна причина популярности </a:t>
            </a:r>
            <a:r>
              <a:rPr lang="ru-RU" sz="1600" i="1" dirty="0" err="1">
                <a:latin typeface="+mn-lt"/>
              </a:rPr>
              <a:t>хлорофитума</a:t>
            </a:r>
            <a:r>
              <a:rPr lang="ru-RU" sz="1600" i="1" dirty="0">
                <a:latin typeface="+mn-lt"/>
              </a:rPr>
              <a:t> - его выносливость. </a:t>
            </a:r>
            <a:r>
              <a:rPr lang="ru-RU" sz="1600" i="1" dirty="0" err="1">
                <a:latin typeface="+mn-lt"/>
              </a:rPr>
              <a:t>Хлорофитум</a:t>
            </a:r>
            <a:r>
              <a:rPr lang="ru-RU" sz="1600" i="1" dirty="0">
                <a:latin typeface="+mn-lt"/>
              </a:rPr>
              <a:t> относится к светолюбивым растениям.</a:t>
            </a:r>
          </a:p>
        </p:txBody>
      </p:sp>
      <p:grpSp>
        <p:nvGrpSpPr>
          <p:cNvPr id="14343" name="Группа 16"/>
          <p:cNvGrpSpPr>
            <a:grpSpLocks/>
          </p:cNvGrpSpPr>
          <p:nvPr/>
        </p:nvGrpSpPr>
        <p:grpSpPr bwMode="auto">
          <a:xfrm>
            <a:off x="285750" y="3357563"/>
            <a:ext cx="714375" cy="714375"/>
            <a:chOff x="3571868" y="1357298"/>
            <a:chExt cx="714380" cy="714380"/>
          </a:xfrm>
        </p:grpSpPr>
        <p:sp>
          <p:nvSpPr>
            <p:cNvPr id="9" name="Овал 8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786183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0496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Дуга 11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3643313" y="3357563"/>
            <a:ext cx="785812" cy="7858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4345" name="Группа 55"/>
          <p:cNvGrpSpPr>
            <a:grpSpLocks/>
          </p:cNvGrpSpPr>
          <p:nvPr/>
        </p:nvGrpSpPr>
        <p:grpSpPr bwMode="auto">
          <a:xfrm>
            <a:off x="2143125" y="3429000"/>
            <a:ext cx="1284288" cy="642938"/>
            <a:chOff x="5881643" y="5072073"/>
            <a:chExt cx="1283633" cy="642942"/>
          </a:xfrm>
        </p:grpSpPr>
        <p:sp>
          <p:nvSpPr>
            <p:cNvPr id="15" name="Трапеция 14"/>
            <p:cNvSpPr/>
            <p:nvPr/>
          </p:nvSpPr>
          <p:spPr>
            <a:xfrm rot="18300247">
              <a:off x="6024380" y="4986487"/>
              <a:ext cx="254002" cy="539475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308463" y="5072073"/>
              <a:ext cx="64260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Месяц 16"/>
            <p:cNvSpPr/>
            <p:nvPr/>
          </p:nvSpPr>
          <p:spPr>
            <a:xfrm rot="10800000">
              <a:off x="6951072" y="5072073"/>
              <a:ext cx="21420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4346" name="Группа 80"/>
          <p:cNvGrpSpPr>
            <a:grpSpLocks/>
          </p:cNvGrpSpPr>
          <p:nvPr/>
        </p:nvGrpSpPr>
        <p:grpSpPr bwMode="auto">
          <a:xfrm>
            <a:off x="1214438" y="3429000"/>
            <a:ext cx="760412" cy="571500"/>
            <a:chOff x="4587875" y="2214563"/>
            <a:chExt cx="760413" cy="571500"/>
          </a:xfrm>
        </p:grpSpPr>
        <p:sp>
          <p:nvSpPr>
            <p:cNvPr id="19" name="Блок-схема: ручное управление 18"/>
            <p:cNvSpPr/>
            <p:nvPr/>
          </p:nvSpPr>
          <p:spPr>
            <a:xfrm rot="5212044">
              <a:off x="4626768" y="2328070"/>
              <a:ext cx="257175" cy="334962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4354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5072067" y="2143116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5072067" y="2428868"/>
                <a:ext cx="286709" cy="9923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072067" y="2591588"/>
                <a:ext cx="275509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5287099" y="2520150"/>
                <a:ext cx="275509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5287099" y="2214554"/>
                <a:ext cx="275509" cy="7143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072067" y="2714620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5287099" y="2714620"/>
                <a:ext cx="275509" cy="1230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60338" y="4397375"/>
          <a:ext cx="5268686" cy="2322285"/>
        </p:xfrm>
        <a:graphic>
          <a:graphicData uri="http://schemas.openxmlformats.org/drawingml/2006/table">
            <a:tbl>
              <a:tblPr/>
              <a:tblGrid>
                <a:gridCol w="526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222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B050"/>
                      </a:solidFill>
                      <a:prstDash val="solid"/>
                    </a:lnL>
                    <a:lnR w="12700" cmpd="sng">
                      <a:solidFill>
                        <a:srgbClr val="00B050"/>
                      </a:solidFill>
                      <a:prstDash val="solid"/>
                    </a:lnR>
                    <a:lnT w="12700" cmpd="sng">
                      <a:solidFill>
                        <a:srgbClr val="00B050"/>
                      </a:solidFill>
                      <a:prstDash val="solid"/>
                    </a:lnT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43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85775" y="-71438"/>
            <a:ext cx="8229600" cy="939801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КАМНЕЛОМКА</a:t>
            </a:r>
            <a:endParaRPr lang="ru-RU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" y="857250"/>
            <a:ext cx="8858250" cy="20621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Свет:</a:t>
            </a:r>
            <a:r>
              <a:rPr lang="ru-RU" sz="1600" dirty="0"/>
              <a:t> Камнеломка довольно светолюбива, хотя многими считается теневыносливым растением, все же место для нее надо выбирать светлое, летом с защитой от прямых солнечных лучей. </a:t>
            </a:r>
          </a:p>
          <a:p>
            <a:pPr>
              <a:defRPr/>
            </a:pPr>
            <a:r>
              <a:rPr lang="ru-RU" sz="1600" b="1" dirty="0"/>
              <a:t>Температура:</a:t>
            </a:r>
            <a:r>
              <a:rPr lang="ru-RU" sz="1600" dirty="0"/>
              <a:t> Летом прохладная, желательно не выше 20°С. Зимой содержат в прохладном месте, при температуре около 10-12°С. Зимний минимум 6°С.</a:t>
            </a:r>
          </a:p>
          <a:p>
            <a:pPr>
              <a:defRPr/>
            </a:pPr>
            <a:r>
              <a:rPr lang="ru-RU" sz="1600" b="1" dirty="0"/>
              <a:t>Полив:</a:t>
            </a:r>
            <a:r>
              <a:rPr lang="ru-RU" sz="1600" dirty="0"/>
              <a:t> Обильный с весны до осени - почва должна быть все время влажной, зимой полив умеренный ли ограниченный в зависимости от температуры содержания. </a:t>
            </a:r>
          </a:p>
          <a:p>
            <a:pPr>
              <a:defRPr/>
            </a:pPr>
            <a:r>
              <a:rPr lang="ru-RU" sz="1600" b="1" dirty="0"/>
              <a:t>Влажность воздуха:</a:t>
            </a:r>
            <a:r>
              <a:rPr lang="ru-RU" sz="1600" dirty="0"/>
              <a:t> Листья камнеломки периодически следует опрыскивать, как из гигиенических целей, так и для увлажнения. Если в помещении тепло зимой, то опрыскивают ежедневно.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3071813"/>
            <a:ext cx="4357688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365" name="Группа 16"/>
          <p:cNvGrpSpPr>
            <a:grpSpLocks/>
          </p:cNvGrpSpPr>
          <p:nvPr/>
        </p:nvGrpSpPr>
        <p:grpSpPr bwMode="auto">
          <a:xfrm>
            <a:off x="285750" y="3214688"/>
            <a:ext cx="714375" cy="714375"/>
            <a:chOff x="3571868" y="1357298"/>
            <a:chExt cx="714380" cy="714380"/>
          </a:xfrm>
        </p:grpSpPr>
        <p:sp>
          <p:nvSpPr>
            <p:cNvPr id="7" name="Овал 6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786183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000496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Овал 10"/>
          <p:cNvSpPr/>
          <p:nvPr/>
        </p:nvSpPr>
        <p:spPr>
          <a:xfrm>
            <a:off x="3643313" y="3214688"/>
            <a:ext cx="785812" cy="7858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367" name="Группа 55"/>
          <p:cNvGrpSpPr>
            <a:grpSpLocks/>
          </p:cNvGrpSpPr>
          <p:nvPr/>
        </p:nvGrpSpPr>
        <p:grpSpPr bwMode="auto">
          <a:xfrm>
            <a:off x="2143125" y="3286125"/>
            <a:ext cx="1284288" cy="642938"/>
            <a:chOff x="5881643" y="5072073"/>
            <a:chExt cx="1283633" cy="642942"/>
          </a:xfrm>
        </p:grpSpPr>
        <p:sp>
          <p:nvSpPr>
            <p:cNvPr id="13" name="Трапеция 12"/>
            <p:cNvSpPr/>
            <p:nvPr/>
          </p:nvSpPr>
          <p:spPr>
            <a:xfrm rot="18300247">
              <a:off x="6024380" y="4986487"/>
              <a:ext cx="254002" cy="539475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308463" y="5072073"/>
              <a:ext cx="64260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Месяц 14"/>
            <p:cNvSpPr/>
            <p:nvPr/>
          </p:nvSpPr>
          <p:spPr>
            <a:xfrm rot="10800000">
              <a:off x="6951072" y="5072073"/>
              <a:ext cx="21420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5368" name="Группа 80"/>
          <p:cNvGrpSpPr>
            <a:grpSpLocks/>
          </p:cNvGrpSpPr>
          <p:nvPr/>
        </p:nvGrpSpPr>
        <p:grpSpPr bwMode="auto">
          <a:xfrm>
            <a:off x="1214438" y="3286125"/>
            <a:ext cx="760412" cy="571500"/>
            <a:chOff x="4587875" y="2214563"/>
            <a:chExt cx="760413" cy="571500"/>
          </a:xfrm>
        </p:grpSpPr>
        <p:sp>
          <p:nvSpPr>
            <p:cNvPr id="17" name="Блок-схема: ручное управление 16"/>
            <p:cNvSpPr/>
            <p:nvPr/>
          </p:nvSpPr>
          <p:spPr>
            <a:xfrm rot="5212044">
              <a:off x="4626768" y="2328070"/>
              <a:ext cx="257175" cy="334962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5378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072067" y="2143116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5072067" y="2428868"/>
                <a:ext cx="286709" cy="9923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5072067" y="2591588"/>
                <a:ext cx="275509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5287099" y="2520150"/>
                <a:ext cx="275509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5287099" y="2214554"/>
                <a:ext cx="275509" cy="7143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5072067" y="2714620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5287099" y="2714620"/>
                <a:ext cx="275509" cy="1230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71438" y="4071938"/>
            <a:ext cx="51435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latin typeface="+mn-lt"/>
              </a:rPr>
              <a:t>Это травянистое растение, с листьями собранными в прикорневую розетку. Листья округлые, около 5-7 см диаметром, с зубчатым краем, опушенные с обеих сторон. Цвет листьев темно-зеленый, со светлыми полосками вдоль жилок, нижняя сторона листа светлее с вкраплениями красноватых точек. Камнеломка образует длинные плети усы, на конце которых образуются дочерние розетки. Образует соцветие метелку из мелких невзрачных </a:t>
            </a:r>
            <a:r>
              <a:rPr lang="ru-RU" sz="1600" i="1" dirty="0" err="1">
                <a:latin typeface="+mn-lt"/>
              </a:rPr>
              <a:t>бело-розовых</a:t>
            </a:r>
            <a:r>
              <a:rPr lang="ru-RU" sz="1600" i="1" dirty="0">
                <a:latin typeface="+mn-lt"/>
              </a:rPr>
              <a:t> цветочков.</a:t>
            </a:r>
          </a:p>
        </p:txBody>
      </p:sp>
      <p:pic>
        <p:nvPicPr>
          <p:cNvPr id="18442" name="Рисунок 26" descr="4492.jpg"/>
          <p:cNvPicPr>
            <a:picLocks noChangeAspect="1"/>
          </p:cNvPicPr>
          <p:nvPr/>
        </p:nvPicPr>
        <p:blipFill>
          <a:blip r:embed="rId3" cstate="print"/>
          <a:srcRect l="5380" t="2391" r="6735" b="1953"/>
          <a:stretch>
            <a:fillRect/>
          </a:stretch>
        </p:blipFill>
        <p:spPr bwMode="auto">
          <a:xfrm>
            <a:off x="5214938" y="3143248"/>
            <a:ext cx="38512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87313" y="4151313"/>
          <a:ext cx="5007428" cy="2510971"/>
        </p:xfrm>
        <a:graphic>
          <a:graphicData uri="http://schemas.openxmlformats.org/drawingml/2006/table">
            <a:tbl>
              <a:tblPr/>
              <a:tblGrid>
                <a:gridCol w="500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09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B050"/>
                      </a:solidFill>
                      <a:prstDash val="solid"/>
                    </a:lnL>
                    <a:lnR w="12700" cmpd="sng">
                      <a:solidFill>
                        <a:srgbClr val="00B050"/>
                      </a:solidFill>
                      <a:prstDash val="solid"/>
                    </a:lnR>
                    <a:lnT w="12700" cmpd="sng">
                      <a:solidFill>
                        <a:srgbClr val="00B050"/>
                      </a:solidFill>
                      <a:prstDash val="solid"/>
                    </a:lnT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186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28625" y="-7143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ЦИПЕРУС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5" y="857250"/>
            <a:ext cx="8858250" cy="1477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Температура - </a:t>
            </a:r>
            <a:r>
              <a:rPr lang="ru-RU" dirty="0"/>
              <a:t>весной и летом оптимальный диапазон температур  18-22°C (при этом горшок с растением надо держать в хорошо продуваемом месте); зимой  не ниже 12°C.</a:t>
            </a:r>
          </a:p>
          <a:p>
            <a:pPr>
              <a:defRPr/>
            </a:pPr>
            <a:r>
              <a:rPr lang="ru-RU" b="1" dirty="0"/>
              <a:t>Свет – </a:t>
            </a:r>
            <a:r>
              <a:rPr lang="ru-RU" dirty="0"/>
              <a:t>яркий рассеянный. </a:t>
            </a:r>
          </a:p>
          <a:p>
            <a:pPr>
              <a:defRPr/>
            </a:pPr>
            <a:r>
              <a:rPr lang="ru-RU" b="1" dirty="0"/>
              <a:t>Полив – </a:t>
            </a:r>
            <a:r>
              <a:rPr lang="ru-RU" dirty="0"/>
              <a:t>весной и летом обильный, зимой полив несколько сокращают.</a:t>
            </a:r>
          </a:p>
          <a:p>
            <a:pPr>
              <a:defRPr/>
            </a:pPr>
            <a:r>
              <a:rPr lang="ru-RU" b="1" dirty="0"/>
              <a:t>Влажность воздуха  - </a:t>
            </a:r>
            <a:r>
              <a:rPr lang="ru-RU" dirty="0"/>
              <a:t>высокая.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3" y="2428875"/>
            <a:ext cx="4071937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7413" name="Группа 16"/>
          <p:cNvGrpSpPr>
            <a:grpSpLocks/>
          </p:cNvGrpSpPr>
          <p:nvPr/>
        </p:nvGrpSpPr>
        <p:grpSpPr bwMode="auto">
          <a:xfrm>
            <a:off x="714375" y="2571750"/>
            <a:ext cx="714375" cy="714375"/>
            <a:chOff x="3571868" y="1357298"/>
            <a:chExt cx="714380" cy="714380"/>
          </a:xfrm>
        </p:grpSpPr>
        <p:sp>
          <p:nvSpPr>
            <p:cNvPr id="10" name="Овал 9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786183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000496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Дуга 12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Овал 39"/>
          <p:cNvSpPr/>
          <p:nvPr/>
        </p:nvSpPr>
        <p:spPr>
          <a:xfrm>
            <a:off x="3643313" y="2571750"/>
            <a:ext cx="642937" cy="65246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14313" y="3643313"/>
          <a:ext cx="5268686" cy="2834640"/>
        </p:xfrm>
        <a:graphic>
          <a:graphicData uri="http://schemas.openxmlformats.org/drawingml/2006/table">
            <a:tbl>
              <a:tblPr/>
              <a:tblGrid>
                <a:gridCol w="526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ru-RU" dirty="0"/>
                        <a:t>Родина: умеренные, субтропические и тропические области Земли. Циперусы, оригинальные, относительно теневыносливые и влаголюбивые растения, используются для украшения аквариумов, декорирования слегка затененных мест в комнатах. Небольшие экземпляры всех видов подходят для миниатюрных искусственных озер на балконе, лоджии или террасе. Распространены в болотистых местах и водоемах в тропических, субтропических и в умеренной зонах.</a:t>
                      </a:r>
                    </a:p>
                  </a:txBody>
                  <a:tcPr>
                    <a:lnL w="12700" cmpd="sng">
                      <a:solidFill>
                        <a:srgbClr val="00B050"/>
                      </a:solidFill>
                      <a:prstDash val="solid"/>
                    </a:lnL>
                    <a:lnR w="12700" cmpd="sng">
                      <a:solidFill>
                        <a:srgbClr val="00B050"/>
                      </a:solidFill>
                      <a:prstDash val="solid"/>
                    </a:lnR>
                    <a:lnT w="12700" cmpd="sng">
                      <a:solidFill>
                        <a:srgbClr val="00B050"/>
                      </a:solidFill>
                      <a:prstDash val="solid"/>
                    </a:lnT>
                    <a:lnB w="127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746" y="2428868"/>
            <a:ext cx="321081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17422" name="Группа 80"/>
          <p:cNvGrpSpPr>
            <a:grpSpLocks/>
          </p:cNvGrpSpPr>
          <p:nvPr/>
        </p:nvGrpSpPr>
        <p:grpSpPr bwMode="auto">
          <a:xfrm>
            <a:off x="1571625" y="2643188"/>
            <a:ext cx="760413" cy="571500"/>
            <a:chOff x="4587875" y="2214563"/>
            <a:chExt cx="760413" cy="571500"/>
          </a:xfrm>
        </p:grpSpPr>
        <p:sp>
          <p:nvSpPr>
            <p:cNvPr id="26" name="Блок-схема: ручное управление 25"/>
            <p:cNvSpPr/>
            <p:nvPr/>
          </p:nvSpPr>
          <p:spPr>
            <a:xfrm rot="5212044">
              <a:off x="4626769" y="2328069"/>
              <a:ext cx="257175" cy="334963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7433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5072066" y="2143116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5072066" y="2428868"/>
                <a:ext cx="286709" cy="992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5072066" y="2591588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5287098" y="2520150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5287098" y="2214554"/>
                <a:ext cx="275510" cy="7143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5072066" y="2714620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5287098" y="2714620"/>
                <a:ext cx="275510" cy="1230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23" name="Группа 73"/>
          <p:cNvGrpSpPr>
            <a:grpSpLocks/>
          </p:cNvGrpSpPr>
          <p:nvPr/>
        </p:nvGrpSpPr>
        <p:grpSpPr bwMode="auto">
          <a:xfrm>
            <a:off x="2643188" y="2500313"/>
            <a:ext cx="701675" cy="762000"/>
            <a:chOff x="7786688" y="4903949"/>
            <a:chExt cx="701675" cy="761839"/>
          </a:xfrm>
        </p:grpSpPr>
        <p:sp>
          <p:nvSpPr>
            <p:cNvPr id="45" name="Месяц 44"/>
            <p:cNvSpPr/>
            <p:nvPr/>
          </p:nvSpPr>
          <p:spPr>
            <a:xfrm rot="17451489" flipH="1">
              <a:off x="7984951" y="4883007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Месяц 45"/>
            <p:cNvSpPr/>
            <p:nvPr/>
          </p:nvSpPr>
          <p:spPr>
            <a:xfrm rot="4148511">
              <a:off x="8159972" y="4832511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Трапеция 46"/>
            <p:cNvSpPr/>
            <p:nvPr/>
          </p:nvSpPr>
          <p:spPr>
            <a:xfrm rot="10800000">
              <a:off x="7786688" y="5072188"/>
              <a:ext cx="642937" cy="460278"/>
            </a:xfrm>
            <a:prstGeom prst="trapezoid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" name="Трапеция 47"/>
            <p:cNvSpPr/>
            <p:nvPr/>
          </p:nvSpPr>
          <p:spPr>
            <a:xfrm rot="10800000">
              <a:off x="7793038" y="5429300"/>
              <a:ext cx="695325" cy="236488"/>
            </a:xfrm>
            <a:prstGeom prst="trapezoid">
              <a:avLst/>
            </a:prstGeom>
            <a:gradFill flip="none" rotWithShape="1">
              <a:gsLst>
                <a:gs pos="3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85799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88" y="214313"/>
            <a:ext cx="3286125" cy="13477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TextBox 20"/>
          <p:cNvSpPr txBox="1">
            <a:spLocks noChangeArrowheads="1"/>
          </p:cNvSpPr>
          <p:nvPr/>
        </p:nvSpPr>
        <p:spPr bwMode="auto">
          <a:xfrm>
            <a:off x="1571625" y="1133475"/>
            <a:ext cx="206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Традесканция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188" y="1724025"/>
            <a:ext cx="3286125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TextBox 38"/>
          <p:cNvSpPr txBox="1">
            <a:spLocks noChangeArrowheads="1"/>
          </p:cNvSpPr>
          <p:nvPr/>
        </p:nvSpPr>
        <p:spPr bwMode="auto">
          <a:xfrm rot="-5400000">
            <a:off x="6965156" y="1312069"/>
            <a:ext cx="2992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Комнатный виноград  </a:t>
            </a:r>
          </a:p>
        </p:txBody>
      </p:sp>
      <p:sp>
        <p:nvSpPr>
          <p:cNvPr id="18438" name="TextBox 56"/>
          <p:cNvSpPr txBox="1">
            <a:spLocks noChangeArrowheads="1"/>
          </p:cNvSpPr>
          <p:nvPr/>
        </p:nvSpPr>
        <p:spPr bwMode="auto">
          <a:xfrm>
            <a:off x="1898650" y="4214813"/>
            <a:ext cx="188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57188" y="5010150"/>
            <a:ext cx="3286125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0" name="TextBox 74"/>
          <p:cNvSpPr txBox="1">
            <a:spLocks noChangeArrowheads="1"/>
          </p:cNvSpPr>
          <p:nvPr/>
        </p:nvSpPr>
        <p:spPr bwMode="auto">
          <a:xfrm>
            <a:off x="2185988" y="5929313"/>
            <a:ext cx="1449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Кактус 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213225" y="5010150"/>
            <a:ext cx="3287713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2" name="TextBox 102"/>
          <p:cNvSpPr txBox="1">
            <a:spLocks noChangeArrowheads="1"/>
          </p:cNvSpPr>
          <p:nvPr/>
        </p:nvSpPr>
        <p:spPr bwMode="auto">
          <a:xfrm>
            <a:off x="5891213" y="5929313"/>
            <a:ext cx="1417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Кливия 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213225" y="3295650"/>
            <a:ext cx="3287713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4" name="TextBox 120"/>
          <p:cNvSpPr txBox="1">
            <a:spLocks noChangeArrowheads="1"/>
          </p:cNvSpPr>
          <p:nvPr/>
        </p:nvSpPr>
        <p:spPr bwMode="auto">
          <a:xfrm>
            <a:off x="5786438" y="4214813"/>
            <a:ext cx="1449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Амариллис  </a:t>
            </a: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214813" y="1714500"/>
            <a:ext cx="3286125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6" name="TextBox 138"/>
          <p:cNvSpPr txBox="1">
            <a:spLocks noChangeArrowheads="1"/>
          </p:cNvSpPr>
          <p:nvPr/>
        </p:nvSpPr>
        <p:spPr bwMode="auto">
          <a:xfrm>
            <a:off x="6032500" y="2633663"/>
            <a:ext cx="134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Примула  </a:t>
            </a: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4213225" y="214313"/>
            <a:ext cx="3287713" cy="13477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8" name="TextBox 201"/>
          <p:cNvSpPr txBox="1">
            <a:spLocks noChangeArrowheads="1"/>
          </p:cNvSpPr>
          <p:nvPr/>
        </p:nvSpPr>
        <p:spPr bwMode="auto">
          <a:xfrm>
            <a:off x="6034088" y="1133475"/>
            <a:ext cx="134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Фуксия </a:t>
            </a:r>
          </a:p>
        </p:txBody>
      </p:sp>
      <p:sp>
        <p:nvSpPr>
          <p:cNvPr id="179" name="Скругленный прямоугольник 57"/>
          <p:cNvSpPr/>
          <p:nvPr/>
        </p:nvSpPr>
        <p:spPr>
          <a:xfrm>
            <a:off x="285750" y="3500438"/>
            <a:ext cx="3286125" cy="13477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50" name="TextBox 74"/>
          <p:cNvSpPr txBox="1">
            <a:spLocks noChangeArrowheads="1"/>
          </p:cNvSpPr>
          <p:nvPr/>
        </p:nvSpPr>
        <p:spPr bwMode="auto">
          <a:xfrm>
            <a:off x="1357313" y="4416425"/>
            <a:ext cx="284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 Герань</a:t>
            </a:r>
          </a:p>
        </p:txBody>
      </p:sp>
      <p:grpSp>
        <p:nvGrpSpPr>
          <p:cNvPr id="18451" name="Группа 16"/>
          <p:cNvGrpSpPr>
            <a:grpSpLocks/>
          </p:cNvGrpSpPr>
          <p:nvPr/>
        </p:nvGrpSpPr>
        <p:grpSpPr bwMode="auto">
          <a:xfrm>
            <a:off x="428625" y="428625"/>
            <a:ext cx="714375" cy="714375"/>
            <a:chOff x="3571868" y="1357298"/>
            <a:chExt cx="714380" cy="714380"/>
          </a:xfrm>
        </p:grpSpPr>
        <p:sp>
          <p:nvSpPr>
            <p:cNvPr id="180" name="Овал 179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3786183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4000496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7" name="Дуга 196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01" name="Овал 200"/>
          <p:cNvSpPr/>
          <p:nvPr/>
        </p:nvSpPr>
        <p:spPr>
          <a:xfrm>
            <a:off x="2643188" y="357188"/>
            <a:ext cx="785812" cy="785812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53" name="Группа 76"/>
          <p:cNvGrpSpPr>
            <a:grpSpLocks/>
          </p:cNvGrpSpPr>
          <p:nvPr/>
        </p:nvGrpSpPr>
        <p:grpSpPr bwMode="auto">
          <a:xfrm>
            <a:off x="1214438" y="428625"/>
            <a:ext cx="642937" cy="714375"/>
            <a:chOff x="3071813" y="2214563"/>
            <a:chExt cx="642937" cy="714375"/>
          </a:xfrm>
        </p:grpSpPr>
        <p:sp>
          <p:nvSpPr>
            <p:cNvPr id="212" name="Прямоугольник 211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17" name="Прямая соединительная линия 216"/>
            <p:cNvCxnSpPr>
              <a:endCxn id="212" idx="2"/>
            </p:cNvCxnSpPr>
            <p:nvPr/>
          </p:nvCxnSpPr>
          <p:spPr>
            <a:xfrm rot="5400000">
              <a:off x="3106738" y="2749551"/>
              <a:ext cx="357187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8" name="Овал 217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612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8454" name="Группа 56"/>
          <p:cNvGrpSpPr>
            <a:grpSpLocks/>
          </p:cNvGrpSpPr>
          <p:nvPr/>
        </p:nvGrpSpPr>
        <p:grpSpPr bwMode="auto">
          <a:xfrm>
            <a:off x="1714500" y="500063"/>
            <a:ext cx="857250" cy="642937"/>
            <a:chOff x="4238569" y="5003736"/>
            <a:chExt cx="1262126" cy="642942"/>
          </a:xfrm>
        </p:grpSpPr>
        <p:sp>
          <p:nvSpPr>
            <p:cNvPr id="229" name="Трапеция 228"/>
            <p:cNvSpPr/>
            <p:nvPr/>
          </p:nvSpPr>
          <p:spPr>
            <a:xfrm rot="18300247">
              <a:off x="4381524" y="4917932"/>
              <a:ext cx="254002" cy="539910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4642918" y="5003736"/>
              <a:ext cx="64274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1" name="Месяц 230"/>
            <p:cNvSpPr/>
            <p:nvPr/>
          </p:nvSpPr>
          <p:spPr>
            <a:xfrm rot="10800000">
              <a:off x="5285666" y="5003736"/>
              <a:ext cx="215029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2" name="Прямоугольник 231"/>
            <p:cNvSpPr/>
            <p:nvPr/>
          </p:nvSpPr>
          <p:spPr>
            <a:xfrm>
              <a:off x="4642918" y="5357751"/>
              <a:ext cx="64274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55" name="Группа 16"/>
          <p:cNvGrpSpPr>
            <a:grpSpLocks/>
          </p:cNvGrpSpPr>
          <p:nvPr/>
        </p:nvGrpSpPr>
        <p:grpSpPr bwMode="auto">
          <a:xfrm>
            <a:off x="428625" y="5286375"/>
            <a:ext cx="714375" cy="714375"/>
            <a:chOff x="3571868" y="1357298"/>
            <a:chExt cx="714380" cy="714380"/>
          </a:xfrm>
        </p:grpSpPr>
        <p:sp>
          <p:nvSpPr>
            <p:cNvPr id="271" name="Овал 270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2" name="Овал 271"/>
            <p:cNvSpPr/>
            <p:nvPr/>
          </p:nvSpPr>
          <p:spPr>
            <a:xfrm>
              <a:off x="3786183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3" name="Овал 272"/>
            <p:cNvSpPr/>
            <p:nvPr/>
          </p:nvSpPr>
          <p:spPr>
            <a:xfrm>
              <a:off x="4000496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4" name="Дуга 11"/>
            <p:cNvSpPr>
              <a:spLocks noChangeArrowheads="1"/>
            </p:cNvSpPr>
            <p:nvPr/>
          </p:nvSpPr>
          <p:spPr bwMode="auto">
            <a:xfrm rot="7134702">
              <a:off x="3781420" y="1539861"/>
              <a:ext cx="279402" cy="352427"/>
            </a:xfrm>
            <a:custGeom>
              <a:avLst/>
              <a:gdLst>
                <a:gd name="T0" fmla="*/ 139701 w 279402"/>
                <a:gd name="T1" fmla="*/ 0 h 352427"/>
                <a:gd name="T2" fmla="*/ 139701 w 279402"/>
                <a:gd name="T3" fmla="*/ 176214 h 352427"/>
                <a:gd name="T4" fmla="*/ 279402 w 279402"/>
                <a:gd name="T5" fmla="*/ 176214 h 352427"/>
                <a:gd name="T6" fmla="*/ 11796480 60000 65536"/>
                <a:gd name="T7" fmla="*/ 11796480 60000 65536"/>
                <a:gd name="T8" fmla="*/ 5898240 60000 65536"/>
                <a:gd name="T9" fmla="*/ 139701 w 279402"/>
                <a:gd name="T10" fmla="*/ 0 h 352427"/>
                <a:gd name="T11" fmla="*/ 279402 w 279402"/>
                <a:gd name="T12" fmla="*/ 176214 h 352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02" h="352427" stroke="0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  <a:lnTo>
                    <a:pt x="139701" y="176214"/>
                  </a:lnTo>
                  <a:close/>
                </a:path>
                <a:path w="279402" h="352427" fill="none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</a:path>
              </a:pathLst>
            </a:custGeom>
            <a:noFill/>
            <a:ln w="38100" algn="ctr">
              <a:solidFill>
                <a:srgbClr val="C32D2E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5" name="Овал 274"/>
          <p:cNvSpPr/>
          <p:nvPr/>
        </p:nvSpPr>
        <p:spPr>
          <a:xfrm>
            <a:off x="2786063" y="5214938"/>
            <a:ext cx="785812" cy="7858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57" name="Группа 56"/>
          <p:cNvGrpSpPr>
            <a:grpSpLocks/>
          </p:cNvGrpSpPr>
          <p:nvPr/>
        </p:nvGrpSpPr>
        <p:grpSpPr bwMode="auto">
          <a:xfrm>
            <a:off x="1714500" y="5286375"/>
            <a:ext cx="928688" cy="642938"/>
            <a:chOff x="4238569" y="5003736"/>
            <a:chExt cx="1262126" cy="642942"/>
          </a:xfrm>
        </p:grpSpPr>
        <p:sp>
          <p:nvSpPr>
            <p:cNvPr id="277" name="Трапеция 14"/>
            <p:cNvSpPr>
              <a:spLocks noChangeArrowheads="1"/>
            </p:cNvSpPr>
            <p:nvPr/>
          </p:nvSpPr>
          <p:spPr bwMode="auto">
            <a:xfrm rot="-3299753">
              <a:off x="4381254" y="4918202"/>
              <a:ext cx="254002" cy="539370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78" name="Прямоугольник 277"/>
            <p:cNvSpPr/>
            <p:nvPr/>
          </p:nvSpPr>
          <p:spPr>
            <a:xfrm>
              <a:off x="4644175" y="5003736"/>
              <a:ext cx="64292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9" name="Месяц 278"/>
            <p:cNvSpPr>
              <a:spLocks noChangeArrowheads="1"/>
            </p:cNvSpPr>
            <p:nvPr/>
          </p:nvSpPr>
          <p:spPr bwMode="auto">
            <a:xfrm rot="10800000">
              <a:off x="5287104" y="5003736"/>
              <a:ext cx="213591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80" name="Прямоугольник 279"/>
            <p:cNvSpPr/>
            <p:nvPr/>
          </p:nvSpPr>
          <p:spPr>
            <a:xfrm>
              <a:off x="4644175" y="5357751"/>
              <a:ext cx="64292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58" name="Группа 18"/>
          <p:cNvGrpSpPr>
            <a:grpSpLocks/>
          </p:cNvGrpSpPr>
          <p:nvPr/>
        </p:nvGrpSpPr>
        <p:grpSpPr bwMode="auto">
          <a:xfrm>
            <a:off x="1214438" y="5286375"/>
            <a:ext cx="642937" cy="714375"/>
            <a:chOff x="3071813" y="2214563"/>
            <a:chExt cx="642937" cy="714375"/>
          </a:xfrm>
        </p:grpSpPr>
        <p:sp>
          <p:nvSpPr>
            <p:cNvPr id="282" name="Прямоугольник 281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83" name="Прямая соединительная линия 282"/>
            <p:cNvCxnSpPr>
              <a:endCxn id="282" idx="2"/>
            </p:cNvCxnSpPr>
            <p:nvPr/>
          </p:nvCxnSpPr>
          <p:spPr>
            <a:xfrm rot="5400000">
              <a:off x="3106738" y="2749551"/>
              <a:ext cx="357187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4" name="Овал 283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596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8459" name="Группа 16"/>
          <p:cNvGrpSpPr>
            <a:grpSpLocks/>
          </p:cNvGrpSpPr>
          <p:nvPr/>
        </p:nvGrpSpPr>
        <p:grpSpPr bwMode="auto">
          <a:xfrm>
            <a:off x="4286250" y="1857375"/>
            <a:ext cx="642938" cy="714375"/>
            <a:chOff x="3571868" y="1357298"/>
            <a:chExt cx="714380" cy="714380"/>
          </a:xfrm>
        </p:grpSpPr>
        <p:sp>
          <p:nvSpPr>
            <p:cNvPr id="305" name="Овал 304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6" name="Овал 305"/>
            <p:cNvSpPr/>
            <p:nvPr/>
          </p:nvSpPr>
          <p:spPr>
            <a:xfrm>
              <a:off x="3787064" y="1571613"/>
              <a:ext cx="70556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4000496" y="1571613"/>
              <a:ext cx="7231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" name="Дуга 307"/>
            <p:cNvSpPr/>
            <p:nvPr/>
          </p:nvSpPr>
          <p:spPr>
            <a:xfrm rot="7134702">
              <a:off x="3781419" y="1539686"/>
              <a:ext cx="279402" cy="352780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460" name="Группа 56"/>
          <p:cNvGrpSpPr>
            <a:grpSpLocks/>
          </p:cNvGrpSpPr>
          <p:nvPr/>
        </p:nvGrpSpPr>
        <p:grpSpPr bwMode="auto">
          <a:xfrm>
            <a:off x="5500688" y="2000250"/>
            <a:ext cx="928687" cy="642938"/>
            <a:chOff x="4238569" y="5003736"/>
            <a:chExt cx="1262126" cy="642942"/>
          </a:xfrm>
        </p:grpSpPr>
        <p:sp>
          <p:nvSpPr>
            <p:cNvPr id="310" name="Трапеция 309"/>
            <p:cNvSpPr/>
            <p:nvPr/>
          </p:nvSpPr>
          <p:spPr>
            <a:xfrm rot="18300247">
              <a:off x="4381254" y="4918201"/>
              <a:ext cx="254002" cy="539370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1" name="Прямоугольник 310"/>
            <p:cNvSpPr/>
            <p:nvPr/>
          </p:nvSpPr>
          <p:spPr>
            <a:xfrm>
              <a:off x="4644176" y="5003736"/>
              <a:ext cx="64292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2" name="Месяц 311"/>
            <p:cNvSpPr/>
            <p:nvPr/>
          </p:nvSpPr>
          <p:spPr>
            <a:xfrm rot="10800000">
              <a:off x="5287105" y="5003736"/>
              <a:ext cx="213590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3" name="Прямоугольник 312"/>
            <p:cNvSpPr/>
            <p:nvPr/>
          </p:nvSpPr>
          <p:spPr>
            <a:xfrm>
              <a:off x="4644176" y="5357751"/>
              <a:ext cx="64292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14" name="Пятно 1 313"/>
          <p:cNvSpPr/>
          <p:nvPr/>
        </p:nvSpPr>
        <p:spPr>
          <a:xfrm>
            <a:off x="6572264" y="1857364"/>
            <a:ext cx="785818" cy="857256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64" name="Группа 29"/>
          <p:cNvGrpSpPr>
            <a:grpSpLocks/>
          </p:cNvGrpSpPr>
          <p:nvPr/>
        </p:nvGrpSpPr>
        <p:grpSpPr bwMode="auto">
          <a:xfrm>
            <a:off x="5000625" y="1857375"/>
            <a:ext cx="642938" cy="714375"/>
            <a:chOff x="3071813" y="2214563"/>
            <a:chExt cx="642937" cy="714375"/>
          </a:xfrm>
        </p:grpSpPr>
        <p:sp>
          <p:nvSpPr>
            <p:cNvPr id="316" name="Прямоугольник 315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17" name="Прямая соединительная линия 316"/>
            <p:cNvCxnSpPr>
              <a:endCxn id="316" idx="2"/>
            </p:cNvCxnSpPr>
            <p:nvPr/>
          </p:nvCxnSpPr>
          <p:spPr>
            <a:xfrm rot="5400000">
              <a:off x="3106738" y="2749551"/>
              <a:ext cx="357187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18" name="Овал 317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584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8465" name="Группа 16"/>
          <p:cNvGrpSpPr>
            <a:grpSpLocks/>
          </p:cNvGrpSpPr>
          <p:nvPr/>
        </p:nvGrpSpPr>
        <p:grpSpPr bwMode="auto">
          <a:xfrm>
            <a:off x="4286250" y="3429000"/>
            <a:ext cx="714375" cy="714375"/>
            <a:chOff x="3571868" y="1357298"/>
            <a:chExt cx="714380" cy="714380"/>
          </a:xfrm>
        </p:grpSpPr>
        <p:sp>
          <p:nvSpPr>
            <p:cNvPr id="322" name="Овал 321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3" name="Овал 322"/>
            <p:cNvSpPr/>
            <p:nvPr/>
          </p:nvSpPr>
          <p:spPr>
            <a:xfrm>
              <a:off x="3786183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4" name="Овал 323"/>
            <p:cNvSpPr/>
            <p:nvPr/>
          </p:nvSpPr>
          <p:spPr>
            <a:xfrm>
              <a:off x="4000496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5" name="Дуга 324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466" name="Группа 76"/>
          <p:cNvGrpSpPr>
            <a:grpSpLocks/>
          </p:cNvGrpSpPr>
          <p:nvPr/>
        </p:nvGrpSpPr>
        <p:grpSpPr bwMode="auto">
          <a:xfrm>
            <a:off x="5072063" y="3429000"/>
            <a:ext cx="642937" cy="714375"/>
            <a:chOff x="3071813" y="2214563"/>
            <a:chExt cx="642937" cy="714375"/>
          </a:xfrm>
        </p:grpSpPr>
        <p:sp>
          <p:nvSpPr>
            <p:cNvPr id="327" name="Прямоугольник 326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28" name="Прямая соединительная линия 327"/>
            <p:cNvCxnSpPr>
              <a:endCxn id="327" idx="2"/>
            </p:cNvCxnSpPr>
            <p:nvPr/>
          </p:nvCxnSpPr>
          <p:spPr>
            <a:xfrm rot="5400000">
              <a:off x="3106738" y="2749551"/>
              <a:ext cx="357187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29" name="Овал 328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576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8467" name="Группа 56"/>
          <p:cNvGrpSpPr>
            <a:grpSpLocks/>
          </p:cNvGrpSpPr>
          <p:nvPr/>
        </p:nvGrpSpPr>
        <p:grpSpPr bwMode="auto">
          <a:xfrm>
            <a:off x="5572125" y="3500438"/>
            <a:ext cx="928688" cy="642937"/>
            <a:chOff x="4238569" y="5003736"/>
            <a:chExt cx="1262126" cy="642942"/>
          </a:xfrm>
        </p:grpSpPr>
        <p:sp>
          <p:nvSpPr>
            <p:cNvPr id="332" name="Трапеция 331"/>
            <p:cNvSpPr/>
            <p:nvPr/>
          </p:nvSpPr>
          <p:spPr>
            <a:xfrm rot="18300247">
              <a:off x="4381254" y="4918202"/>
              <a:ext cx="254002" cy="539370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рямоугольник 332"/>
            <p:cNvSpPr/>
            <p:nvPr/>
          </p:nvSpPr>
          <p:spPr>
            <a:xfrm>
              <a:off x="4644175" y="5003736"/>
              <a:ext cx="64292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4" name="Месяц 333"/>
            <p:cNvSpPr/>
            <p:nvPr/>
          </p:nvSpPr>
          <p:spPr>
            <a:xfrm rot="10800000">
              <a:off x="5287104" y="5003736"/>
              <a:ext cx="213591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4644175" y="5357751"/>
              <a:ext cx="64292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36" name="Пятно 1 335"/>
          <p:cNvSpPr/>
          <p:nvPr/>
        </p:nvSpPr>
        <p:spPr>
          <a:xfrm>
            <a:off x="6572264" y="3357562"/>
            <a:ext cx="928694" cy="857256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71" name="Группа 16"/>
          <p:cNvGrpSpPr>
            <a:grpSpLocks/>
          </p:cNvGrpSpPr>
          <p:nvPr/>
        </p:nvGrpSpPr>
        <p:grpSpPr bwMode="auto">
          <a:xfrm>
            <a:off x="4286250" y="5143500"/>
            <a:ext cx="714375" cy="714375"/>
            <a:chOff x="3571868" y="1357298"/>
            <a:chExt cx="714380" cy="714380"/>
          </a:xfrm>
        </p:grpSpPr>
        <p:sp>
          <p:nvSpPr>
            <p:cNvPr id="339" name="Овал 338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0" name="Овал 339"/>
            <p:cNvSpPr/>
            <p:nvPr/>
          </p:nvSpPr>
          <p:spPr>
            <a:xfrm>
              <a:off x="3786183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1" name="Овал 340"/>
            <p:cNvSpPr/>
            <p:nvPr/>
          </p:nvSpPr>
          <p:spPr>
            <a:xfrm>
              <a:off x="4000496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2" name="Дуга 11"/>
            <p:cNvSpPr>
              <a:spLocks noChangeArrowheads="1"/>
            </p:cNvSpPr>
            <p:nvPr/>
          </p:nvSpPr>
          <p:spPr bwMode="auto">
            <a:xfrm rot="7134702">
              <a:off x="3781420" y="1539861"/>
              <a:ext cx="279402" cy="352427"/>
            </a:xfrm>
            <a:custGeom>
              <a:avLst/>
              <a:gdLst>
                <a:gd name="T0" fmla="*/ 139701 w 279402"/>
                <a:gd name="T1" fmla="*/ 0 h 352427"/>
                <a:gd name="T2" fmla="*/ 139701 w 279402"/>
                <a:gd name="T3" fmla="*/ 176214 h 352427"/>
                <a:gd name="T4" fmla="*/ 279402 w 279402"/>
                <a:gd name="T5" fmla="*/ 176214 h 352427"/>
                <a:gd name="T6" fmla="*/ 11796480 60000 65536"/>
                <a:gd name="T7" fmla="*/ 11796480 60000 65536"/>
                <a:gd name="T8" fmla="*/ 5898240 60000 65536"/>
                <a:gd name="T9" fmla="*/ 139701 w 279402"/>
                <a:gd name="T10" fmla="*/ 0 h 352427"/>
                <a:gd name="T11" fmla="*/ 279402 w 279402"/>
                <a:gd name="T12" fmla="*/ 176214 h 352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02" h="352427" stroke="0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  <a:lnTo>
                    <a:pt x="139701" y="176214"/>
                  </a:lnTo>
                  <a:close/>
                </a:path>
                <a:path w="279402" h="352427" fill="none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</a:path>
              </a:pathLst>
            </a:custGeom>
            <a:noFill/>
            <a:ln w="38100" algn="ctr">
              <a:solidFill>
                <a:srgbClr val="C32D2E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43" name="Овал 342"/>
          <p:cNvSpPr/>
          <p:nvPr/>
        </p:nvSpPr>
        <p:spPr>
          <a:xfrm>
            <a:off x="6643688" y="5143500"/>
            <a:ext cx="785812" cy="78581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73" name="Группа 56"/>
          <p:cNvGrpSpPr>
            <a:grpSpLocks/>
          </p:cNvGrpSpPr>
          <p:nvPr/>
        </p:nvGrpSpPr>
        <p:grpSpPr bwMode="auto">
          <a:xfrm>
            <a:off x="5643563" y="5214938"/>
            <a:ext cx="928687" cy="642937"/>
            <a:chOff x="4238569" y="5003736"/>
            <a:chExt cx="1262126" cy="642942"/>
          </a:xfrm>
        </p:grpSpPr>
        <p:sp>
          <p:nvSpPr>
            <p:cNvPr id="345" name="Трапеция 14"/>
            <p:cNvSpPr>
              <a:spLocks noChangeArrowheads="1"/>
            </p:cNvSpPr>
            <p:nvPr/>
          </p:nvSpPr>
          <p:spPr bwMode="auto">
            <a:xfrm rot="-3299753">
              <a:off x="4381254" y="4918202"/>
              <a:ext cx="254002" cy="539370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4644176" y="5003736"/>
              <a:ext cx="64292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7" name="Месяц 346"/>
            <p:cNvSpPr>
              <a:spLocks noChangeArrowheads="1"/>
            </p:cNvSpPr>
            <p:nvPr/>
          </p:nvSpPr>
          <p:spPr bwMode="auto">
            <a:xfrm rot="10800000">
              <a:off x="5287105" y="5003736"/>
              <a:ext cx="213590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348" name="Прямоугольник 347"/>
            <p:cNvSpPr/>
            <p:nvPr/>
          </p:nvSpPr>
          <p:spPr>
            <a:xfrm>
              <a:off x="4644176" y="5357751"/>
              <a:ext cx="64292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74" name="Группа 18"/>
          <p:cNvGrpSpPr>
            <a:grpSpLocks/>
          </p:cNvGrpSpPr>
          <p:nvPr/>
        </p:nvGrpSpPr>
        <p:grpSpPr bwMode="auto">
          <a:xfrm>
            <a:off x="5143500" y="5143500"/>
            <a:ext cx="642938" cy="714375"/>
            <a:chOff x="3071813" y="2214563"/>
            <a:chExt cx="642937" cy="714375"/>
          </a:xfrm>
        </p:grpSpPr>
        <p:sp>
          <p:nvSpPr>
            <p:cNvPr id="350" name="Прямоугольник 349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51" name="Прямая соединительная линия 350"/>
            <p:cNvCxnSpPr>
              <a:endCxn id="350" idx="2"/>
            </p:cNvCxnSpPr>
            <p:nvPr/>
          </p:nvCxnSpPr>
          <p:spPr>
            <a:xfrm rot="5400000">
              <a:off x="3106738" y="2749551"/>
              <a:ext cx="357187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52" name="Овал 351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560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354" name="Скругленный прямоугольник 353"/>
          <p:cNvSpPr/>
          <p:nvPr/>
        </p:nvSpPr>
        <p:spPr>
          <a:xfrm rot="16200000">
            <a:off x="6607969" y="1169194"/>
            <a:ext cx="3429000" cy="13573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76" name="Группа 16"/>
          <p:cNvGrpSpPr>
            <a:grpSpLocks/>
          </p:cNvGrpSpPr>
          <p:nvPr/>
        </p:nvGrpSpPr>
        <p:grpSpPr bwMode="auto">
          <a:xfrm rot="-5400000">
            <a:off x="7858125" y="2714625"/>
            <a:ext cx="714375" cy="714375"/>
            <a:chOff x="3571868" y="1357298"/>
            <a:chExt cx="714380" cy="714380"/>
          </a:xfrm>
        </p:grpSpPr>
        <p:sp>
          <p:nvSpPr>
            <p:cNvPr id="356" name="Овал 355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7" name="Овал 356"/>
            <p:cNvSpPr/>
            <p:nvPr/>
          </p:nvSpPr>
          <p:spPr>
            <a:xfrm>
              <a:off x="3790945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8" name="Овал 357"/>
            <p:cNvSpPr/>
            <p:nvPr/>
          </p:nvSpPr>
          <p:spPr>
            <a:xfrm>
              <a:off x="4005259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9" name="Дуга 358"/>
            <p:cNvSpPr/>
            <p:nvPr/>
          </p:nvSpPr>
          <p:spPr>
            <a:xfrm rot="7134702">
              <a:off x="3781419" y="1539862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360" name="Овал 359"/>
          <p:cNvSpPr/>
          <p:nvPr/>
        </p:nvSpPr>
        <p:spPr>
          <a:xfrm rot="16200000">
            <a:off x="7858125" y="285750"/>
            <a:ext cx="714375" cy="71437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78" name="Группа 11"/>
          <p:cNvGrpSpPr>
            <a:grpSpLocks/>
          </p:cNvGrpSpPr>
          <p:nvPr/>
        </p:nvGrpSpPr>
        <p:grpSpPr bwMode="auto">
          <a:xfrm rot="-5400000">
            <a:off x="7858125" y="1143000"/>
            <a:ext cx="714375" cy="714375"/>
            <a:chOff x="7786688" y="4903949"/>
            <a:chExt cx="701675" cy="761839"/>
          </a:xfrm>
        </p:grpSpPr>
        <p:sp>
          <p:nvSpPr>
            <p:cNvPr id="362" name="Месяц 361"/>
            <p:cNvSpPr/>
            <p:nvPr/>
          </p:nvSpPr>
          <p:spPr>
            <a:xfrm rot="17451489" flipH="1">
              <a:off x="7984951" y="4883007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3" name="Месяц 362"/>
            <p:cNvSpPr/>
            <p:nvPr/>
          </p:nvSpPr>
          <p:spPr>
            <a:xfrm rot="4148511">
              <a:off x="8159972" y="4832511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4" name="Трапеция 363"/>
            <p:cNvSpPr/>
            <p:nvPr/>
          </p:nvSpPr>
          <p:spPr>
            <a:xfrm rot="10800000">
              <a:off x="7786688" y="5071554"/>
              <a:ext cx="642422" cy="460489"/>
            </a:xfrm>
            <a:prstGeom prst="trapezoid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5" name="Трапеция 364"/>
            <p:cNvSpPr/>
            <p:nvPr/>
          </p:nvSpPr>
          <p:spPr>
            <a:xfrm rot="10800000">
              <a:off x="7792925" y="5428771"/>
              <a:ext cx="695438" cy="237017"/>
            </a:xfrm>
            <a:prstGeom prst="trapezoid">
              <a:avLst/>
            </a:prstGeom>
            <a:gradFill flip="none" rotWithShape="1">
              <a:gsLst>
                <a:gs pos="3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79" name="Группа 16"/>
          <p:cNvGrpSpPr>
            <a:grpSpLocks/>
          </p:cNvGrpSpPr>
          <p:nvPr/>
        </p:nvGrpSpPr>
        <p:grpSpPr bwMode="auto">
          <a:xfrm rot="-5400000">
            <a:off x="7893844" y="1821656"/>
            <a:ext cx="642938" cy="714375"/>
            <a:chOff x="3071813" y="2214563"/>
            <a:chExt cx="642937" cy="714375"/>
          </a:xfrm>
        </p:grpSpPr>
        <p:sp>
          <p:nvSpPr>
            <p:cNvPr id="367" name="Прямоугольник 366"/>
            <p:cNvSpPr/>
            <p:nvPr/>
          </p:nvSpPr>
          <p:spPr>
            <a:xfrm>
              <a:off x="3067051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68" name="Прямая соединительная линия 367"/>
            <p:cNvCxnSpPr>
              <a:endCxn id="367" idx="2"/>
            </p:cNvCxnSpPr>
            <p:nvPr/>
          </p:nvCxnSpPr>
          <p:spPr>
            <a:xfrm rot="5400000">
              <a:off x="3106738" y="2749550"/>
              <a:ext cx="357187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69" name="Овал 368"/>
            <p:cNvSpPr/>
            <p:nvPr/>
          </p:nvSpPr>
          <p:spPr>
            <a:xfrm>
              <a:off x="3209925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544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18480" name="TextBox 120"/>
          <p:cNvSpPr txBox="1">
            <a:spLocks noChangeArrowheads="1"/>
          </p:cNvSpPr>
          <p:nvPr/>
        </p:nvSpPr>
        <p:spPr bwMode="auto">
          <a:xfrm rot="-5400000">
            <a:off x="7389812" y="1468438"/>
            <a:ext cx="273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Узумбарская фиалка  </a:t>
            </a:r>
          </a:p>
        </p:txBody>
      </p:sp>
      <p:sp>
        <p:nvSpPr>
          <p:cNvPr id="18481" name="TextBox 138"/>
          <p:cNvSpPr txBox="1">
            <a:spLocks noChangeArrowheads="1"/>
          </p:cNvSpPr>
          <p:nvPr/>
        </p:nvSpPr>
        <p:spPr bwMode="auto">
          <a:xfrm>
            <a:off x="2071688" y="2643188"/>
            <a:ext cx="1347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Циперус  </a:t>
            </a:r>
          </a:p>
        </p:txBody>
      </p:sp>
      <p:grpSp>
        <p:nvGrpSpPr>
          <p:cNvPr id="18482" name="Группа 16"/>
          <p:cNvGrpSpPr>
            <a:grpSpLocks/>
          </p:cNvGrpSpPr>
          <p:nvPr/>
        </p:nvGrpSpPr>
        <p:grpSpPr bwMode="auto">
          <a:xfrm>
            <a:off x="500063" y="1928813"/>
            <a:ext cx="714375" cy="714375"/>
            <a:chOff x="3571868" y="1357298"/>
            <a:chExt cx="714380" cy="714380"/>
          </a:xfrm>
        </p:grpSpPr>
        <p:sp>
          <p:nvSpPr>
            <p:cNvPr id="171" name="Овал 170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3786181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4000496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" name="Дуга 173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75" name="Овал 174"/>
          <p:cNvSpPr/>
          <p:nvPr/>
        </p:nvSpPr>
        <p:spPr>
          <a:xfrm>
            <a:off x="2857500" y="1857375"/>
            <a:ext cx="642938" cy="65246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84" name="Группа 80"/>
          <p:cNvGrpSpPr>
            <a:grpSpLocks/>
          </p:cNvGrpSpPr>
          <p:nvPr/>
        </p:nvGrpSpPr>
        <p:grpSpPr bwMode="auto">
          <a:xfrm>
            <a:off x="1285875" y="2000250"/>
            <a:ext cx="617538" cy="500063"/>
            <a:chOff x="4587875" y="2214563"/>
            <a:chExt cx="760413" cy="571500"/>
          </a:xfrm>
        </p:grpSpPr>
        <p:sp>
          <p:nvSpPr>
            <p:cNvPr id="177" name="Блок-схема: ручное управление 176"/>
            <p:cNvSpPr/>
            <p:nvPr/>
          </p:nvSpPr>
          <p:spPr>
            <a:xfrm rot="5212044">
              <a:off x="4626195" y="2328642"/>
              <a:ext cx="257628" cy="334269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8529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181" name="Прямая соединительная линия 180"/>
              <p:cNvCxnSpPr/>
              <p:nvPr/>
            </p:nvCxnSpPr>
            <p:spPr>
              <a:xfrm flipV="1">
                <a:off x="5071658" y="2143116"/>
                <a:ext cx="215136" cy="142877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 flipV="1">
                <a:off x="5071658" y="2428868"/>
                <a:ext cx="286847" cy="907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>
                <a:off x="5071658" y="2592154"/>
                <a:ext cx="275815" cy="5216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>
              <a:xfrm>
                <a:off x="5286793" y="2519583"/>
                <a:ext cx="275815" cy="5216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84"/>
              <p:cNvCxnSpPr/>
              <p:nvPr/>
            </p:nvCxnSpPr>
            <p:spPr>
              <a:xfrm flipV="1">
                <a:off x="5286793" y="2215688"/>
                <a:ext cx="275815" cy="70305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6" name="Прямая соединительная линия 185"/>
              <p:cNvCxnSpPr/>
              <p:nvPr/>
            </p:nvCxnSpPr>
            <p:spPr>
              <a:xfrm>
                <a:off x="5071658" y="2714619"/>
                <a:ext cx="215136" cy="142877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>
              <a:xfrm>
                <a:off x="5286793" y="2714619"/>
                <a:ext cx="275815" cy="122465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85" name="Группа 73"/>
          <p:cNvGrpSpPr>
            <a:grpSpLocks/>
          </p:cNvGrpSpPr>
          <p:nvPr/>
        </p:nvGrpSpPr>
        <p:grpSpPr bwMode="auto">
          <a:xfrm>
            <a:off x="2071688" y="1857375"/>
            <a:ext cx="714375" cy="642938"/>
            <a:chOff x="7786688" y="4903949"/>
            <a:chExt cx="701675" cy="761839"/>
          </a:xfrm>
        </p:grpSpPr>
        <p:sp>
          <p:nvSpPr>
            <p:cNvPr id="191" name="Месяц 190"/>
            <p:cNvSpPr/>
            <p:nvPr/>
          </p:nvSpPr>
          <p:spPr>
            <a:xfrm rot="17451489" flipH="1">
              <a:off x="7984951" y="4883007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3" name="Месяц 192"/>
            <p:cNvSpPr/>
            <p:nvPr/>
          </p:nvSpPr>
          <p:spPr>
            <a:xfrm rot="4148511">
              <a:off x="8159972" y="4832511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4" name="Трапеция 193"/>
            <p:cNvSpPr/>
            <p:nvPr/>
          </p:nvSpPr>
          <p:spPr>
            <a:xfrm rot="10800000">
              <a:off x="7786688" y="5071366"/>
              <a:ext cx="642422" cy="460865"/>
            </a:xfrm>
            <a:prstGeom prst="trapezoid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5" name="Трапеция 194"/>
            <p:cNvSpPr/>
            <p:nvPr/>
          </p:nvSpPr>
          <p:spPr>
            <a:xfrm rot="10800000">
              <a:off x="7792925" y="5428772"/>
              <a:ext cx="695438" cy="237016"/>
            </a:xfrm>
            <a:prstGeom prst="trapezoid">
              <a:avLst/>
            </a:prstGeom>
            <a:gradFill flip="none" rotWithShape="1">
              <a:gsLst>
                <a:gs pos="3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8486" name="Группа 16"/>
          <p:cNvGrpSpPr>
            <a:grpSpLocks/>
          </p:cNvGrpSpPr>
          <p:nvPr/>
        </p:nvGrpSpPr>
        <p:grpSpPr bwMode="auto">
          <a:xfrm>
            <a:off x="357188" y="3714750"/>
            <a:ext cx="714375" cy="714375"/>
            <a:chOff x="3571868" y="1357298"/>
            <a:chExt cx="714380" cy="714380"/>
          </a:xfrm>
        </p:grpSpPr>
        <p:sp>
          <p:nvSpPr>
            <p:cNvPr id="198" name="Овал 197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3786181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4000496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2" name="Дуга 201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487" name="Группа 56"/>
          <p:cNvGrpSpPr>
            <a:grpSpLocks/>
          </p:cNvGrpSpPr>
          <p:nvPr/>
        </p:nvGrpSpPr>
        <p:grpSpPr bwMode="auto">
          <a:xfrm>
            <a:off x="1643063" y="3714750"/>
            <a:ext cx="928687" cy="714375"/>
            <a:chOff x="4238569" y="5003736"/>
            <a:chExt cx="1262126" cy="642942"/>
          </a:xfrm>
        </p:grpSpPr>
        <p:sp>
          <p:nvSpPr>
            <p:cNvPr id="204" name="Трапеция 203"/>
            <p:cNvSpPr/>
            <p:nvPr/>
          </p:nvSpPr>
          <p:spPr>
            <a:xfrm rot="18300247">
              <a:off x="4381095" y="4918361"/>
              <a:ext cx="254319" cy="539370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4644176" y="5003736"/>
              <a:ext cx="64292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6" name="Месяц 205"/>
            <p:cNvSpPr/>
            <p:nvPr/>
          </p:nvSpPr>
          <p:spPr>
            <a:xfrm rot="10800000">
              <a:off x="5287105" y="5003736"/>
              <a:ext cx="213590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4644176" y="5358068"/>
              <a:ext cx="64292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8" name="Пятно 1 207"/>
          <p:cNvSpPr/>
          <p:nvPr/>
        </p:nvSpPr>
        <p:spPr>
          <a:xfrm>
            <a:off x="2643174" y="3714752"/>
            <a:ext cx="857256" cy="857256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91" name="Группа 29"/>
          <p:cNvGrpSpPr>
            <a:grpSpLocks/>
          </p:cNvGrpSpPr>
          <p:nvPr/>
        </p:nvGrpSpPr>
        <p:grpSpPr bwMode="auto">
          <a:xfrm>
            <a:off x="1143000" y="3714750"/>
            <a:ext cx="642938" cy="714375"/>
            <a:chOff x="3071813" y="2214563"/>
            <a:chExt cx="642937" cy="714375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11" name="Прямая соединительная линия 210"/>
            <p:cNvCxnSpPr>
              <a:endCxn id="210" idx="2"/>
            </p:cNvCxnSpPr>
            <p:nvPr/>
          </p:nvCxnSpPr>
          <p:spPr>
            <a:xfrm rot="5400000">
              <a:off x="3106738" y="2749551"/>
              <a:ext cx="357187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3" name="Овал 212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511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8492" name="Группа 16"/>
          <p:cNvGrpSpPr>
            <a:grpSpLocks/>
          </p:cNvGrpSpPr>
          <p:nvPr/>
        </p:nvGrpSpPr>
        <p:grpSpPr bwMode="auto">
          <a:xfrm>
            <a:off x="4286250" y="428625"/>
            <a:ext cx="714375" cy="714375"/>
            <a:chOff x="3571868" y="1357298"/>
            <a:chExt cx="714380" cy="714380"/>
          </a:xfrm>
        </p:grpSpPr>
        <p:sp>
          <p:nvSpPr>
            <p:cNvPr id="219" name="Овал 218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3786183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4000496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2" name="Дуга 221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493" name="Группа 76"/>
          <p:cNvGrpSpPr>
            <a:grpSpLocks/>
          </p:cNvGrpSpPr>
          <p:nvPr/>
        </p:nvGrpSpPr>
        <p:grpSpPr bwMode="auto">
          <a:xfrm>
            <a:off x="5214938" y="428625"/>
            <a:ext cx="642937" cy="714375"/>
            <a:chOff x="3071813" y="2214563"/>
            <a:chExt cx="642937" cy="714375"/>
          </a:xfrm>
        </p:grpSpPr>
        <p:sp>
          <p:nvSpPr>
            <p:cNvPr id="224" name="Прямоугольник 223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25" name="Прямая соединительная линия 224"/>
            <p:cNvCxnSpPr>
              <a:endCxn id="224" idx="2"/>
            </p:cNvCxnSpPr>
            <p:nvPr/>
          </p:nvCxnSpPr>
          <p:spPr>
            <a:xfrm rot="5400000">
              <a:off x="3106738" y="2749551"/>
              <a:ext cx="357187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26" name="Овал 225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503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8494" name="Группа 56"/>
          <p:cNvGrpSpPr>
            <a:grpSpLocks/>
          </p:cNvGrpSpPr>
          <p:nvPr/>
        </p:nvGrpSpPr>
        <p:grpSpPr bwMode="auto">
          <a:xfrm>
            <a:off x="5786438" y="428625"/>
            <a:ext cx="785812" cy="642938"/>
            <a:chOff x="4238569" y="5003736"/>
            <a:chExt cx="1262126" cy="642942"/>
          </a:xfrm>
        </p:grpSpPr>
        <p:sp>
          <p:nvSpPr>
            <p:cNvPr id="233" name="Трапеция 14"/>
            <p:cNvSpPr>
              <a:spLocks noChangeArrowheads="1"/>
            </p:cNvSpPr>
            <p:nvPr/>
          </p:nvSpPr>
          <p:spPr bwMode="auto">
            <a:xfrm rot="-3299753">
              <a:off x="4381842" y="4917614"/>
              <a:ext cx="254002" cy="540547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39" name="Прямоугольник 238"/>
            <p:cNvSpPr/>
            <p:nvPr/>
          </p:nvSpPr>
          <p:spPr>
            <a:xfrm>
              <a:off x="4643979" y="5003736"/>
              <a:ext cx="642537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3" name="Месяц 242"/>
            <p:cNvSpPr>
              <a:spLocks noChangeArrowheads="1"/>
            </p:cNvSpPr>
            <p:nvPr/>
          </p:nvSpPr>
          <p:spPr bwMode="auto">
            <a:xfrm rot="10800000">
              <a:off x="5286516" y="5003736"/>
              <a:ext cx="214179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44" name="Прямоугольник 243"/>
            <p:cNvSpPr/>
            <p:nvPr/>
          </p:nvSpPr>
          <p:spPr>
            <a:xfrm>
              <a:off x="4643979" y="5357751"/>
              <a:ext cx="642537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49" name="Овал 248"/>
          <p:cNvSpPr/>
          <p:nvPr/>
        </p:nvSpPr>
        <p:spPr>
          <a:xfrm>
            <a:off x="6643688" y="428625"/>
            <a:ext cx="714375" cy="71437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45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179388" y="260350"/>
            <a:ext cx="3286125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57"/>
          <p:cNvSpPr/>
          <p:nvPr/>
        </p:nvSpPr>
        <p:spPr>
          <a:xfrm>
            <a:off x="250825" y="3429000"/>
            <a:ext cx="3286125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460" name="Группа 16"/>
          <p:cNvGrpSpPr>
            <a:grpSpLocks/>
          </p:cNvGrpSpPr>
          <p:nvPr/>
        </p:nvGrpSpPr>
        <p:grpSpPr bwMode="auto">
          <a:xfrm>
            <a:off x="323850" y="3633788"/>
            <a:ext cx="642938" cy="652462"/>
            <a:chOff x="3571868" y="1357298"/>
            <a:chExt cx="714380" cy="714380"/>
          </a:xfrm>
        </p:grpSpPr>
        <p:sp>
          <p:nvSpPr>
            <p:cNvPr id="3" name="Овал 59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Овал 60"/>
            <p:cNvSpPr/>
            <p:nvPr/>
          </p:nvSpPr>
          <p:spPr>
            <a:xfrm>
              <a:off x="3787064" y="1571090"/>
              <a:ext cx="70556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61"/>
            <p:cNvSpPr/>
            <p:nvPr/>
          </p:nvSpPr>
          <p:spPr>
            <a:xfrm>
              <a:off x="4000496" y="1571090"/>
              <a:ext cx="72319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Дуга 62"/>
            <p:cNvSpPr>
              <a:spLocks noChangeArrowheads="1"/>
            </p:cNvSpPr>
            <p:nvPr/>
          </p:nvSpPr>
          <p:spPr bwMode="auto">
            <a:xfrm rot="7134702">
              <a:off x="3781199" y="1539837"/>
              <a:ext cx="279842" cy="352780"/>
            </a:xfrm>
            <a:custGeom>
              <a:avLst/>
              <a:gdLst>
                <a:gd name="T0" fmla="*/ 139701 w 279402"/>
                <a:gd name="T1" fmla="*/ 0 h 352427"/>
                <a:gd name="T2" fmla="*/ 139701 w 279402"/>
                <a:gd name="T3" fmla="*/ 176214 h 352427"/>
                <a:gd name="T4" fmla="*/ 279402 w 279402"/>
                <a:gd name="T5" fmla="*/ 176214 h 352427"/>
                <a:gd name="T6" fmla="*/ 11796480 60000 65536"/>
                <a:gd name="T7" fmla="*/ 11796480 60000 65536"/>
                <a:gd name="T8" fmla="*/ 5898240 60000 65536"/>
                <a:gd name="T9" fmla="*/ 139701 w 279402"/>
                <a:gd name="T10" fmla="*/ 0 h 352427"/>
                <a:gd name="T11" fmla="*/ 279402 w 279402"/>
                <a:gd name="T12" fmla="*/ 176214 h 352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02" h="352427" stroke="0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  <a:lnTo>
                    <a:pt x="139701" y="176214"/>
                  </a:lnTo>
                  <a:close/>
                </a:path>
                <a:path w="279402" h="352427" fill="none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</a:path>
              </a:pathLst>
            </a:custGeom>
            <a:noFill/>
            <a:ln w="38100" algn="ctr">
              <a:solidFill>
                <a:srgbClr val="C32D2E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9461" name="TextBox 74"/>
          <p:cNvSpPr txBox="1">
            <a:spLocks noChangeArrowheads="1"/>
          </p:cNvSpPr>
          <p:nvPr/>
        </p:nvSpPr>
        <p:spPr bwMode="auto">
          <a:xfrm>
            <a:off x="1692275" y="4348163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Аспарагус  </a:t>
            </a:r>
          </a:p>
        </p:txBody>
      </p:sp>
      <p:sp>
        <p:nvSpPr>
          <p:cNvPr id="85" name="Овал 84"/>
          <p:cNvSpPr/>
          <p:nvPr/>
        </p:nvSpPr>
        <p:spPr>
          <a:xfrm>
            <a:off x="2822575" y="3633788"/>
            <a:ext cx="642938" cy="642937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3" name="TextBox 74"/>
          <p:cNvSpPr txBox="1">
            <a:spLocks noChangeArrowheads="1"/>
          </p:cNvSpPr>
          <p:nvPr/>
        </p:nvSpPr>
        <p:spPr bwMode="auto">
          <a:xfrm>
            <a:off x="1425575" y="119697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Бегония </a:t>
            </a:r>
          </a:p>
        </p:txBody>
      </p:sp>
      <p:sp>
        <p:nvSpPr>
          <p:cNvPr id="40" name="Скругленный прямоугольник 57"/>
          <p:cNvSpPr/>
          <p:nvPr/>
        </p:nvSpPr>
        <p:spPr>
          <a:xfrm>
            <a:off x="179388" y="1844675"/>
            <a:ext cx="3286125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465" name="Группа 11"/>
          <p:cNvGrpSpPr>
            <a:grpSpLocks/>
          </p:cNvGrpSpPr>
          <p:nvPr/>
        </p:nvGrpSpPr>
        <p:grpSpPr bwMode="auto">
          <a:xfrm>
            <a:off x="1116013" y="3716338"/>
            <a:ext cx="647700" cy="487362"/>
            <a:chOff x="4587875" y="2214563"/>
            <a:chExt cx="760413" cy="571500"/>
          </a:xfrm>
        </p:grpSpPr>
        <p:sp>
          <p:nvSpPr>
            <p:cNvPr id="42" name="Блок-схема: ручное управление 12"/>
            <p:cNvSpPr>
              <a:spLocks noChangeArrowheads="1"/>
            </p:cNvSpPr>
            <p:nvPr/>
          </p:nvSpPr>
          <p:spPr bwMode="auto">
            <a:xfrm rot="5212044">
              <a:off x="4627165" y="2327922"/>
              <a:ext cx="256896" cy="335476"/>
            </a:xfrm>
            <a:prstGeom prst="flowChartManualOperation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grpSp>
          <p:nvGrpSpPr>
            <p:cNvPr id="19549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43" name="Прямая соединительная линия 14"/>
              <p:cNvCxnSpPr/>
              <p:nvPr/>
            </p:nvCxnSpPr>
            <p:spPr>
              <a:xfrm flipV="1">
                <a:off x="5070852" y="2143116"/>
                <a:ext cx="215636" cy="141945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15"/>
              <p:cNvCxnSpPr/>
              <p:nvPr/>
            </p:nvCxnSpPr>
            <p:spPr>
              <a:xfrm flipV="1">
                <a:off x="5070852" y="2429333"/>
                <a:ext cx="286639" cy="930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16"/>
              <p:cNvCxnSpPr/>
              <p:nvPr/>
            </p:nvCxnSpPr>
            <p:spPr>
              <a:xfrm>
                <a:off x="5070852" y="2592221"/>
                <a:ext cx="276120" cy="51193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17"/>
              <p:cNvCxnSpPr/>
              <p:nvPr/>
            </p:nvCxnSpPr>
            <p:spPr>
              <a:xfrm>
                <a:off x="5286488" y="2520086"/>
                <a:ext cx="276120" cy="51193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18"/>
              <p:cNvCxnSpPr/>
              <p:nvPr/>
            </p:nvCxnSpPr>
            <p:spPr>
              <a:xfrm flipV="1">
                <a:off x="5286488" y="2215251"/>
                <a:ext cx="276120" cy="69809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19"/>
              <p:cNvCxnSpPr/>
              <p:nvPr/>
            </p:nvCxnSpPr>
            <p:spPr>
              <a:xfrm>
                <a:off x="5070852" y="2715551"/>
                <a:ext cx="215636" cy="141945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20"/>
              <p:cNvCxnSpPr/>
              <p:nvPr/>
            </p:nvCxnSpPr>
            <p:spPr>
              <a:xfrm>
                <a:off x="5286488" y="2715551"/>
                <a:ext cx="276120" cy="121003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9466" name="TextBox 74"/>
          <p:cNvSpPr txBox="1">
            <a:spLocks noChangeArrowheads="1"/>
          </p:cNvSpPr>
          <p:nvPr/>
        </p:nvSpPr>
        <p:spPr bwMode="auto">
          <a:xfrm>
            <a:off x="1425575" y="27813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Сансевьера </a:t>
            </a:r>
          </a:p>
        </p:txBody>
      </p:sp>
      <p:grpSp>
        <p:nvGrpSpPr>
          <p:cNvPr id="19467" name="Группа 55"/>
          <p:cNvGrpSpPr>
            <a:grpSpLocks/>
          </p:cNvGrpSpPr>
          <p:nvPr/>
        </p:nvGrpSpPr>
        <p:grpSpPr bwMode="auto">
          <a:xfrm>
            <a:off x="1763713" y="3644900"/>
            <a:ext cx="928687" cy="642938"/>
            <a:chOff x="5881643" y="5072073"/>
            <a:chExt cx="1283633" cy="642942"/>
          </a:xfrm>
        </p:grpSpPr>
        <p:sp>
          <p:nvSpPr>
            <p:cNvPr id="54" name="Трапеция 158"/>
            <p:cNvSpPr>
              <a:spLocks noChangeArrowheads="1"/>
            </p:cNvSpPr>
            <p:nvPr/>
          </p:nvSpPr>
          <p:spPr bwMode="auto">
            <a:xfrm rot="-3299753">
              <a:off x="6024535" y="4986331"/>
              <a:ext cx="254002" cy="539784"/>
            </a:xfrm>
            <a:custGeom>
              <a:avLst/>
              <a:gdLst>
                <a:gd name="T0" fmla="*/ 127001 w 254002"/>
                <a:gd name="T1" fmla="*/ 0 h 539475"/>
                <a:gd name="T2" fmla="*/ 31750 w 254002"/>
                <a:gd name="T3" fmla="*/ 269738 h 539475"/>
                <a:gd name="T4" fmla="*/ 127001 w 254002"/>
                <a:gd name="T5" fmla="*/ 539475 h 539475"/>
                <a:gd name="T6" fmla="*/ 222252 w 254002"/>
                <a:gd name="T7" fmla="*/ 269738 h 539475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13 h 539475"/>
                <a:gd name="T14" fmla="*/ 211668 w 254002"/>
                <a:gd name="T15" fmla="*/ 539475 h 5394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475">
                  <a:moveTo>
                    <a:pt x="0" y="539475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475"/>
                  </a:lnTo>
                  <a:close/>
                </a:path>
              </a:pathLst>
            </a:custGeom>
            <a:gradFill rotWithShape="1">
              <a:gsLst>
                <a:gs pos="0">
                  <a:srgbClr val="1A7287"/>
                </a:gs>
                <a:gs pos="80000">
                  <a:srgbClr val="2696B2"/>
                </a:gs>
                <a:gs pos="100000">
                  <a:srgbClr val="2398B5"/>
                </a:gs>
              </a:gsLst>
              <a:lin ang="16200000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5" name="Прямоугольник 159"/>
            <p:cNvSpPr/>
            <p:nvPr/>
          </p:nvSpPr>
          <p:spPr>
            <a:xfrm>
              <a:off x="6309520" y="5072073"/>
              <a:ext cx="640720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6" name="Месяц 160"/>
            <p:cNvSpPr>
              <a:spLocks noChangeArrowheads="1"/>
            </p:cNvSpPr>
            <p:nvPr/>
          </p:nvSpPr>
          <p:spPr bwMode="auto">
            <a:xfrm rot="10800000">
              <a:off x="6950240" y="5072073"/>
              <a:ext cx="215036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1A7287"/>
                </a:gs>
                <a:gs pos="80000">
                  <a:srgbClr val="2696B2"/>
                </a:gs>
                <a:gs pos="100000">
                  <a:srgbClr val="2398B5"/>
                </a:gs>
              </a:gsLst>
              <a:lin ang="16200000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2" name="Скругленный прямоугольник 91"/>
          <p:cNvSpPr/>
          <p:nvPr/>
        </p:nvSpPr>
        <p:spPr>
          <a:xfrm>
            <a:off x="3790950" y="1824038"/>
            <a:ext cx="3287713" cy="13477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469" name="Группа 16"/>
          <p:cNvGrpSpPr>
            <a:grpSpLocks/>
          </p:cNvGrpSpPr>
          <p:nvPr/>
        </p:nvGrpSpPr>
        <p:grpSpPr bwMode="auto">
          <a:xfrm>
            <a:off x="3863975" y="2090738"/>
            <a:ext cx="642938" cy="652462"/>
            <a:chOff x="3571868" y="1357298"/>
            <a:chExt cx="714380" cy="714380"/>
          </a:xfrm>
        </p:grpSpPr>
        <p:sp>
          <p:nvSpPr>
            <p:cNvPr id="67" name="Овал 93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Овал 94"/>
            <p:cNvSpPr/>
            <p:nvPr/>
          </p:nvSpPr>
          <p:spPr>
            <a:xfrm>
              <a:off x="3787064" y="1571090"/>
              <a:ext cx="70556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Овал 95"/>
            <p:cNvSpPr/>
            <p:nvPr/>
          </p:nvSpPr>
          <p:spPr>
            <a:xfrm>
              <a:off x="4000496" y="1571090"/>
              <a:ext cx="72319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Дуга 96"/>
            <p:cNvSpPr>
              <a:spLocks noChangeArrowheads="1"/>
            </p:cNvSpPr>
            <p:nvPr/>
          </p:nvSpPr>
          <p:spPr bwMode="auto">
            <a:xfrm rot="7134702">
              <a:off x="3781199" y="1539837"/>
              <a:ext cx="279842" cy="352780"/>
            </a:xfrm>
            <a:custGeom>
              <a:avLst/>
              <a:gdLst>
                <a:gd name="T0" fmla="*/ 139701 w 279402"/>
                <a:gd name="T1" fmla="*/ 0 h 352427"/>
                <a:gd name="T2" fmla="*/ 139701 w 279402"/>
                <a:gd name="T3" fmla="*/ 176214 h 352427"/>
                <a:gd name="T4" fmla="*/ 279402 w 279402"/>
                <a:gd name="T5" fmla="*/ 176214 h 352427"/>
                <a:gd name="T6" fmla="*/ 11796480 60000 65536"/>
                <a:gd name="T7" fmla="*/ 11796480 60000 65536"/>
                <a:gd name="T8" fmla="*/ 5898240 60000 65536"/>
                <a:gd name="T9" fmla="*/ 139701 w 279402"/>
                <a:gd name="T10" fmla="*/ 0 h 352427"/>
                <a:gd name="T11" fmla="*/ 279402 w 279402"/>
                <a:gd name="T12" fmla="*/ 176214 h 352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02" h="352427" stroke="0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  <a:lnTo>
                    <a:pt x="139701" y="176214"/>
                  </a:lnTo>
                  <a:close/>
                </a:path>
                <a:path w="279402" h="352427" fill="none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</a:path>
              </a:pathLst>
            </a:custGeom>
            <a:noFill/>
            <a:ln w="38100" algn="ctr">
              <a:solidFill>
                <a:srgbClr val="C32D2E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9470" name="TextBox 102"/>
          <p:cNvSpPr txBox="1">
            <a:spLocks noChangeArrowheads="1"/>
          </p:cNvSpPr>
          <p:nvPr/>
        </p:nvSpPr>
        <p:spPr bwMode="auto">
          <a:xfrm>
            <a:off x="5108575" y="2743200"/>
            <a:ext cx="213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Хлорофитум</a:t>
            </a:r>
          </a:p>
        </p:txBody>
      </p:sp>
      <p:grpSp>
        <p:nvGrpSpPr>
          <p:cNvPr id="19471" name="Группа 55"/>
          <p:cNvGrpSpPr>
            <a:grpSpLocks/>
          </p:cNvGrpSpPr>
          <p:nvPr/>
        </p:nvGrpSpPr>
        <p:grpSpPr bwMode="auto">
          <a:xfrm>
            <a:off x="5292725" y="2100263"/>
            <a:ext cx="928688" cy="642937"/>
            <a:chOff x="5881643" y="5072073"/>
            <a:chExt cx="1283633" cy="642942"/>
          </a:xfrm>
        </p:grpSpPr>
        <p:sp>
          <p:nvSpPr>
            <p:cNvPr id="74" name="Трапеция 158"/>
            <p:cNvSpPr>
              <a:spLocks noChangeArrowheads="1"/>
            </p:cNvSpPr>
            <p:nvPr/>
          </p:nvSpPr>
          <p:spPr bwMode="auto">
            <a:xfrm rot="-3299753">
              <a:off x="6024535" y="4986332"/>
              <a:ext cx="254002" cy="539784"/>
            </a:xfrm>
            <a:custGeom>
              <a:avLst/>
              <a:gdLst>
                <a:gd name="T0" fmla="*/ 127001 w 254002"/>
                <a:gd name="T1" fmla="*/ 0 h 539475"/>
                <a:gd name="T2" fmla="*/ 31750 w 254002"/>
                <a:gd name="T3" fmla="*/ 269738 h 539475"/>
                <a:gd name="T4" fmla="*/ 127001 w 254002"/>
                <a:gd name="T5" fmla="*/ 539475 h 539475"/>
                <a:gd name="T6" fmla="*/ 222252 w 254002"/>
                <a:gd name="T7" fmla="*/ 269738 h 539475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13 h 539475"/>
                <a:gd name="T14" fmla="*/ 211668 w 254002"/>
                <a:gd name="T15" fmla="*/ 539475 h 5394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475">
                  <a:moveTo>
                    <a:pt x="0" y="539475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475"/>
                  </a:lnTo>
                  <a:close/>
                </a:path>
              </a:pathLst>
            </a:custGeom>
            <a:gradFill rotWithShape="1">
              <a:gsLst>
                <a:gs pos="0">
                  <a:srgbClr val="1A7287"/>
                </a:gs>
                <a:gs pos="80000">
                  <a:srgbClr val="2696B2"/>
                </a:gs>
                <a:gs pos="100000">
                  <a:srgbClr val="2398B5"/>
                </a:gs>
              </a:gsLst>
              <a:lin ang="16200000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5" name="Прямоугольник 159"/>
            <p:cNvSpPr/>
            <p:nvPr/>
          </p:nvSpPr>
          <p:spPr>
            <a:xfrm>
              <a:off x="6309521" y="5072073"/>
              <a:ext cx="64071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6" name="Месяц 160"/>
            <p:cNvSpPr>
              <a:spLocks noChangeArrowheads="1"/>
            </p:cNvSpPr>
            <p:nvPr/>
          </p:nvSpPr>
          <p:spPr bwMode="auto">
            <a:xfrm rot="10800000">
              <a:off x="6950240" y="5072073"/>
              <a:ext cx="215036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1A7287"/>
                </a:gs>
                <a:gs pos="80000">
                  <a:srgbClr val="2696B2"/>
                </a:gs>
                <a:gs pos="100000">
                  <a:srgbClr val="2398B5"/>
                </a:gs>
              </a:gsLst>
              <a:lin ang="16200000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9472" name="Группа 16"/>
          <p:cNvGrpSpPr>
            <a:grpSpLocks/>
          </p:cNvGrpSpPr>
          <p:nvPr/>
        </p:nvGrpSpPr>
        <p:grpSpPr bwMode="auto">
          <a:xfrm>
            <a:off x="4649788" y="2243138"/>
            <a:ext cx="642937" cy="500062"/>
            <a:chOff x="4587875" y="2214563"/>
            <a:chExt cx="760413" cy="571500"/>
          </a:xfrm>
        </p:grpSpPr>
        <p:sp>
          <p:nvSpPr>
            <p:cNvPr id="77" name="Блок-схема: ручное управление 162"/>
            <p:cNvSpPr>
              <a:spLocks noChangeArrowheads="1"/>
            </p:cNvSpPr>
            <p:nvPr/>
          </p:nvSpPr>
          <p:spPr bwMode="auto">
            <a:xfrm rot="5212044">
              <a:off x="4626164" y="2328674"/>
              <a:ext cx="257629" cy="334206"/>
            </a:xfrm>
            <a:prstGeom prst="flowChartManualOperation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grpSp>
          <p:nvGrpSpPr>
            <p:cNvPr id="19530" name="Группа 83"/>
            <p:cNvGrpSpPr>
              <a:grpSpLocks/>
            </p:cNvGrpSpPr>
            <p:nvPr/>
          </p:nvGrpSpPr>
          <p:grpSpPr bwMode="auto">
            <a:xfrm>
              <a:off x="5000625" y="2214560"/>
              <a:ext cx="347663" cy="571499"/>
              <a:chOff x="5072066" y="2143116"/>
              <a:chExt cx="490542" cy="714380"/>
            </a:xfrm>
          </p:grpSpPr>
          <p:cxnSp>
            <p:nvCxnSpPr>
              <p:cNvPr id="78" name="Прямая соединительная линия 164"/>
              <p:cNvCxnSpPr/>
              <p:nvPr/>
            </p:nvCxnSpPr>
            <p:spPr>
              <a:xfrm flipV="1">
                <a:off x="5072510" y="2143120"/>
                <a:ext cx="214583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165"/>
              <p:cNvCxnSpPr/>
              <p:nvPr/>
            </p:nvCxnSpPr>
            <p:spPr>
              <a:xfrm flipV="1">
                <a:off x="5072510" y="2428873"/>
                <a:ext cx="286112" cy="907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166"/>
              <p:cNvCxnSpPr/>
              <p:nvPr/>
            </p:nvCxnSpPr>
            <p:spPr>
              <a:xfrm>
                <a:off x="5072510" y="2592160"/>
                <a:ext cx="275515" cy="5216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167"/>
              <p:cNvCxnSpPr/>
              <p:nvPr/>
            </p:nvCxnSpPr>
            <p:spPr>
              <a:xfrm>
                <a:off x="5287093" y="2519588"/>
                <a:ext cx="275515" cy="5216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168"/>
              <p:cNvCxnSpPr/>
              <p:nvPr/>
            </p:nvCxnSpPr>
            <p:spPr>
              <a:xfrm flipV="1">
                <a:off x="5287093" y="2215692"/>
                <a:ext cx="275515" cy="7030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169"/>
              <p:cNvCxnSpPr/>
              <p:nvPr/>
            </p:nvCxnSpPr>
            <p:spPr>
              <a:xfrm>
                <a:off x="5072510" y="2714626"/>
                <a:ext cx="214583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170"/>
              <p:cNvCxnSpPr/>
              <p:nvPr/>
            </p:nvCxnSpPr>
            <p:spPr>
              <a:xfrm>
                <a:off x="5287093" y="2714626"/>
                <a:ext cx="275515" cy="12246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Овал 26"/>
          <p:cNvSpPr/>
          <p:nvPr/>
        </p:nvSpPr>
        <p:spPr>
          <a:xfrm>
            <a:off x="6372225" y="2066925"/>
            <a:ext cx="647700" cy="64135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Скругленный прямоугольник 91"/>
          <p:cNvSpPr/>
          <p:nvPr/>
        </p:nvSpPr>
        <p:spPr>
          <a:xfrm>
            <a:off x="3836988" y="304800"/>
            <a:ext cx="3287712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475" name="Группа 16"/>
          <p:cNvGrpSpPr>
            <a:grpSpLocks/>
          </p:cNvGrpSpPr>
          <p:nvPr/>
        </p:nvGrpSpPr>
        <p:grpSpPr bwMode="auto">
          <a:xfrm>
            <a:off x="3910013" y="571500"/>
            <a:ext cx="642937" cy="652463"/>
            <a:chOff x="3571868" y="1357298"/>
            <a:chExt cx="714380" cy="714380"/>
          </a:xfrm>
        </p:grpSpPr>
        <p:sp>
          <p:nvSpPr>
            <p:cNvPr id="88" name="Овал 93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Овал 94"/>
            <p:cNvSpPr/>
            <p:nvPr/>
          </p:nvSpPr>
          <p:spPr>
            <a:xfrm>
              <a:off x="3787064" y="1571091"/>
              <a:ext cx="70556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Овал 95"/>
            <p:cNvSpPr/>
            <p:nvPr/>
          </p:nvSpPr>
          <p:spPr>
            <a:xfrm>
              <a:off x="4000496" y="1571091"/>
              <a:ext cx="72321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Дуга 96"/>
            <p:cNvSpPr>
              <a:spLocks noChangeArrowheads="1"/>
            </p:cNvSpPr>
            <p:nvPr/>
          </p:nvSpPr>
          <p:spPr bwMode="auto">
            <a:xfrm rot="7134702">
              <a:off x="3781199" y="1539836"/>
              <a:ext cx="279843" cy="352781"/>
            </a:xfrm>
            <a:custGeom>
              <a:avLst/>
              <a:gdLst>
                <a:gd name="T0" fmla="*/ 139701 w 279402"/>
                <a:gd name="T1" fmla="*/ 0 h 352427"/>
                <a:gd name="T2" fmla="*/ 139701 w 279402"/>
                <a:gd name="T3" fmla="*/ 176214 h 352427"/>
                <a:gd name="T4" fmla="*/ 279402 w 279402"/>
                <a:gd name="T5" fmla="*/ 176214 h 352427"/>
                <a:gd name="T6" fmla="*/ 11796480 60000 65536"/>
                <a:gd name="T7" fmla="*/ 11796480 60000 65536"/>
                <a:gd name="T8" fmla="*/ 5898240 60000 65536"/>
                <a:gd name="T9" fmla="*/ 139701 w 279402"/>
                <a:gd name="T10" fmla="*/ 0 h 352427"/>
                <a:gd name="T11" fmla="*/ 279402 w 279402"/>
                <a:gd name="T12" fmla="*/ 176214 h 352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02" h="352427" stroke="0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  <a:lnTo>
                    <a:pt x="139701" y="176214"/>
                  </a:lnTo>
                  <a:close/>
                </a:path>
                <a:path w="279402" h="352427" fill="none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</a:path>
              </a:pathLst>
            </a:custGeom>
            <a:noFill/>
            <a:ln w="38100" algn="ctr">
              <a:solidFill>
                <a:srgbClr val="C32D2E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9476" name="TextBox 102"/>
          <p:cNvSpPr txBox="1">
            <a:spLocks noChangeArrowheads="1"/>
          </p:cNvSpPr>
          <p:nvPr/>
        </p:nvSpPr>
        <p:spPr bwMode="auto">
          <a:xfrm>
            <a:off x="5154613" y="1223963"/>
            <a:ext cx="213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Камнеломка</a:t>
            </a:r>
          </a:p>
        </p:txBody>
      </p:sp>
      <p:grpSp>
        <p:nvGrpSpPr>
          <p:cNvPr id="19477" name="Группа 55"/>
          <p:cNvGrpSpPr>
            <a:grpSpLocks/>
          </p:cNvGrpSpPr>
          <p:nvPr/>
        </p:nvGrpSpPr>
        <p:grpSpPr bwMode="auto">
          <a:xfrm>
            <a:off x="5338763" y="581025"/>
            <a:ext cx="928687" cy="642938"/>
            <a:chOff x="5881643" y="5072073"/>
            <a:chExt cx="1283633" cy="642942"/>
          </a:xfrm>
        </p:grpSpPr>
        <p:sp>
          <p:nvSpPr>
            <p:cNvPr id="93" name="Трапеция 158"/>
            <p:cNvSpPr>
              <a:spLocks noChangeArrowheads="1"/>
            </p:cNvSpPr>
            <p:nvPr/>
          </p:nvSpPr>
          <p:spPr bwMode="auto">
            <a:xfrm rot="-3299753">
              <a:off x="6024535" y="4986331"/>
              <a:ext cx="254002" cy="539784"/>
            </a:xfrm>
            <a:custGeom>
              <a:avLst/>
              <a:gdLst>
                <a:gd name="T0" fmla="*/ 127001 w 254002"/>
                <a:gd name="T1" fmla="*/ 0 h 539475"/>
                <a:gd name="T2" fmla="*/ 31750 w 254002"/>
                <a:gd name="T3" fmla="*/ 269738 h 539475"/>
                <a:gd name="T4" fmla="*/ 127001 w 254002"/>
                <a:gd name="T5" fmla="*/ 539475 h 539475"/>
                <a:gd name="T6" fmla="*/ 222252 w 254002"/>
                <a:gd name="T7" fmla="*/ 269738 h 539475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13 h 539475"/>
                <a:gd name="T14" fmla="*/ 211668 w 254002"/>
                <a:gd name="T15" fmla="*/ 539475 h 5394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475">
                  <a:moveTo>
                    <a:pt x="0" y="539475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475"/>
                  </a:lnTo>
                  <a:close/>
                </a:path>
              </a:pathLst>
            </a:custGeom>
            <a:gradFill rotWithShape="1">
              <a:gsLst>
                <a:gs pos="0">
                  <a:srgbClr val="1A7287"/>
                </a:gs>
                <a:gs pos="80000">
                  <a:srgbClr val="2696B2"/>
                </a:gs>
                <a:gs pos="100000">
                  <a:srgbClr val="2398B5"/>
                </a:gs>
              </a:gsLst>
              <a:lin ang="16200000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8" name="Прямоугольник 159"/>
            <p:cNvSpPr/>
            <p:nvPr/>
          </p:nvSpPr>
          <p:spPr>
            <a:xfrm>
              <a:off x="6309520" y="5072073"/>
              <a:ext cx="640720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9" name="Месяц 160"/>
            <p:cNvSpPr>
              <a:spLocks noChangeArrowheads="1"/>
            </p:cNvSpPr>
            <p:nvPr/>
          </p:nvSpPr>
          <p:spPr bwMode="auto">
            <a:xfrm rot="10800000">
              <a:off x="6950240" y="5072073"/>
              <a:ext cx="215036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1A7287"/>
                </a:gs>
                <a:gs pos="80000">
                  <a:srgbClr val="2696B2"/>
                </a:gs>
                <a:gs pos="100000">
                  <a:srgbClr val="2398B5"/>
                </a:gs>
              </a:gsLst>
              <a:lin ang="16200000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9478" name="Группа 16"/>
          <p:cNvGrpSpPr>
            <a:grpSpLocks/>
          </p:cNvGrpSpPr>
          <p:nvPr/>
        </p:nvGrpSpPr>
        <p:grpSpPr bwMode="auto">
          <a:xfrm>
            <a:off x="4629150" y="723900"/>
            <a:ext cx="642938" cy="500063"/>
            <a:chOff x="4587875" y="2214563"/>
            <a:chExt cx="760413" cy="571500"/>
          </a:xfrm>
        </p:grpSpPr>
        <p:sp>
          <p:nvSpPr>
            <p:cNvPr id="100" name="Блок-схема: ручное управление 162"/>
            <p:cNvSpPr>
              <a:spLocks noChangeArrowheads="1"/>
            </p:cNvSpPr>
            <p:nvPr/>
          </p:nvSpPr>
          <p:spPr bwMode="auto">
            <a:xfrm rot="5212044">
              <a:off x="4626164" y="2328674"/>
              <a:ext cx="257628" cy="334206"/>
            </a:xfrm>
            <a:prstGeom prst="flowChartManualOperation">
              <a:avLst/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grpSp>
          <p:nvGrpSpPr>
            <p:cNvPr id="19514" name="Группа 83"/>
            <p:cNvGrpSpPr>
              <a:grpSpLocks/>
            </p:cNvGrpSpPr>
            <p:nvPr/>
          </p:nvGrpSpPr>
          <p:grpSpPr bwMode="auto">
            <a:xfrm>
              <a:off x="5000625" y="2214560"/>
              <a:ext cx="347663" cy="571499"/>
              <a:chOff x="5072066" y="2143116"/>
              <a:chExt cx="490542" cy="714380"/>
            </a:xfrm>
          </p:grpSpPr>
          <p:cxnSp>
            <p:nvCxnSpPr>
              <p:cNvPr id="101" name="Прямая соединительная линия 164"/>
              <p:cNvCxnSpPr/>
              <p:nvPr/>
            </p:nvCxnSpPr>
            <p:spPr>
              <a:xfrm flipV="1">
                <a:off x="5072508" y="2143120"/>
                <a:ext cx="214585" cy="142877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65"/>
              <p:cNvCxnSpPr/>
              <p:nvPr/>
            </p:nvCxnSpPr>
            <p:spPr>
              <a:xfrm flipV="1">
                <a:off x="5072508" y="2428873"/>
                <a:ext cx="286112" cy="907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66"/>
              <p:cNvCxnSpPr/>
              <p:nvPr/>
            </p:nvCxnSpPr>
            <p:spPr>
              <a:xfrm>
                <a:off x="5072508" y="2592160"/>
                <a:ext cx="275515" cy="5216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67"/>
              <p:cNvCxnSpPr/>
              <p:nvPr/>
            </p:nvCxnSpPr>
            <p:spPr>
              <a:xfrm>
                <a:off x="5287093" y="2519588"/>
                <a:ext cx="275515" cy="5216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68"/>
              <p:cNvCxnSpPr/>
              <p:nvPr/>
            </p:nvCxnSpPr>
            <p:spPr>
              <a:xfrm flipV="1">
                <a:off x="5287093" y="2215692"/>
                <a:ext cx="275515" cy="70305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69"/>
              <p:cNvCxnSpPr/>
              <p:nvPr/>
            </p:nvCxnSpPr>
            <p:spPr>
              <a:xfrm>
                <a:off x="5072508" y="2714625"/>
                <a:ext cx="214585" cy="142877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70"/>
              <p:cNvCxnSpPr/>
              <p:nvPr/>
            </p:nvCxnSpPr>
            <p:spPr>
              <a:xfrm>
                <a:off x="5287093" y="2714625"/>
                <a:ext cx="275515" cy="122465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9" name="Группа 16"/>
          <p:cNvGrpSpPr>
            <a:grpSpLocks/>
          </p:cNvGrpSpPr>
          <p:nvPr/>
        </p:nvGrpSpPr>
        <p:grpSpPr bwMode="auto">
          <a:xfrm>
            <a:off x="214313" y="500063"/>
            <a:ext cx="714375" cy="714375"/>
            <a:chOff x="3571868" y="1357298"/>
            <a:chExt cx="714380" cy="714380"/>
          </a:xfrm>
        </p:grpSpPr>
        <p:sp>
          <p:nvSpPr>
            <p:cNvPr id="174" name="Овал 173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3786181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4000496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7" name="Дуга 176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78" name="Овал 177"/>
          <p:cNvSpPr/>
          <p:nvPr/>
        </p:nvSpPr>
        <p:spPr>
          <a:xfrm>
            <a:off x="2500313" y="500063"/>
            <a:ext cx="714375" cy="714375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481" name="Группа 56"/>
          <p:cNvGrpSpPr>
            <a:grpSpLocks/>
          </p:cNvGrpSpPr>
          <p:nvPr/>
        </p:nvGrpSpPr>
        <p:grpSpPr bwMode="auto">
          <a:xfrm>
            <a:off x="1500188" y="571500"/>
            <a:ext cx="928687" cy="642938"/>
            <a:chOff x="4238569" y="5003736"/>
            <a:chExt cx="1262126" cy="642942"/>
          </a:xfrm>
        </p:grpSpPr>
        <p:sp>
          <p:nvSpPr>
            <p:cNvPr id="180" name="Трапеция 179"/>
            <p:cNvSpPr/>
            <p:nvPr/>
          </p:nvSpPr>
          <p:spPr>
            <a:xfrm rot="18300247">
              <a:off x="4381254" y="4918201"/>
              <a:ext cx="254002" cy="539370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4644176" y="5003736"/>
              <a:ext cx="64292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6" name="Месяц 185"/>
            <p:cNvSpPr/>
            <p:nvPr/>
          </p:nvSpPr>
          <p:spPr>
            <a:xfrm rot="10800000">
              <a:off x="5287105" y="5003736"/>
              <a:ext cx="213590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4644176" y="5357751"/>
              <a:ext cx="64292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482" name="Группа 17"/>
          <p:cNvGrpSpPr>
            <a:grpSpLocks/>
          </p:cNvGrpSpPr>
          <p:nvPr/>
        </p:nvGrpSpPr>
        <p:grpSpPr bwMode="auto">
          <a:xfrm>
            <a:off x="1000125" y="500063"/>
            <a:ext cx="642938" cy="714375"/>
            <a:chOff x="3071813" y="2214563"/>
            <a:chExt cx="642937" cy="714375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90" name="Прямая соединительная линия 189"/>
            <p:cNvCxnSpPr>
              <a:endCxn id="189" idx="2"/>
            </p:cNvCxnSpPr>
            <p:nvPr/>
          </p:nvCxnSpPr>
          <p:spPr>
            <a:xfrm rot="5400000">
              <a:off x="3106738" y="2749550"/>
              <a:ext cx="357188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91" name="Овал 190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504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9483" name="Группа 16"/>
          <p:cNvGrpSpPr>
            <a:grpSpLocks/>
          </p:cNvGrpSpPr>
          <p:nvPr/>
        </p:nvGrpSpPr>
        <p:grpSpPr bwMode="auto">
          <a:xfrm>
            <a:off x="214313" y="2071688"/>
            <a:ext cx="714375" cy="714375"/>
            <a:chOff x="3571868" y="1357298"/>
            <a:chExt cx="714380" cy="714380"/>
          </a:xfrm>
        </p:grpSpPr>
        <p:sp>
          <p:nvSpPr>
            <p:cNvPr id="194" name="Овал 193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3786181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4000496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7" name="Дуга 196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98" name="Овал 197"/>
          <p:cNvSpPr/>
          <p:nvPr/>
        </p:nvSpPr>
        <p:spPr>
          <a:xfrm>
            <a:off x="2571736" y="2071678"/>
            <a:ext cx="714380" cy="64294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487" name="Группа 12"/>
          <p:cNvGrpSpPr>
            <a:grpSpLocks/>
          </p:cNvGrpSpPr>
          <p:nvPr/>
        </p:nvGrpSpPr>
        <p:grpSpPr bwMode="auto">
          <a:xfrm>
            <a:off x="1428750" y="2071688"/>
            <a:ext cx="1000125" cy="642937"/>
            <a:chOff x="2644775" y="5000625"/>
            <a:chExt cx="1284288" cy="642938"/>
          </a:xfrm>
        </p:grpSpPr>
        <p:sp>
          <p:nvSpPr>
            <p:cNvPr id="200" name="Трапеция 199"/>
            <p:cNvSpPr/>
            <p:nvPr/>
          </p:nvSpPr>
          <p:spPr>
            <a:xfrm rot="18300247">
              <a:off x="2787883" y="4914667"/>
              <a:ext cx="254000" cy="54021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3070833" y="5000625"/>
              <a:ext cx="644183" cy="642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2" name="Месяц 201"/>
            <p:cNvSpPr/>
            <p:nvPr/>
          </p:nvSpPr>
          <p:spPr>
            <a:xfrm rot="10800000">
              <a:off x="3715016" y="5000625"/>
              <a:ext cx="214047" cy="642938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9488" name="Группа 16"/>
          <p:cNvGrpSpPr>
            <a:grpSpLocks/>
          </p:cNvGrpSpPr>
          <p:nvPr/>
        </p:nvGrpSpPr>
        <p:grpSpPr bwMode="auto">
          <a:xfrm>
            <a:off x="1000125" y="2000250"/>
            <a:ext cx="642938" cy="714375"/>
            <a:chOff x="3071813" y="2214563"/>
            <a:chExt cx="642937" cy="714375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05" name="Прямая соединительная линия 204"/>
            <p:cNvCxnSpPr>
              <a:endCxn id="204" idx="2"/>
            </p:cNvCxnSpPr>
            <p:nvPr/>
          </p:nvCxnSpPr>
          <p:spPr>
            <a:xfrm rot="5400000">
              <a:off x="3106738" y="2749551"/>
              <a:ext cx="357187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6" name="Овал 205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493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229" name="Овал 26"/>
          <p:cNvSpPr/>
          <p:nvPr/>
        </p:nvSpPr>
        <p:spPr>
          <a:xfrm>
            <a:off x="6357938" y="571500"/>
            <a:ext cx="647700" cy="64135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3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88" y="214313"/>
            <a:ext cx="3286125" cy="13477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15" name="Группа 16"/>
          <p:cNvGrpSpPr>
            <a:grpSpLocks/>
          </p:cNvGrpSpPr>
          <p:nvPr/>
        </p:nvGrpSpPr>
        <p:grpSpPr bwMode="auto">
          <a:xfrm>
            <a:off x="500063" y="419100"/>
            <a:ext cx="642937" cy="652463"/>
            <a:chOff x="3571868" y="1357298"/>
            <a:chExt cx="714380" cy="714380"/>
          </a:xfrm>
        </p:grpSpPr>
        <p:sp>
          <p:nvSpPr>
            <p:cNvPr id="6" name="Овал 5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787064" y="1571091"/>
              <a:ext cx="70556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000496" y="1571091"/>
              <a:ext cx="72321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Дуга 8"/>
            <p:cNvSpPr/>
            <p:nvPr/>
          </p:nvSpPr>
          <p:spPr>
            <a:xfrm rot="7134702">
              <a:off x="3781199" y="1539836"/>
              <a:ext cx="279843" cy="352781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Овал 9"/>
          <p:cNvSpPr/>
          <p:nvPr/>
        </p:nvSpPr>
        <p:spPr>
          <a:xfrm>
            <a:off x="2857500" y="419100"/>
            <a:ext cx="642938" cy="65246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17" name="Группа 11"/>
          <p:cNvGrpSpPr>
            <a:grpSpLocks/>
          </p:cNvGrpSpPr>
          <p:nvPr/>
        </p:nvGrpSpPr>
        <p:grpSpPr bwMode="auto">
          <a:xfrm>
            <a:off x="2071688" y="419100"/>
            <a:ext cx="642937" cy="652463"/>
            <a:chOff x="7786688" y="4903949"/>
            <a:chExt cx="701675" cy="761839"/>
          </a:xfrm>
        </p:grpSpPr>
        <p:sp>
          <p:nvSpPr>
            <p:cNvPr id="12" name="Месяц 11"/>
            <p:cNvSpPr/>
            <p:nvPr/>
          </p:nvSpPr>
          <p:spPr>
            <a:xfrm rot="17451489" flipH="1">
              <a:off x="7984951" y="4883007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4148511">
              <a:off x="8159972" y="4832511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Трапеция 13"/>
            <p:cNvSpPr/>
            <p:nvPr/>
          </p:nvSpPr>
          <p:spPr>
            <a:xfrm rot="10800000">
              <a:off x="7786688" y="5070775"/>
              <a:ext cx="642769" cy="461552"/>
            </a:xfrm>
            <a:prstGeom prst="trapezoid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Трапеция 14"/>
            <p:cNvSpPr/>
            <p:nvPr/>
          </p:nvSpPr>
          <p:spPr>
            <a:xfrm rot="10800000">
              <a:off x="7793618" y="5428524"/>
              <a:ext cx="694745" cy="237264"/>
            </a:xfrm>
            <a:prstGeom prst="trapezoid">
              <a:avLst/>
            </a:prstGeom>
            <a:gradFill flip="none" rotWithShape="1">
              <a:gsLst>
                <a:gs pos="3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318" name="Группа 16"/>
          <p:cNvGrpSpPr>
            <a:grpSpLocks/>
          </p:cNvGrpSpPr>
          <p:nvPr/>
        </p:nvGrpSpPr>
        <p:grpSpPr bwMode="auto">
          <a:xfrm>
            <a:off x="1317625" y="276225"/>
            <a:ext cx="682625" cy="820738"/>
            <a:chOff x="3071813" y="2214563"/>
            <a:chExt cx="642937" cy="71437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071813" y="2214563"/>
              <a:ext cx="4291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8" name="Прямая соединительная линия 17"/>
            <p:cNvCxnSpPr>
              <a:endCxn id="17" idx="2"/>
            </p:cNvCxnSpPr>
            <p:nvPr/>
          </p:nvCxnSpPr>
          <p:spPr>
            <a:xfrm rot="5400000">
              <a:off x="3105940" y="2749251"/>
              <a:ext cx="357879" cy="149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>
              <a:off x="3215352" y="2786615"/>
              <a:ext cx="142045" cy="1423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481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13319" name="TextBox 20"/>
          <p:cNvSpPr txBox="1">
            <a:spLocks noChangeArrowheads="1"/>
          </p:cNvSpPr>
          <p:nvPr/>
        </p:nvSpPr>
        <p:spPr bwMode="auto">
          <a:xfrm>
            <a:off x="2124075" y="11334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Фиалка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188" y="1724025"/>
            <a:ext cx="3286125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928938" y="1928813"/>
            <a:ext cx="642937" cy="65246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22" name="Группа 16"/>
          <p:cNvGrpSpPr>
            <a:grpSpLocks/>
          </p:cNvGrpSpPr>
          <p:nvPr/>
        </p:nvGrpSpPr>
        <p:grpSpPr bwMode="auto">
          <a:xfrm>
            <a:off x="1143000" y="1785938"/>
            <a:ext cx="682625" cy="820737"/>
            <a:chOff x="3071813" y="2214563"/>
            <a:chExt cx="642937" cy="71437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071813" y="2214563"/>
              <a:ext cx="4291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6" name="Прямая соединительная линия 35"/>
            <p:cNvCxnSpPr>
              <a:endCxn id="35" idx="2"/>
            </p:cNvCxnSpPr>
            <p:nvPr/>
          </p:nvCxnSpPr>
          <p:spPr>
            <a:xfrm rot="5400000">
              <a:off x="3105940" y="2749251"/>
              <a:ext cx="357878" cy="149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7" name="Овал 36"/>
            <p:cNvSpPr/>
            <p:nvPr/>
          </p:nvSpPr>
          <p:spPr>
            <a:xfrm>
              <a:off x="3215352" y="2786616"/>
              <a:ext cx="142045" cy="1423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477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13323" name="TextBox 38"/>
          <p:cNvSpPr txBox="1">
            <a:spLocks noChangeArrowheads="1"/>
          </p:cNvSpPr>
          <p:nvPr/>
        </p:nvSpPr>
        <p:spPr bwMode="auto">
          <a:xfrm>
            <a:off x="2330450" y="264318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Камелия  </a:t>
            </a:r>
          </a:p>
        </p:txBody>
      </p:sp>
      <p:sp>
        <p:nvSpPr>
          <p:cNvPr id="13324" name="TextBox 56"/>
          <p:cNvSpPr txBox="1">
            <a:spLocks noChangeArrowheads="1"/>
          </p:cNvSpPr>
          <p:nvPr/>
        </p:nvSpPr>
        <p:spPr bwMode="auto">
          <a:xfrm>
            <a:off x="1898650" y="4214813"/>
            <a:ext cx="188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57188" y="5010150"/>
            <a:ext cx="3286125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26" name="Группа 16"/>
          <p:cNvGrpSpPr>
            <a:grpSpLocks/>
          </p:cNvGrpSpPr>
          <p:nvPr/>
        </p:nvGrpSpPr>
        <p:grpSpPr bwMode="auto">
          <a:xfrm>
            <a:off x="500063" y="5214938"/>
            <a:ext cx="642937" cy="652462"/>
            <a:chOff x="3571868" y="1357298"/>
            <a:chExt cx="714380" cy="714380"/>
          </a:xfrm>
        </p:grpSpPr>
        <p:sp>
          <p:nvSpPr>
            <p:cNvPr id="60" name="Овал 59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787064" y="1571090"/>
              <a:ext cx="70556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4000496" y="1571090"/>
              <a:ext cx="72321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Дуга 62"/>
            <p:cNvSpPr/>
            <p:nvPr/>
          </p:nvSpPr>
          <p:spPr>
            <a:xfrm rot="7134702">
              <a:off x="3781199" y="1539836"/>
              <a:ext cx="279842" cy="352781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27" name="Группа 16"/>
          <p:cNvGrpSpPr>
            <a:grpSpLocks/>
          </p:cNvGrpSpPr>
          <p:nvPr/>
        </p:nvGrpSpPr>
        <p:grpSpPr bwMode="auto">
          <a:xfrm>
            <a:off x="1317625" y="5072063"/>
            <a:ext cx="682625" cy="820737"/>
            <a:chOff x="3071813" y="2214563"/>
            <a:chExt cx="642937" cy="71437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071813" y="2214563"/>
              <a:ext cx="4291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2" name="Прямая соединительная линия 71"/>
            <p:cNvCxnSpPr>
              <a:endCxn id="71" idx="2"/>
            </p:cNvCxnSpPr>
            <p:nvPr/>
          </p:nvCxnSpPr>
          <p:spPr>
            <a:xfrm rot="5400000">
              <a:off x="3105940" y="2749251"/>
              <a:ext cx="357878" cy="149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3215352" y="2786616"/>
              <a:ext cx="142045" cy="1423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469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13328" name="TextBox 74"/>
          <p:cNvSpPr txBox="1">
            <a:spLocks noChangeArrowheads="1"/>
          </p:cNvSpPr>
          <p:nvPr/>
        </p:nvSpPr>
        <p:spPr bwMode="auto">
          <a:xfrm>
            <a:off x="2185988" y="5929313"/>
            <a:ext cx="1449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Бегония </a:t>
            </a:r>
          </a:p>
        </p:txBody>
      </p:sp>
      <p:sp>
        <p:nvSpPr>
          <p:cNvPr id="85" name="Овал 84"/>
          <p:cNvSpPr/>
          <p:nvPr/>
        </p:nvSpPr>
        <p:spPr>
          <a:xfrm>
            <a:off x="2928938" y="5214938"/>
            <a:ext cx="642937" cy="642937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30" name="Группа 56"/>
          <p:cNvGrpSpPr>
            <a:grpSpLocks/>
          </p:cNvGrpSpPr>
          <p:nvPr/>
        </p:nvGrpSpPr>
        <p:grpSpPr bwMode="auto">
          <a:xfrm>
            <a:off x="2000250" y="5286375"/>
            <a:ext cx="857250" cy="571500"/>
            <a:chOff x="4238569" y="5003736"/>
            <a:chExt cx="1262126" cy="642942"/>
          </a:xfrm>
        </p:grpSpPr>
        <p:sp>
          <p:nvSpPr>
            <p:cNvPr id="88" name="Трапеция 14"/>
            <p:cNvSpPr>
              <a:spLocks noChangeArrowheads="1"/>
            </p:cNvSpPr>
            <p:nvPr/>
          </p:nvSpPr>
          <p:spPr bwMode="auto">
            <a:xfrm rot="-3299753">
              <a:off x="4381722" y="4917734"/>
              <a:ext cx="253605" cy="539910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642918" y="5003736"/>
              <a:ext cx="64274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0" name="Месяц 89"/>
            <p:cNvSpPr>
              <a:spLocks noChangeArrowheads="1"/>
            </p:cNvSpPr>
            <p:nvPr/>
          </p:nvSpPr>
          <p:spPr bwMode="auto">
            <a:xfrm rot="10800000">
              <a:off x="5285666" y="5003736"/>
              <a:ext cx="215029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642918" y="5357354"/>
              <a:ext cx="64274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" name="Скругленный прямоугольник 91"/>
          <p:cNvSpPr/>
          <p:nvPr/>
        </p:nvSpPr>
        <p:spPr>
          <a:xfrm>
            <a:off x="4213225" y="5010150"/>
            <a:ext cx="3287713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32" name="Группа 16"/>
          <p:cNvGrpSpPr>
            <a:grpSpLocks/>
          </p:cNvGrpSpPr>
          <p:nvPr/>
        </p:nvGrpSpPr>
        <p:grpSpPr bwMode="auto">
          <a:xfrm>
            <a:off x="4286250" y="5276850"/>
            <a:ext cx="642938" cy="652463"/>
            <a:chOff x="3571868" y="1357298"/>
            <a:chExt cx="714380" cy="714380"/>
          </a:xfrm>
        </p:grpSpPr>
        <p:sp>
          <p:nvSpPr>
            <p:cNvPr id="94" name="Овал 93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3787064" y="1571091"/>
              <a:ext cx="70556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000496" y="1571091"/>
              <a:ext cx="72319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Дуга 96"/>
            <p:cNvSpPr/>
            <p:nvPr/>
          </p:nvSpPr>
          <p:spPr>
            <a:xfrm rot="7134702">
              <a:off x="3781199" y="1539836"/>
              <a:ext cx="279843" cy="352780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3333" name="TextBox 102"/>
          <p:cNvSpPr txBox="1">
            <a:spLocks noChangeArrowheads="1"/>
          </p:cNvSpPr>
          <p:nvPr/>
        </p:nvSpPr>
        <p:spPr bwMode="auto">
          <a:xfrm>
            <a:off x="5891213" y="5929313"/>
            <a:ext cx="1417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Бальзамин 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213225" y="3295650"/>
            <a:ext cx="3287713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35" name="Группа 16"/>
          <p:cNvGrpSpPr>
            <a:grpSpLocks/>
          </p:cNvGrpSpPr>
          <p:nvPr/>
        </p:nvGrpSpPr>
        <p:grpSpPr bwMode="auto">
          <a:xfrm>
            <a:off x="4286250" y="3562350"/>
            <a:ext cx="642938" cy="652463"/>
            <a:chOff x="3571868" y="1357298"/>
            <a:chExt cx="714380" cy="714380"/>
          </a:xfrm>
        </p:grpSpPr>
        <p:sp>
          <p:nvSpPr>
            <p:cNvPr id="112" name="Овал 111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3787064" y="1571091"/>
              <a:ext cx="70556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000496" y="1571091"/>
              <a:ext cx="72319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Дуга 114"/>
            <p:cNvSpPr/>
            <p:nvPr/>
          </p:nvSpPr>
          <p:spPr>
            <a:xfrm rot="7134702">
              <a:off x="3781199" y="1539836"/>
              <a:ext cx="279843" cy="352780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3336" name="TextBox 120"/>
          <p:cNvSpPr txBox="1">
            <a:spLocks noChangeArrowheads="1"/>
          </p:cNvSpPr>
          <p:nvPr/>
        </p:nvSpPr>
        <p:spPr bwMode="auto">
          <a:xfrm>
            <a:off x="6249988" y="4214813"/>
            <a:ext cx="985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Фикус  </a:t>
            </a:r>
          </a:p>
        </p:txBody>
      </p:sp>
      <p:grpSp>
        <p:nvGrpSpPr>
          <p:cNvPr id="13337" name="Группа 56"/>
          <p:cNvGrpSpPr>
            <a:grpSpLocks/>
          </p:cNvGrpSpPr>
          <p:nvPr/>
        </p:nvGrpSpPr>
        <p:grpSpPr bwMode="auto">
          <a:xfrm>
            <a:off x="5786438" y="3571875"/>
            <a:ext cx="857250" cy="571500"/>
            <a:chOff x="4238569" y="5003736"/>
            <a:chExt cx="1262126" cy="642942"/>
          </a:xfrm>
        </p:grpSpPr>
        <p:sp>
          <p:nvSpPr>
            <p:cNvPr id="124" name="Трапеция 14"/>
            <p:cNvSpPr>
              <a:spLocks noChangeArrowheads="1"/>
            </p:cNvSpPr>
            <p:nvPr/>
          </p:nvSpPr>
          <p:spPr bwMode="auto">
            <a:xfrm rot="-3299753">
              <a:off x="4381720" y="4917735"/>
              <a:ext cx="253605" cy="539909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4642916" y="5003736"/>
              <a:ext cx="642750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6" name="Месяц 125"/>
            <p:cNvSpPr>
              <a:spLocks noChangeArrowheads="1"/>
            </p:cNvSpPr>
            <p:nvPr/>
          </p:nvSpPr>
          <p:spPr bwMode="auto">
            <a:xfrm rot="10800000">
              <a:off x="5285666" y="5003736"/>
              <a:ext cx="215029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4642916" y="5357354"/>
              <a:ext cx="642750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8" name="Скругленный прямоугольник 127"/>
          <p:cNvSpPr/>
          <p:nvPr/>
        </p:nvSpPr>
        <p:spPr>
          <a:xfrm>
            <a:off x="4214813" y="1714500"/>
            <a:ext cx="3286125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39" name="Группа 16"/>
          <p:cNvGrpSpPr>
            <a:grpSpLocks/>
          </p:cNvGrpSpPr>
          <p:nvPr/>
        </p:nvGrpSpPr>
        <p:grpSpPr bwMode="auto">
          <a:xfrm>
            <a:off x="4357688" y="1919288"/>
            <a:ext cx="642937" cy="652462"/>
            <a:chOff x="3571868" y="1357298"/>
            <a:chExt cx="714380" cy="714380"/>
          </a:xfrm>
        </p:grpSpPr>
        <p:sp>
          <p:nvSpPr>
            <p:cNvPr id="130" name="Овал 129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3787064" y="1571090"/>
              <a:ext cx="70556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4000496" y="1571090"/>
              <a:ext cx="72321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Дуга 132"/>
            <p:cNvSpPr/>
            <p:nvPr/>
          </p:nvSpPr>
          <p:spPr>
            <a:xfrm rot="7134702">
              <a:off x="3781199" y="1539836"/>
              <a:ext cx="279842" cy="352781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40" name="Группа 16"/>
          <p:cNvGrpSpPr>
            <a:grpSpLocks/>
          </p:cNvGrpSpPr>
          <p:nvPr/>
        </p:nvGrpSpPr>
        <p:grpSpPr bwMode="auto">
          <a:xfrm>
            <a:off x="5175250" y="1785938"/>
            <a:ext cx="682625" cy="811212"/>
            <a:chOff x="3071813" y="2214563"/>
            <a:chExt cx="642937" cy="714375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3071813" y="2214563"/>
              <a:ext cx="4291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36" name="Прямая соединительная линия 135"/>
            <p:cNvCxnSpPr>
              <a:endCxn id="135" idx="2"/>
            </p:cNvCxnSpPr>
            <p:nvPr/>
          </p:nvCxnSpPr>
          <p:spPr>
            <a:xfrm rot="5400000">
              <a:off x="3105936" y="2749247"/>
              <a:ext cx="357887" cy="149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7" name="Овал 136"/>
            <p:cNvSpPr/>
            <p:nvPr/>
          </p:nvSpPr>
          <p:spPr>
            <a:xfrm>
              <a:off x="3215352" y="2786343"/>
              <a:ext cx="142045" cy="1425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445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13341" name="TextBox 138"/>
          <p:cNvSpPr txBox="1">
            <a:spLocks noChangeArrowheads="1"/>
          </p:cNvSpPr>
          <p:nvPr/>
        </p:nvSpPr>
        <p:spPr bwMode="auto">
          <a:xfrm>
            <a:off x="6032500" y="2633663"/>
            <a:ext cx="134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Герань  </a:t>
            </a:r>
          </a:p>
        </p:txBody>
      </p:sp>
      <p:grpSp>
        <p:nvGrpSpPr>
          <p:cNvPr id="13342" name="Группа 56"/>
          <p:cNvGrpSpPr>
            <a:grpSpLocks/>
          </p:cNvGrpSpPr>
          <p:nvPr/>
        </p:nvGrpSpPr>
        <p:grpSpPr bwMode="auto">
          <a:xfrm>
            <a:off x="5715000" y="1990725"/>
            <a:ext cx="857250" cy="571500"/>
            <a:chOff x="4238569" y="5003736"/>
            <a:chExt cx="1262126" cy="642942"/>
          </a:xfrm>
        </p:grpSpPr>
        <p:sp>
          <p:nvSpPr>
            <p:cNvPr id="142" name="Трапеция 14"/>
            <p:cNvSpPr>
              <a:spLocks noChangeArrowheads="1"/>
            </p:cNvSpPr>
            <p:nvPr/>
          </p:nvSpPr>
          <p:spPr bwMode="auto">
            <a:xfrm rot="-3299753">
              <a:off x="4381722" y="4917734"/>
              <a:ext cx="253605" cy="539910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4642918" y="5003736"/>
              <a:ext cx="64274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4" name="Месяц 143"/>
            <p:cNvSpPr>
              <a:spLocks noChangeArrowheads="1"/>
            </p:cNvSpPr>
            <p:nvPr/>
          </p:nvSpPr>
          <p:spPr bwMode="auto">
            <a:xfrm rot="10800000">
              <a:off x="5285666" y="5003736"/>
              <a:ext cx="215029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4642918" y="5357354"/>
              <a:ext cx="64274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6" name="Пятно 1 145"/>
          <p:cNvSpPr/>
          <p:nvPr/>
        </p:nvSpPr>
        <p:spPr>
          <a:xfrm>
            <a:off x="6714459" y="5214950"/>
            <a:ext cx="785818" cy="71438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46" name="Группа 16"/>
          <p:cNvGrpSpPr>
            <a:grpSpLocks/>
          </p:cNvGrpSpPr>
          <p:nvPr/>
        </p:nvGrpSpPr>
        <p:grpSpPr bwMode="auto">
          <a:xfrm>
            <a:off x="5072063" y="3643313"/>
            <a:ext cx="642937" cy="500062"/>
            <a:chOff x="4587875" y="2214563"/>
            <a:chExt cx="760413" cy="571500"/>
          </a:xfrm>
        </p:grpSpPr>
        <p:sp>
          <p:nvSpPr>
            <p:cNvPr id="148" name="Блок-схема: ручное управление 147"/>
            <p:cNvSpPr/>
            <p:nvPr/>
          </p:nvSpPr>
          <p:spPr>
            <a:xfrm rot="5212044">
              <a:off x="4626164" y="2328674"/>
              <a:ext cx="257629" cy="334206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3430" name="Группа 83"/>
            <p:cNvGrpSpPr>
              <a:grpSpLocks/>
            </p:cNvGrpSpPr>
            <p:nvPr/>
          </p:nvGrpSpPr>
          <p:grpSpPr bwMode="auto">
            <a:xfrm>
              <a:off x="5000625" y="2214560"/>
              <a:ext cx="347663" cy="571499"/>
              <a:chOff x="5072066" y="2143116"/>
              <a:chExt cx="490542" cy="714380"/>
            </a:xfrm>
          </p:grpSpPr>
          <p:cxnSp>
            <p:nvCxnSpPr>
              <p:cNvPr id="150" name="Прямая соединительная линия 149"/>
              <p:cNvCxnSpPr/>
              <p:nvPr/>
            </p:nvCxnSpPr>
            <p:spPr>
              <a:xfrm flipV="1">
                <a:off x="5072510" y="2143120"/>
                <a:ext cx="214583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150"/>
              <p:cNvCxnSpPr/>
              <p:nvPr/>
            </p:nvCxnSpPr>
            <p:spPr>
              <a:xfrm flipV="1">
                <a:off x="5072510" y="2428873"/>
                <a:ext cx="286112" cy="907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>
                <a:off x="5072510" y="2592160"/>
                <a:ext cx="275515" cy="5216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>
                <a:off x="5287093" y="2519588"/>
                <a:ext cx="275515" cy="5216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flipV="1">
                <a:off x="5287093" y="2215692"/>
                <a:ext cx="275515" cy="7030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>
                <a:off x="5072510" y="2714626"/>
                <a:ext cx="214583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>
                <a:off x="5287093" y="2714626"/>
                <a:ext cx="275515" cy="12246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57" name="Овал 156"/>
          <p:cNvSpPr/>
          <p:nvPr/>
        </p:nvSpPr>
        <p:spPr>
          <a:xfrm>
            <a:off x="6786563" y="3500438"/>
            <a:ext cx="642937" cy="65246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48" name="Группа 55"/>
          <p:cNvGrpSpPr>
            <a:grpSpLocks/>
          </p:cNvGrpSpPr>
          <p:nvPr/>
        </p:nvGrpSpPr>
        <p:grpSpPr bwMode="auto">
          <a:xfrm>
            <a:off x="5715000" y="5286375"/>
            <a:ext cx="928688" cy="642938"/>
            <a:chOff x="5881643" y="5072073"/>
            <a:chExt cx="1283633" cy="642942"/>
          </a:xfrm>
        </p:grpSpPr>
        <p:sp>
          <p:nvSpPr>
            <p:cNvPr id="159" name="Трапеция 158"/>
            <p:cNvSpPr/>
            <p:nvPr/>
          </p:nvSpPr>
          <p:spPr>
            <a:xfrm rot="18300247">
              <a:off x="6024535" y="4986332"/>
              <a:ext cx="254002" cy="539784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6309521" y="5072073"/>
              <a:ext cx="64071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1" name="Месяц 160"/>
            <p:cNvSpPr/>
            <p:nvPr/>
          </p:nvSpPr>
          <p:spPr>
            <a:xfrm rot="10800000">
              <a:off x="6950240" y="5072073"/>
              <a:ext cx="215036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349" name="Группа 16"/>
          <p:cNvGrpSpPr>
            <a:grpSpLocks/>
          </p:cNvGrpSpPr>
          <p:nvPr/>
        </p:nvGrpSpPr>
        <p:grpSpPr bwMode="auto">
          <a:xfrm>
            <a:off x="5072063" y="5429250"/>
            <a:ext cx="642937" cy="500063"/>
            <a:chOff x="4587875" y="2214563"/>
            <a:chExt cx="760413" cy="571500"/>
          </a:xfrm>
        </p:grpSpPr>
        <p:sp>
          <p:nvSpPr>
            <p:cNvPr id="163" name="Блок-схема: ручное управление 162"/>
            <p:cNvSpPr/>
            <p:nvPr/>
          </p:nvSpPr>
          <p:spPr>
            <a:xfrm rot="5212044">
              <a:off x="4626164" y="2328674"/>
              <a:ext cx="257628" cy="334206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3418" name="Группа 83"/>
            <p:cNvGrpSpPr>
              <a:grpSpLocks/>
            </p:cNvGrpSpPr>
            <p:nvPr/>
          </p:nvGrpSpPr>
          <p:grpSpPr bwMode="auto">
            <a:xfrm>
              <a:off x="5000625" y="2214560"/>
              <a:ext cx="347663" cy="571499"/>
              <a:chOff x="5072066" y="2143116"/>
              <a:chExt cx="490542" cy="714380"/>
            </a:xfrm>
          </p:grpSpPr>
          <p:cxnSp>
            <p:nvCxnSpPr>
              <p:cNvPr id="165" name="Прямая соединительная линия 164"/>
              <p:cNvCxnSpPr/>
              <p:nvPr/>
            </p:nvCxnSpPr>
            <p:spPr>
              <a:xfrm flipV="1">
                <a:off x="5072510" y="2143120"/>
                <a:ext cx="214583" cy="142877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единительная линия 165"/>
              <p:cNvCxnSpPr/>
              <p:nvPr/>
            </p:nvCxnSpPr>
            <p:spPr>
              <a:xfrm flipV="1">
                <a:off x="5072510" y="2428873"/>
                <a:ext cx="286112" cy="907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/>
              <p:cNvCxnSpPr/>
              <p:nvPr/>
            </p:nvCxnSpPr>
            <p:spPr>
              <a:xfrm>
                <a:off x="5072510" y="2592160"/>
                <a:ext cx="275515" cy="5216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167"/>
              <p:cNvCxnSpPr/>
              <p:nvPr/>
            </p:nvCxnSpPr>
            <p:spPr>
              <a:xfrm>
                <a:off x="5287093" y="2519588"/>
                <a:ext cx="275515" cy="5216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/>
              <p:cNvCxnSpPr/>
              <p:nvPr/>
            </p:nvCxnSpPr>
            <p:spPr>
              <a:xfrm flipV="1">
                <a:off x="5287093" y="2215692"/>
                <a:ext cx="275515" cy="70305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>
                <a:off x="5072510" y="2714625"/>
                <a:ext cx="214583" cy="142877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1" name="Прямая соединительная линия 170"/>
              <p:cNvCxnSpPr/>
              <p:nvPr/>
            </p:nvCxnSpPr>
            <p:spPr>
              <a:xfrm>
                <a:off x="5287093" y="2714625"/>
                <a:ext cx="275515" cy="122465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72" name="Пятно 1 171"/>
          <p:cNvSpPr/>
          <p:nvPr/>
        </p:nvSpPr>
        <p:spPr>
          <a:xfrm>
            <a:off x="6714459" y="1928802"/>
            <a:ext cx="785818" cy="71438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4213225" y="214313"/>
            <a:ext cx="3287713" cy="13477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6" name="Овал 195"/>
          <p:cNvSpPr/>
          <p:nvPr/>
        </p:nvSpPr>
        <p:spPr>
          <a:xfrm>
            <a:off x="6784975" y="419100"/>
            <a:ext cx="642938" cy="65246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55" name="Группа 16"/>
          <p:cNvGrpSpPr>
            <a:grpSpLocks/>
          </p:cNvGrpSpPr>
          <p:nvPr/>
        </p:nvGrpSpPr>
        <p:grpSpPr bwMode="auto">
          <a:xfrm>
            <a:off x="5173663" y="276225"/>
            <a:ext cx="682625" cy="820738"/>
            <a:chOff x="3071813" y="2214563"/>
            <a:chExt cx="642937" cy="714375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3071813" y="2214563"/>
              <a:ext cx="429123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99" name="Прямая соединительная линия 198"/>
            <p:cNvCxnSpPr>
              <a:endCxn id="198" idx="2"/>
            </p:cNvCxnSpPr>
            <p:nvPr/>
          </p:nvCxnSpPr>
          <p:spPr>
            <a:xfrm rot="5400000">
              <a:off x="3105940" y="2749251"/>
              <a:ext cx="357879" cy="149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0" name="Овал 199"/>
            <p:cNvSpPr/>
            <p:nvPr/>
          </p:nvSpPr>
          <p:spPr>
            <a:xfrm>
              <a:off x="3215352" y="2786615"/>
              <a:ext cx="142044" cy="1423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416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13356" name="TextBox 201"/>
          <p:cNvSpPr txBox="1">
            <a:spLocks noChangeArrowheads="1"/>
          </p:cNvSpPr>
          <p:nvPr/>
        </p:nvSpPr>
        <p:spPr bwMode="auto">
          <a:xfrm>
            <a:off x="6034088" y="1133475"/>
            <a:ext cx="134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Колеус </a:t>
            </a:r>
          </a:p>
        </p:txBody>
      </p:sp>
      <p:grpSp>
        <p:nvGrpSpPr>
          <p:cNvPr id="13357" name="Группа 56"/>
          <p:cNvGrpSpPr>
            <a:grpSpLocks/>
          </p:cNvGrpSpPr>
          <p:nvPr/>
        </p:nvGrpSpPr>
        <p:grpSpPr bwMode="auto">
          <a:xfrm>
            <a:off x="5856288" y="490538"/>
            <a:ext cx="857250" cy="571500"/>
            <a:chOff x="4238569" y="5003736"/>
            <a:chExt cx="1262126" cy="642942"/>
          </a:xfrm>
        </p:grpSpPr>
        <p:sp>
          <p:nvSpPr>
            <p:cNvPr id="204" name="Трапеция 14"/>
            <p:cNvSpPr>
              <a:spLocks noChangeArrowheads="1"/>
            </p:cNvSpPr>
            <p:nvPr/>
          </p:nvSpPr>
          <p:spPr bwMode="auto">
            <a:xfrm rot="-3299753">
              <a:off x="4381720" y="4917735"/>
              <a:ext cx="253605" cy="539909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4642916" y="5003736"/>
              <a:ext cx="642750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6" name="Месяц 205"/>
            <p:cNvSpPr>
              <a:spLocks noChangeArrowheads="1"/>
            </p:cNvSpPr>
            <p:nvPr/>
          </p:nvSpPr>
          <p:spPr bwMode="auto">
            <a:xfrm rot="10800000">
              <a:off x="5285666" y="5003736"/>
              <a:ext cx="215029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4642916" y="5357354"/>
              <a:ext cx="642750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358" name="Группа 17"/>
          <p:cNvGrpSpPr>
            <a:grpSpLocks/>
          </p:cNvGrpSpPr>
          <p:nvPr/>
        </p:nvGrpSpPr>
        <p:grpSpPr bwMode="auto">
          <a:xfrm>
            <a:off x="4357688" y="500063"/>
            <a:ext cx="642937" cy="708025"/>
            <a:chOff x="5286380" y="1357298"/>
            <a:chExt cx="714380" cy="779526"/>
          </a:xfrm>
        </p:grpSpPr>
        <p:sp>
          <p:nvSpPr>
            <p:cNvPr id="181" name="Овал 180"/>
            <p:cNvSpPr/>
            <p:nvPr/>
          </p:nvSpPr>
          <p:spPr>
            <a:xfrm>
              <a:off x="5286380" y="1357298"/>
              <a:ext cx="714380" cy="7148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5499812" y="1572279"/>
              <a:ext cx="72321" cy="716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5715008" y="1572279"/>
              <a:ext cx="70556" cy="716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" name="Дуга 183"/>
            <p:cNvSpPr/>
            <p:nvPr/>
          </p:nvSpPr>
          <p:spPr>
            <a:xfrm rot="18406659">
              <a:off x="5563725" y="1819734"/>
              <a:ext cx="281399" cy="352781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59" name="Группа 17"/>
          <p:cNvGrpSpPr>
            <a:grpSpLocks/>
          </p:cNvGrpSpPr>
          <p:nvPr/>
        </p:nvGrpSpPr>
        <p:grpSpPr bwMode="auto">
          <a:xfrm>
            <a:off x="428625" y="2000250"/>
            <a:ext cx="642938" cy="708025"/>
            <a:chOff x="5286380" y="1357298"/>
            <a:chExt cx="714380" cy="779526"/>
          </a:xfrm>
        </p:grpSpPr>
        <p:sp>
          <p:nvSpPr>
            <p:cNvPr id="162" name="Овал 161"/>
            <p:cNvSpPr/>
            <p:nvPr/>
          </p:nvSpPr>
          <p:spPr>
            <a:xfrm>
              <a:off x="5286380" y="1357298"/>
              <a:ext cx="714380" cy="71485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5499812" y="1572280"/>
              <a:ext cx="72319" cy="71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5715008" y="1572280"/>
              <a:ext cx="70556" cy="71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" name="Дуга 173"/>
            <p:cNvSpPr/>
            <p:nvPr/>
          </p:nvSpPr>
          <p:spPr>
            <a:xfrm rot="18406659">
              <a:off x="5563725" y="1819736"/>
              <a:ext cx="281398" cy="352780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60" name="Группа 55"/>
          <p:cNvGrpSpPr>
            <a:grpSpLocks/>
          </p:cNvGrpSpPr>
          <p:nvPr/>
        </p:nvGrpSpPr>
        <p:grpSpPr bwMode="auto">
          <a:xfrm>
            <a:off x="1714500" y="2000250"/>
            <a:ext cx="928688" cy="642938"/>
            <a:chOff x="5881643" y="5072073"/>
            <a:chExt cx="1283633" cy="642942"/>
          </a:xfrm>
        </p:grpSpPr>
        <p:sp>
          <p:nvSpPr>
            <p:cNvPr id="176" name="Трапеция 175"/>
            <p:cNvSpPr/>
            <p:nvPr/>
          </p:nvSpPr>
          <p:spPr>
            <a:xfrm rot="18300247">
              <a:off x="6024535" y="4986332"/>
              <a:ext cx="254002" cy="539784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6309521" y="5072073"/>
              <a:ext cx="64071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8" name="Месяц 177"/>
            <p:cNvSpPr/>
            <p:nvPr/>
          </p:nvSpPr>
          <p:spPr>
            <a:xfrm rot="10800000">
              <a:off x="6950240" y="5072073"/>
              <a:ext cx="215036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79" name="Скругленный прямоугольник 57"/>
          <p:cNvSpPr/>
          <p:nvPr/>
        </p:nvSpPr>
        <p:spPr>
          <a:xfrm>
            <a:off x="250825" y="3429000"/>
            <a:ext cx="3286125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62" name="Группа 16"/>
          <p:cNvGrpSpPr>
            <a:grpSpLocks/>
          </p:cNvGrpSpPr>
          <p:nvPr/>
        </p:nvGrpSpPr>
        <p:grpSpPr bwMode="auto">
          <a:xfrm>
            <a:off x="323850" y="3633788"/>
            <a:ext cx="642938" cy="652462"/>
            <a:chOff x="3571868" y="1357298"/>
            <a:chExt cx="714380" cy="714380"/>
          </a:xfrm>
        </p:grpSpPr>
        <p:sp>
          <p:nvSpPr>
            <p:cNvPr id="185" name="Овал 59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6" name="Овал 60"/>
            <p:cNvSpPr/>
            <p:nvPr/>
          </p:nvSpPr>
          <p:spPr>
            <a:xfrm>
              <a:off x="3787064" y="1571090"/>
              <a:ext cx="70556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7" name="Овал 61"/>
            <p:cNvSpPr/>
            <p:nvPr/>
          </p:nvSpPr>
          <p:spPr>
            <a:xfrm>
              <a:off x="4000496" y="1571090"/>
              <a:ext cx="72319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8" name="Дуга 62"/>
            <p:cNvSpPr>
              <a:spLocks noChangeArrowheads="1"/>
            </p:cNvSpPr>
            <p:nvPr/>
          </p:nvSpPr>
          <p:spPr bwMode="auto">
            <a:xfrm rot="7134702">
              <a:off x="3781199" y="1539837"/>
              <a:ext cx="279842" cy="352780"/>
            </a:xfrm>
            <a:custGeom>
              <a:avLst/>
              <a:gdLst>
                <a:gd name="T0" fmla="*/ 139701 w 279402"/>
                <a:gd name="T1" fmla="*/ 0 h 352427"/>
                <a:gd name="T2" fmla="*/ 139701 w 279402"/>
                <a:gd name="T3" fmla="*/ 176214 h 352427"/>
                <a:gd name="T4" fmla="*/ 279402 w 279402"/>
                <a:gd name="T5" fmla="*/ 176214 h 352427"/>
                <a:gd name="T6" fmla="*/ 11796480 60000 65536"/>
                <a:gd name="T7" fmla="*/ 11796480 60000 65536"/>
                <a:gd name="T8" fmla="*/ 5898240 60000 65536"/>
                <a:gd name="T9" fmla="*/ 139701 w 279402"/>
                <a:gd name="T10" fmla="*/ 0 h 352427"/>
                <a:gd name="T11" fmla="*/ 279402 w 279402"/>
                <a:gd name="T12" fmla="*/ 176214 h 352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02" h="352427" stroke="0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  <a:lnTo>
                    <a:pt x="139701" y="176214"/>
                  </a:lnTo>
                  <a:close/>
                </a:path>
                <a:path w="279402" h="352427" fill="none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</a:path>
              </a:pathLst>
            </a:custGeom>
            <a:noFill/>
            <a:ln w="38100" algn="ctr">
              <a:solidFill>
                <a:srgbClr val="C32D2E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3363" name="TextBox 74"/>
          <p:cNvSpPr txBox="1">
            <a:spLocks noChangeArrowheads="1"/>
          </p:cNvSpPr>
          <p:nvPr/>
        </p:nvSpPr>
        <p:spPr bwMode="auto">
          <a:xfrm>
            <a:off x="1692275" y="4348163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Аукуба  </a:t>
            </a:r>
          </a:p>
        </p:txBody>
      </p:sp>
      <p:sp>
        <p:nvSpPr>
          <p:cNvPr id="191" name="Овал 190"/>
          <p:cNvSpPr/>
          <p:nvPr/>
        </p:nvSpPr>
        <p:spPr>
          <a:xfrm>
            <a:off x="2822575" y="3633788"/>
            <a:ext cx="642938" cy="642937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65" name="Группа 16"/>
          <p:cNvGrpSpPr>
            <a:grpSpLocks/>
          </p:cNvGrpSpPr>
          <p:nvPr/>
        </p:nvGrpSpPr>
        <p:grpSpPr bwMode="auto">
          <a:xfrm>
            <a:off x="1071563" y="3571875"/>
            <a:ext cx="682625" cy="820738"/>
            <a:chOff x="3071813" y="2214563"/>
            <a:chExt cx="642937" cy="714375"/>
          </a:xfrm>
        </p:grpSpPr>
        <p:sp>
          <p:nvSpPr>
            <p:cNvPr id="193" name="Прямоугольник 70"/>
            <p:cNvSpPr/>
            <p:nvPr/>
          </p:nvSpPr>
          <p:spPr>
            <a:xfrm>
              <a:off x="3071813" y="2214563"/>
              <a:ext cx="429123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94" name="Прямая соединительная линия 71"/>
            <p:cNvCxnSpPr/>
            <p:nvPr/>
          </p:nvCxnSpPr>
          <p:spPr>
            <a:xfrm rot="5400000">
              <a:off x="3105940" y="2749251"/>
              <a:ext cx="357879" cy="149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95" name="Овал 72"/>
            <p:cNvSpPr/>
            <p:nvPr/>
          </p:nvSpPr>
          <p:spPr>
            <a:xfrm>
              <a:off x="3215352" y="2786615"/>
              <a:ext cx="142044" cy="1423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93" name="TextBox 65"/>
            <p:cNvSpPr txBox="1">
              <a:spLocks noChangeArrowheads="1"/>
            </p:cNvSpPr>
            <p:nvPr/>
          </p:nvSpPr>
          <p:spPr bwMode="auto">
            <a:xfrm>
              <a:off x="3071813" y="2238053"/>
              <a:ext cx="642937" cy="22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3366" name="Группа 56"/>
          <p:cNvGrpSpPr>
            <a:grpSpLocks/>
          </p:cNvGrpSpPr>
          <p:nvPr/>
        </p:nvGrpSpPr>
        <p:grpSpPr bwMode="auto">
          <a:xfrm>
            <a:off x="1714500" y="3714750"/>
            <a:ext cx="863600" cy="611188"/>
            <a:chOff x="4238569" y="5003736"/>
            <a:chExt cx="1262126" cy="642942"/>
          </a:xfrm>
        </p:grpSpPr>
        <p:sp>
          <p:nvSpPr>
            <p:cNvPr id="202" name="Трапеция 22"/>
            <p:cNvSpPr>
              <a:spLocks noChangeArrowheads="1"/>
            </p:cNvSpPr>
            <p:nvPr/>
          </p:nvSpPr>
          <p:spPr bwMode="auto">
            <a:xfrm rot="-3299753">
              <a:off x="4381941" y="4917143"/>
              <a:ext cx="253837" cy="540580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03" name="Прямоугольник 23"/>
            <p:cNvSpPr/>
            <p:nvPr/>
          </p:nvSpPr>
          <p:spPr>
            <a:xfrm>
              <a:off x="4642264" y="5003736"/>
              <a:ext cx="644984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8" name="Месяц 24"/>
            <p:cNvSpPr>
              <a:spLocks noChangeArrowheads="1"/>
            </p:cNvSpPr>
            <p:nvPr/>
          </p:nvSpPr>
          <p:spPr bwMode="auto">
            <a:xfrm rot="10800000">
              <a:off x="5287247" y="5003736"/>
              <a:ext cx="213448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09" name="Прямоугольник 25"/>
            <p:cNvSpPr/>
            <p:nvPr/>
          </p:nvSpPr>
          <p:spPr>
            <a:xfrm>
              <a:off x="4642264" y="5357771"/>
              <a:ext cx="644984" cy="2855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0" name="Скругленный прямоугольник 91"/>
          <p:cNvSpPr/>
          <p:nvPr/>
        </p:nvSpPr>
        <p:spPr>
          <a:xfrm rot="5400000">
            <a:off x="6602413" y="1184275"/>
            <a:ext cx="3287712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68" name="TextBox 74"/>
          <p:cNvSpPr txBox="1">
            <a:spLocks noChangeArrowheads="1"/>
          </p:cNvSpPr>
          <p:nvPr/>
        </p:nvSpPr>
        <p:spPr bwMode="auto">
          <a:xfrm>
            <a:off x="1425575" y="119697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grpSp>
        <p:nvGrpSpPr>
          <p:cNvPr id="13369" name="Группа 16"/>
          <p:cNvGrpSpPr>
            <a:grpSpLocks/>
          </p:cNvGrpSpPr>
          <p:nvPr/>
        </p:nvGrpSpPr>
        <p:grpSpPr bwMode="auto">
          <a:xfrm rot="-5400000">
            <a:off x="7858125" y="2643188"/>
            <a:ext cx="642938" cy="652462"/>
            <a:chOff x="3571868" y="1357298"/>
            <a:chExt cx="714380" cy="714380"/>
          </a:xfrm>
        </p:grpSpPr>
        <p:sp>
          <p:nvSpPr>
            <p:cNvPr id="213" name="Овал 212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3785300" y="1571090"/>
              <a:ext cx="70556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4000496" y="1571090"/>
              <a:ext cx="72319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6" name="Дуга 96"/>
            <p:cNvSpPr>
              <a:spLocks noChangeArrowheads="1"/>
            </p:cNvSpPr>
            <p:nvPr/>
          </p:nvSpPr>
          <p:spPr bwMode="auto">
            <a:xfrm rot="7134702">
              <a:off x="3779436" y="1539836"/>
              <a:ext cx="279842" cy="352780"/>
            </a:xfrm>
            <a:custGeom>
              <a:avLst/>
              <a:gdLst>
                <a:gd name="T0" fmla="*/ 139701 w 279402"/>
                <a:gd name="T1" fmla="*/ 0 h 352427"/>
                <a:gd name="T2" fmla="*/ 139701 w 279402"/>
                <a:gd name="T3" fmla="*/ 176214 h 352427"/>
                <a:gd name="T4" fmla="*/ 279402 w 279402"/>
                <a:gd name="T5" fmla="*/ 176214 h 352427"/>
                <a:gd name="T6" fmla="*/ 11796480 60000 65536"/>
                <a:gd name="T7" fmla="*/ 11796480 60000 65536"/>
                <a:gd name="T8" fmla="*/ 5898240 60000 65536"/>
                <a:gd name="T9" fmla="*/ 139701 w 279402"/>
                <a:gd name="T10" fmla="*/ 0 h 352427"/>
                <a:gd name="T11" fmla="*/ 279402 w 279402"/>
                <a:gd name="T12" fmla="*/ 176214 h 3524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02" h="352427" stroke="0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  <a:lnTo>
                    <a:pt x="139701" y="176214"/>
                  </a:lnTo>
                  <a:close/>
                </a:path>
                <a:path w="279402" h="352427" fill="none">
                  <a:moveTo>
                    <a:pt x="139701" y="0"/>
                  </a:moveTo>
                  <a:lnTo>
                    <a:pt x="139700" y="0"/>
                  </a:lnTo>
                  <a:cubicBezTo>
                    <a:pt x="216855" y="0"/>
                    <a:pt x="279402" y="78893"/>
                    <a:pt x="279402" y="176214"/>
                  </a:cubicBezTo>
                </a:path>
              </a:pathLst>
            </a:custGeom>
            <a:noFill/>
            <a:ln w="38100" algn="ctr">
              <a:solidFill>
                <a:srgbClr val="C32D2E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3370" name="TextBox 102"/>
          <p:cNvSpPr txBox="1">
            <a:spLocks noChangeArrowheads="1"/>
          </p:cNvSpPr>
          <p:nvPr/>
        </p:nvSpPr>
        <p:spPr bwMode="auto">
          <a:xfrm rot="-5400000">
            <a:off x="7687469" y="1170781"/>
            <a:ext cx="213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Фуксия</a:t>
            </a:r>
          </a:p>
        </p:txBody>
      </p:sp>
      <p:grpSp>
        <p:nvGrpSpPr>
          <p:cNvPr id="13371" name="Группа 16"/>
          <p:cNvGrpSpPr>
            <a:grpSpLocks/>
          </p:cNvGrpSpPr>
          <p:nvPr/>
        </p:nvGrpSpPr>
        <p:grpSpPr bwMode="auto">
          <a:xfrm rot="-5400000">
            <a:off x="7855744" y="1788319"/>
            <a:ext cx="682625" cy="820737"/>
            <a:chOff x="3071813" y="2214563"/>
            <a:chExt cx="642937" cy="714375"/>
          </a:xfrm>
        </p:grpSpPr>
        <p:sp>
          <p:nvSpPr>
            <p:cNvPr id="219" name="Прямоугольник 70"/>
            <p:cNvSpPr/>
            <p:nvPr/>
          </p:nvSpPr>
          <p:spPr>
            <a:xfrm>
              <a:off x="3073308" y="2214563"/>
              <a:ext cx="4291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20" name="Прямая соединительная линия 71"/>
            <p:cNvCxnSpPr/>
            <p:nvPr/>
          </p:nvCxnSpPr>
          <p:spPr>
            <a:xfrm rot="5400000">
              <a:off x="3107435" y="2749251"/>
              <a:ext cx="357878" cy="149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21" name="Овал 72"/>
            <p:cNvSpPr/>
            <p:nvPr/>
          </p:nvSpPr>
          <p:spPr>
            <a:xfrm>
              <a:off x="3216847" y="2786616"/>
              <a:ext cx="142045" cy="14232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81" name="TextBox 65"/>
            <p:cNvSpPr txBox="1">
              <a:spLocks noChangeArrowheads="1"/>
            </p:cNvSpPr>
            <p:nvPr/>
          </p:nvSpPr>
          <p:spPr bwMode="auto">
            <a:xfrm>
              <a:off x="3071813" y="2238053"/>
              <a:ext cx="642937" cy="22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3372" name="Группа 56"/>
          <p:cNvGrpSpPr>
            <a:grpSpLocks/>
          </p:cNvGrpSpPr>
          <p:nvPr/>
        </p:nvGrpSpPr>
        <p:grpSpPr bwMode="auto">
          <a:xfrm rot="-5400000">
            <a:off x="7803357" y="1269206"/>
            <a:ext cx="863600" cy="611187"/>
            <a:chOff x="4238569" y="5003736"/>
            <a:chExt cx="1262126" cy="642942"/>
          </a:xfrm>
        </p:grpSpPr>
        <p:sp>
          <p:nvSpPr>
            <p:cNvPr id="224" name="Трапеция 22"/>
            <p:cNvSpPr>
              <a:spLocks noChangeArrowheads="1"/>
            </p:cNvSpPr>
            <p:nvPr/>
          </p:nvSpPr>
          <p:spPr bwMode="auto">
            <a:xfrm rot="-3299753">
              <a:off x="4384259" y="4917143"/>
              <a:ext cx="253837" cy="540580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25" name="Прямоугольник 23"/>
            <p:cNvSpPr/>
            <p:nvPr/>
          </p:nvSpPr>
          <p:spPr>
            <a:xfrm>
              <a:off x="4642263" y="5003735"/>
              <a:ext cx="644984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6" name="Месяц 24"/>
            <p:cNvSpPr>
              <a:spLocks noChangeArrowheads="1"/>
            </p:cNvSpPr>
            <p:nvPr/>
          </p:nvSpPr>
          <p:spPr bwMode="auto">
            <a:xfrm rot="10800000">
              <a:off x="5287247" y="5003736"/>
              <a:ext cx="213448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227" name="Прямоугольник 25"/>
            <p:cNvSpPr/>
            <p:nvPr/>
          </p:nvSpPr>
          <p:spPr>
            <a:xfrm>
              <a:off x="4642262" y="5357771"/>
              <a:ext cx="644984" cy="2855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28" name="Овал 26"/>
          <p:cNvSpPr/>
          <p:nvPr/>
        </p:nvSpPr>
        <p:spPr>
          <a:xfrm>
            <a:off x="7929563" y="428625"/>
            <a:ext cx="647700" cy="64135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08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88" y="214313"/>
            <a:ext cx="3286125" cy="13477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43" name="Группа 16"/>
          <p:cNvGrpSpPr>
            <a:grpSpLocks/>
          </p:cNvGrpSpPr>
          <p:nvPr/>
        </p:nvGrpSpPr>
        <p:grpSpPr bwMode="auto">
          <a:xfrm>
            <a:off x="500063" y="419100"/>
            <a:ext cx="642937" cy="652463"/>
            <a:chOff x="3571868" y="1357298"/>
            <a:chExt cx="714380" cy="714380"/>
          </a:xfrm>
        </p:grpSpPr>
        <p:sp>
          <p:nvSpPr>
            <p:cNvPr id="6" name="Овал 5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787064" y="1571091"/>
              <a:ext cx="70556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000496" y="1571091"/>
              <a:ext cx="72321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Дуга 8"/>
            <p:cNvSpPr/>
            <p:nvPr/>
          </p:nvSpPr>
          <p:spPr>
            <a:xfrm rot="7134702">
              <a:off x="3781199" y="1539836"/>
              <a:ext cx="279843" cy="352781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Овал 9"/>
          <p:cNvSpPr/>
          <p:nvPr/>
        </p:nvSpPr>
        <p:spPr>
          <a:xfrm>
            <a:off x="2857500" y="419100"/>
            <a:ext cx="642938" cy="65246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45" name="Группа 11"/>
          <p:cNvGrpSpPr>
            <a:grpSpLocks/>
          </p:cNvGrpSpPr>
          <p:nvPr/>
        </p:nvGrpSpPr>
        <p:grpSpPr bwMode="auto">
          <a:xfrm>
            <a:off x="2071688" y="419100"/>
            <a:ext cx="642937" cy="652463"/>
            <a:chOff x="7786688" y="4903949"/>
            <a:chExt cx="701675" cy="761839"/>
          </a:xfrm>
        </p:grpSpPr>
        <p:sp>
          <p:nvSpPr>
            <p:cNvPr id="12" name="Месяц 11"/>
            <p:cNvSpPr/>
            <p:nvPr/>
          </p:nvSpPr>
          <p:spPr>
            <a:xfrm rot="17451489" flipH="1">
              <a:off x="7984951" y="4883007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4148511">
              <a:off x="8159972" y="4832511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Трапеция 13"/>
            <p:cNvSpPr/>
            <p:nvPr/>
          </p:nvSpPr>
          <p:spPr>
            <a:xfrm rot="10800000">
              <a:off x="7786688" y="5070775"/>
              <a:ext cx="642769" cy="461552"/>
            </a:xfrm>
            <a:prstGeom prst="trapezoid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Трапеция 14"/>
            <p:cNvSpPr/>
            <p:nvPr/>
          </p:nvSpPr>
          <p:spPr>
            <a:xfrm rot="10800000">
              <a:off x="7793618" y="5428524"/>
              <a:ext cx="694745" cy="237264"/>
            </a:xfrm>
            <a:prstGeom prst="trapezoid">
              <a:avLst/>
            </a:prstGeom>
            <a:gradFill flip="none" rotWithShape="1">
              <a:gsLst>
                <a:gs pos="3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246" name="Группа 16"/>
          <p:cNvGrpSpPr>
            <a:grpSpLocks/>
          </p:cNvGrpSpPr>
          <p:nvPr/>
        </p:nvGrpSpPr>
        <p:grpSpPr bwMode="auto">
          <a:xfrm>
            <a:off x="1317625" y="276225"/>
            <a:ext cx="682625" cy="820738"/>
            <a:chOff x="3071813" y="2214563"/>
            <a:chExt cx="642937" cy="71437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071813" y="2214563"/>
              <a:ext cx="4291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8" name="Прямая соединительная линия 17"/>
            <p:cNvCxnSpPr>
              <a:endCxn id="17" idx="2"/>
            </p:cNvCxnSpPr>
            <p:nvPr/>
          </p:nvCxnSpPr>
          <p:spPr>
            <a:xfrm rot="5400000">
              <a:off x="3105940" y="2749251"/>
              <a:ext cx="357879" cy="149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>
              <a:off x="3215352" y="2786615"/>
              <a:ext cx="142045" cy="1423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350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10247" name="TextBox 20"/>
          <p:cNvSpPr txBox="1">
            <a:spLocks noChangeArrowheads="1"/>
          </p:cNvSpPr>
          <p:nvPr/>
        </p:nvSpPr>
        <p:spPr bwMode="auto">
          <a:xfrm>
            <a:off x="2124075" y="11334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Фиалка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214813" y="214313"/>
            <a:ext cx="3286125" cy="134778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49" name="Группа 16"/>
          <p:cNvGrpSpPr>
            <a:grpSpLocks/>
          </p:cNvGrpSpPr>
          <p:nvPr/>
        </p:nvGrpSpPr>
        <p:grpSpPr bwMode="auto">
          <a:xfrm>
            <a:off x="4357688" y="419100"/>
            <a:ext cx="642937" cy="652463"/>
            <a:chOff x="3571868" y="1357298"/>
            <a:chExt cx="714380" cy="714380"/>
          </a:xfrm>
        </p:grpSpPr>
        <p:sp>
          <p:nvSpPr>
            <p:cNvPr id="60" name="Овал 59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787064" y="1571091"/>
              <a:ext cx="70556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4000496" y="1571091"/>
              <a:ext cx="72321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Дуга 62"/>
            <p:cNvSpPr/>
            <p:nvPr/>
          </p:nvSpPr>
          <p:spPr>
            <a:xfrm rot="7134702">
              <a:off x="3781199" y="1539836"/>
              <a:ext cx="279843" cy="352781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50" name="Группа 16"/>
          <p:cNvGrpSpPr>
            <a:grpSpLocks/>
          </p:cNvGrpSpPr>
          <p:nvPr/>
        </p:nvGrpSpPr>
        <p:grpSpPr bwMode="auto">
          <a:xfrm>
            <a:off x="5175250" y="276225"/>
            <a:ext cx="682625" cy="820738"/>
            <a:chOff x="3071813" y="2214563"/>
            <a:chExt cx="642937" cy="71437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071813" y="2214563"/>
              <a:ext cx="4291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2" name="Прямая соединительная линия 71"/>
            <p:cNvCxnSpPr>
              <a:endCxn id="71" idx="2"/>
            </p:cNvCxnSpPr>
            <p:nvPr/>
          </p:nvCxnSpPr>
          <p:spPr>
            <a:xfrm rot="5400000">
              <a:off x="3105940" y="2749251"/>
              <a:ext cx="357879" cy="149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3215352" y="2786615"/>
              <a:ext cx="142045" cy="14232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342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10251" name="TextBox 74"/>
          <p:cNvSpPr txBox="1">
            <a:spLocks noChangeArrowheads="1"/>
          </p:cNvSpPr>
          <p:nvPr/>
        </p:nvSpPr>
        <p:spPr bwMode="auto">
          <a:xfrm>
            <a:off x="6043613" y="1133475"/>
            <a:ext cx="1449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Бегония </a:t>
            </a:r>
          </a:p>
        </p:txBody>
      </p:sp>
      <p:sp>
        <p:nvSpPr>
          <p:cNvPr id="85" name="Овал 84"/>
          <p:cNvSpPr/>
          <p:nvPr/>
        </p:nvSpPr>
        <p:spPr>
          <a:xfrm>
            <a:off x="6786563" y="419100"/>
            <a:ext cx="642937" cy="642938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53" name="Группа 56"/>
          <p:cNvGrpSpPr>
            <a:grpSpLocks/>
          </p:cNvGrpSpPr>
          <p:nvPr/>
        </p:nvGrpSpPr>
        <p:grpSpPr bwMode="auto">
          <a:xfrm>
            <a:off x="5857875" y="490538"/>
            <a:ext cx="857250" cy="571500"/>
            <a:chOff x="4238569" y="5003736"/>
            <a:chExt cx="1262126" cy="642942"/>
          </a:xfrm>
        </p:grpSpPr>
        <p:sp>
          <p:nvSpPr>
            <p:cNvPr id="88" name="Трапеция 14"/>
            <p:cNvSpPr>
              <a:spLocks noChangeArrowheads="1"/>
            </p:cNvSpPr>
            <p:nvPr/>
          </p:nvSpPr>
          <p:spPr bwMode="auto">
            <a:xfrm rot="-3299753">
              <a:off x="4381722" y="4917734"/>
              <a:ext cx="253605" cy="539910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642918" y="5003736"/>
              <a:ext cx="64274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0" name="Месяц 89"/>
            <p:cNvSpPr>
              <a:spLocks noChangeArrowheads="1"/>
            </p:cNvSpPr>
            <p:nvPr/>
          </p:nvSpPr>
          <p:spPr bwMode="auto">
            <a:xfrm rot="10800000">
              <a:off x="5285666" y="5003736"/>
              <a:ext cx="215029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642918" y="5357354"/>
              <a:ext cx="64274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0" name="Скругленный прямоугольник 109"/>
          <p:cNvSpPr/>
          <p:nvPr/>
        </p:nvSpPr>
        <p:spPr>
          <a:xfrm>
            <a:off x="4213225" y="3295650"/>
            <a:ext cx="3287713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55" name="Группа 16"/>
          <p:cNvGrpSpPr>
            <a:grpSpLocks/>
          </p:cNvGrpSpPr>
          <p:nvPr/>
        </p:nvGrpSpPr>
        <p:grpSpPr bwMode="auto">
          <a:xfrm>
            <a:off x="4286250" y="3562350"/>
            <a:ext cx="642938" cy="652463"/>
            <a:chOff x="3571868" y="1357298"/>
            <a:chExt cx="714380" cy="714380"/>
          </a:xfrm>
        </p:grpSpPr>
        <p:sp>
          <p:nvSpPr>
            <p:cNvPr id="112" name="Овал 111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3787064" y="1571091"/>
              <a:ext cx="70556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000496" y="1571091"/>
              <a:ext cx="72319" cy="712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Дуга 114"/>
            <p:cNvSpPr/>
            <p:nvPr/>
          </p:nvSpPr>
          <p:spPr>
            <a:xfrm rot="7134702">
              <a:off x="3781199" y="1539836"/>
              <a:ext cx="279843" cy="352780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0256" name="TextBox 120"/>
          <p:cNvSpPr txBox="1">
            <a:spLocks noChangeArrowheads="1"/>
          </p:cNvSpPr>
          <p:nvPr/>
        </p:nvSpPr>
        <p:spPr bwMode="auto">
          <a:xfrm>
            <a:off x="6249988" y="4214813"/>
            <a:ext cx="985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Агава  </a:t>
            </a: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214813" y="1714500"/>
            <a:ext cx="3286125" cy="13477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58" name="Группа 16"/>
          <p:cNvGrpSpPr>
            <a:grpSpLocks/>
          </p:cNvGrpSpPr>
          <p:nvPr/>
        </p:nvGrpSpPr>
        <p:grpSpPr bwMode="auto">
          <a:xfrm>
            <a:off x="4357688" y="1919288"/>
            <a:ext cx="642937" cy="652462"/>
            <a:chOff x="3571868" y="1357298"/>
            <a:chExt cx="714380" cy="714380"/>
          </a:xfrm>
        </p:grpSpPr>
        <p:sp>
          <p:nvSpPr>
            <p:cNvPr id="130" name="Овал 129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3787064" y="1571090"/>
              <a:ext cx="70556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4000496" y="1571090"/>
              <a:ext cx="72321" cy="712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Дуга 132"/>
            <p:cNvSpPr/>
            <p:nvPr/>
          </p:nvSpPr>
          <p:spPr>
            <a:xfrm rot="7134702">
              <a:off x="3781199" y="1539836"/>
              <a:ext cx="279842" cy="352781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59" name="Группа 16"/>
          <p:cNvGrpSpPr>
            <a:grpSpLocks/>
          </p:cNvGrpSpPr>
          <p:nvPr/>
        </p:nvGrpSpPr>
        <p:grpSpPr bwMode="auto">
          <a:xfrm>
            <a:off x="5175250" y="1785938"/>
            <a:ext cx="682625" cy="811212"/>
            <a:chOff x="3071813" y="2214563"/>
            <a:chExt cx="642937" cy="714375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3071813" y="2214563"/>
              <a:ext cx="4291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36" name="Прямая соединительная линия 135"/>
            <p:cNvCxnSpPr>
              <a:endCxn id="135" idx="2"/>
            </p:cNvCxnSpPr>
            <p:nvPr/>
          </p:nvCxnSpPr>
          <p:spPr>
            <a:xfrm rot="5400000">
              <a:off x="3105936" y="2749247"/>
              <a:ext cx="357887" cy="149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7" name="Овал 136"/>
            <p:cNvSpPr/>
            <p:nvPr/>
          </p:nvSpPr>
          <p:spPr>
            <a:xfrm>
              <a:off x="3215352" y="2786343"/>
              <a:ext cx="142045" cy="1425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326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10260" name="TextBox 138"/>
          <p:cNvSpPr txBox="1">
            <a:spLocks noChangeArrowheads="1"/>
          </p:cNvSpPr>
          <p:nvPr/>
        </p:nvSpPr>
        <p:spPr bwMode="auto">
          <a:xfrm>
            <a:off x="6032500" y="2633663"/>
            <a:ext cx="134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Герань  </a:t>
            </a:r>
          </a:p>
        </p:txBody>
      </p:sp>
      <p:grpSp>
        <p:nvGrpSpPr>
          <p:cNvPr id="10261" name="Группа 56"/>
          <p:cNvGrpSpPr>
            <a:grpSpLocks/>
          </p:cNvGrpSpPr>
          <p:nvPr/>
        </p:nvGrpSpPr>
        <p:grpSpPr bwMode="auto">
          <a:xfrm>
            <a:off x="5715000" y="1990725"/>
            <a:ext cx="857250" cy="571500"/>
            <a:chOff x="4238569" y="5003736"/>
            <a:chExt cx="1262126" cy="642942"/>
          </a:xfrm>
        </p:grpSpPr>
        <p:sp>
          <p:nvSpPr>
            <p:cNvPr id="142" name="Трапеция 14"/>
            <p:cNvSpPr>
              <a:spLocks noChangeArrowheads="1"/>
            </p:cNvSpPr>
            <p:nvPr/>
          </p:nvSpPr>
          <p:spPr bwMode="auto">
            <a:xfrm rot="-3299753">
              <a:off x="4381722" y="4917734"/>
              <a:ext cx="253605" cy="539910"/>
            </a:xfrm>
            <a:custGeom>
              <a:avLst/>
              <a:gdLst>
                <a:gd name="T0" fmla="*/ 127001 w 254002"/>
                <a:gd name="T1" fmla="*/ 0 h 539777"/>
                <a:gd name="T2" fmla="*/ 31750 w 254002"/>
                <a:gd name="T3" fmla="*/ 269889 h 539777"/>
                <a:gd name="T4" fmla="*/ 127001 w 254002"/>
                <a:gd name="T5" fmla="*/ 539777 h 539777"/>
                <a:gd name="T6" fmla="*/ 222252 w 254002"/>
                <a:gd name="T7" fmla="*/ 269889 h 539777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42334 w 254002"/>
                <a:gd name="T13" fmla="*/ 89963 h 539777"/>
                <a:gd name="T14" fmla="*/ 211668 w 254002"/>
                <a:gd name="T15" fmla="*/ 539777 h 5397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002" h="539777">
                  <a:moveTo>
                    <a:pt x="0" y="539777"/>
                  </a:moveTo>
                  <a:lnTo>
                    <a:pt x="63501" y="0"/>
                  </a:lnTo>
                  <a:lnTo>
                    <a:pt x="190502" y="0"/>
                  </a:lnTo>
                  <a:lnTo>
                    <a:pt x="254002" y="539777"/>
                  </a:lnTo>
                  <a:close/>
                </a:path>
              </a:pathLst>
            </a:cu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8898C3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4642918" y="5003736"/>
              <a:ext cx="64274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4" name="Месяц 143"/>
            <p:cNvSpPr>
              <a:spLocks noChangeArrowheads="1"/>
            </p:cNvSpPr>
            <p:nvPr/>
          </p:nvSpPr>
          <p:spPr bwMode="auto">
            <a:xfrm rot="10800000">
              <a:off x="5285666" y="5003736"/>
              <a:ext cx="215029" cy="64294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A5DDF3"/>
                </a:gs>
                <a:gs pos="35001">
                  <a:srgbClr val="C0E6F5"/>
                </a:gs>
                <a:gs pos="100000">
                  <a:srgbClr val="E6F6FC"/>
                </a:gs>
              </a:gsLst>
              <a:lin ang="16200000" scaled="1"/>
            </a:gradFill>
            <a:ln w="9525" algn="ctr">
              <a:solidFill>
                <a:srgbClr val="348FA6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>
                <a:defRPr/>
              </a:pPr>
              <a:endParaRPr lang="ru-RU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4642918" y="5357354"/>
              <a:ext cx="64274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72" name="Пятно 1 171"/>
          <p:cNvSpPr/>
          <p:nvPr/>
        </p:nvSpPr>
        <p:spPr>
          <a:xfrm>
            <a:off x="6714459" y="1928802"/>
            <a:ext cx="785818" cy="71438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65" name="TextBox 74"/>
          <p:cNvSpPr txBox="1">
            <a:spLocks noChangeArrowheads="1"/>
          </p:cNvSpPr>
          <p:nvPr/>
        </p:nvSpPr>
        <p:spPr bwMode="auto">
          <a:xfrm>
            <a:off x="1425575" y="119697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214313" y="1785938"/>
            <a:ext cx="3357562" cy="13573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67" name="Группа 16"/>
          <p:cNvGrpSpPr>
            <a:grpSpLocks/>
          </p:cNvGrpSpPr>
          <p:nvPr/>
        </p:nvGrpSpPr>
        <p:grpSpPr bwMode="auto">
          <a:xfrm>
            <a:off x="357188" y="2000250"/>
            <a:ext cx="714375" cy="714375"/>
            <a:chOff x="3571868" y="1357298"/>
            <a:chExt cx="714380" cy="714380"/>
          </a:xfrm>
        </p:grpSpPr>
        <p:sp>
          <p:nvSpPr>
            <p:cNvPr id="189" name="Овал 188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3786181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4000496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1" name="Дуга 200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68" name="Группа 76"/>
          <p:cNvGrpSpPr>
            <a:grpSpLocks/>
          </p:cNvGrpSpPr>
          <p:nvPr/>
        </p:nvGrpSpPr>
        <p:grpSpPr bwMode="auto">
          <a:xfrm>
            <a:off x="1143000" y="2000250"/>
            <a:ext cx="642938" cy="714375"/>
            <a:chOff x="3071813" y="2214563"/>
            <a:chExt cx="642937" cy="714375"/>
          </a:xfrm>
        </p:grpSpPr>
        <p:sp>
          <p:nvSpPr>
            <p:cNvPr id="212" name="Прямоугольник 211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17" name="Прямая соединительная линия 216"/>
            <p:cNvCxnSpPr>
              <a:endCxn id="212" idx="2"/>
            </p:cNvCxnSpPr>
            <p:nvPr/>
          </p:nvCxnSpPr>
          <p:spPr>
            <a:xfrm rot="5400000">
              <a:off x="3106738" y="2749551"/>
              <a:ext cx="357187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8" name="Овал 217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314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0269" name="Группа 78"/>
          <p:cNvGrpSpPr>
            <a:grpSpLocks/>
          </p:cNvGrpSpPr>
          <p:nvPr/>
        </p:nvGrpSpPr>
        <p:grpSpPr bwMode="auto">
          <a:xfrm>
            <a:off x="1571625" y="2000250"/>
            <a:ext cx="1000125" cy="642938"/>
            <a:chOff x="2644775" y="5000625"/>
            <a:chExt cx="1284288" cy="642938"/>
          </a:xfrm>
        </p:grpSpPr>
        <p:sp>
          <p:nvSpPr>
            <p:cNvPr id="229" name="Трапеция 228"/>
            <p:cNvSpPr/>
            <p:nvPr/>
          </p:nvSpPr>
          <p:spPr>
            <a:xfrm rot="18300247">
              <a:off x="2787884" y="4914666"/>
              <a:ext cx="254000" cy="54021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3070833" y="5000625"/>
              <a:ext cx="644183" cy="642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1" name="Месяц 230"/>
            <p:cNvSpPr/>
            <p:nvPr/>
          </p:nvSpPr>
          <p:spPr>
            <a:xfrm rot="10800000">
              <a:off x="3715016" y="5000625"/>
              <a:ext cx="214047" cy="642938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32" name="Пятно 1 231"/>
          <p:cNvSpPr/>
          <p:nvPr/>
        </p:nvSpPr>
        <p:spPr>
          <a:xfrm>
            <a:off x="2643174" y="1857364"/>
            <a:ext cx="928694" cy="78581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73" name="TextBox 74"/>
          <p:cNvSpPr txBox="1">
            <a:spLocks noChangeArrowheads="1"/>
          </p:cNvSpPr>
          <p:nvPr/>
        </p:nvSpPr>
        <p:spPr bwMode="auto">
          <a:xfrm>
            <a:off x="1857375" y="27146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Алоэ  </a:t>
            </a:r>
          </a:p>
        </p:txBody>
      </p:sp>
      <p:sp>
        <p:nvSpPr>
          <p:cNvPr id="296" name="Скругленный прямоугольник 295"/>
          <p:cNvSpPr/>
          <p:nvPr/>
        </p:nvSpPr>
        <p:spPr>
          <a:xfrm>
            <a:off x="285750" y="3429000"/>
            <a:ext cx="3429000" cy="12858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75" name="Группа 16"/>
          <p:cNvGrpSpPr>
            <a:grpSpLocks/>
          </p:cNvGrpSpPr>
          <p:nvPr/>
        </p:nvGrpSpPr>
        <p:grpSpPr bwMode="auto">
          <a:xfrm>
            <a:off x="428625" y="3571875"/>
            <a:ext cx="714375" cy="642938"/>
            <a:chOff x="3571868" y="1357298"/>
            <a:chExt cx="714380" cy="714380"/>
          </a:xfrm>
        </p:grpSpPr>
        <p:sp>
          <p:nvSpPr>
            <p:cNvPr id="298" name="Овал 297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9" name="Овал 298"/>
            <p:cNvSpPr/>
            <p:nvPr/>
          </p:nvSpPr>
          <p:spPr>
            <a:xfrm>
              <a:off x="3786183" y="1572494"/>
              <a:ext cx="71437" cy="705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0" name="Овал 299"/>
            <p:cNvSpPr/>
            <p:nvPr/>
          </p:nvSpPr>
          <p:spPr>
            <a:xfrm>
              <a:off x="4000496" y="1572494"/>
              <a:ext cx="71439" cy="705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1" name="Дуга 300"/>
            <p:cNvSpPr/>
            <p:nvPr/>
          </p:nvSpPr>
          <p:spPr>
            <a:xfrm rot="7134702">
              <a:off x="3780891" y="1540038"/>
              <a:ext cx="280461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302" name="Овал 301"/>
          <p:cNvSpPr/>
          <p:nvPr/>
        </p:nvSpPr>
        <p:spPr>
          <a:xfrm>
            <a:off x="2786063" y="3500438"/>
            <a:ext cx="785812" cy="7858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77" name="Группа 55"/>
          <p:cNvGrpSpPr>
            <a:grpSpLocks/>
          </p:cNvGrpSpPr>
          <p:nvPr/>
        </p:nvGrpSpPr>
        <p:grpSpPr bwMode="auto">
          <a:xfrm>
            <a:off x="1857375" y="3643313"/>
            <a:ext cx="785813" cy="571500"/>
            <a:chOff x="5881643" y="5072073"/>
            <a:chExt cx="1283633" cy="642942"/>
          </a:xfrm>
        </p:grpSpPr>
        <p:sp>
          <p:nvSpPr>
            <p:cNvPr id="304" name="Трапеция 303"/>
            <p:cNvSpPr/>
            <p:nvPr/>
          </p:nvSpPr>
          <p:spPr>
            <a:xfrm rot="18300247">
              <a:off x="6024532" y="4986334"/>
              <a:ext cx="253605" cy="539385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5" name="Прямоугольник 304"/>
            <p:cNvSpPr/>
            <p:nvPr/>
          </p:nvSpPr>
          <p:spPr>
            <a:xfrm>
              <a:off x="6309521" y="5072073"/>
              <a:ext cx="64051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6" name="Месяц 305"/>
            <p:cNvSpPr/>
            <p:nvPr/>
          </p:nvSpPr>
          <p:spPr>
            <a:xfrm rot="10800000">
              <a:off x="6950040" y="5072073"/>
              <a:ext cx="215236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278" name="Группа 16"/>
          <p:cNvGrpSpPr>
            <a:grpSpLocks/>
          </p:cNvGrpSpPr>
          <p:nvPr/>
        </p:nvGrpSpPr>
        <p:grpSpPr bwMode="auto">
          <a:xfrm>
            <a:off x="1285875" y="3643313"/>
            <a:ext cx="571500" cy="571500"/>
            <a:chOff x="4587875" y="2214563"/>
            <a:chExt cx="760413" cy="571500"/>
          </a:xfrm>
        </p:grpSpPr>
        <p:sp>
          <p:nvSpPr>
            <p:cNvPr id="308" name="Блок-схема: ручное управление 307"/>
            <p:cNvSpPr/>
            <p:nvPr/>
          </p:nvSpPr>
          <p:spPr>
            <a:xfrm rot="5212044">
              <a:off x="4627212" y="2327626"/>
              <a:ext cx="257175" cy="335850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0293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310" name="Прямая соединительная линия 309"/>
              <p:cNvCxnSpPr/>
              <p:nvPr/>
            </p:nvCxnSpPr>
            <p:spPr>
              <a:xfrm flipV="1">
                <a:off x="5070853" y="2143116"/>
                <a:ext cx="214584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1" name="Прямая соединительная линия 310"/>
              <p:cNvCxnSpPr/>
              <p:nvPr/>
            </p:nvCxnSpPr>
            <p:spPr>
              <a:xfrm flipV="1">
                <a:off x="5070853" y="2428868"/>
                <a:ext cx="286112" cy="992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2" name="Прямая соединительная линия 311"/>
              <p:cNvCxnSpPr/>
              <p:nvPr/>
            </p:nvCxnSpPr>
            <p:spPr>
              <a:xfrm>
                <a:off x="5070853" y="2591588"/>
                <a:ext cx="27717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3" name="Прямая соединительная линия 312"/>
              <p:cNvCxnSpPr/>
              <p:nvPr/>
            </p:nvCxnSpPr>
            <p:spPr>
              <a:xfrm>
                <a:off x="5285438" y="2520150"/>
                <a:ext cx="27717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4" name="Прямая соединительная линия 313"/>
              <p:cNvCxnSpPr/>
              <p:nvPr/>
            </p:nvCxnSpPr>
            <p:spPr>
              <a:xfrm flipV="1">
                <a:off x="5285438" y="2214554"/>
                <a:ext cx="277170" cy="7143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5" name="Прямая соединительная линия 314"/>
              <p:cNvCxnSpPr/>
              <p:nvPr/>
            </p:nvCxnSpPr>
            <p:spPr>
              <a:xfrm>
                <a:off x="5070853" y="2714620"/>
                <a:ext cx="214584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16" name="Прямая соединительная линия 315"/>
              <p:cNvCxnSpPr/>
              <p:nvPr/>
            </p:nvCxnSpPr>
            <p:spPr>
              <a:xfrm>
                <a:off x="5285438" y="2714620"/>
                <a:ext cx="277170" cy="1230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0279" name="TextBox 120"/>
          <p:cNvSpPr txBox="1">
            <a:spLocks noChangeArrowheads="1"/>
          </p:cNvSpPr>
          <p:nvPr/>
        </p:nvSpPr>
        <p:spPr bwMode="auto">
          <a:xfrm>
            <a:off x="2000250" y="4286250"/>
            <a:ext cx="155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Аспарагус  </a:t>
            </a:r>
          </a:p>
        </p:txBody>
      </p:sp>
      <p:grpSp>
        <p:nvGrpSpPr>
          <p:cNvPr id="10280" name="Группа 76"/>
          <p:cNvGrpSpPr>
            <a:grpSpLocks/>
          </p:cNvGrpSpPr>
          <p:nvPr/>
        </p:nvGrpSpPr>
        <p:grpSpPr bwMode="auto">
          <a:xfrm>
            <a:off x="5000625" y="3571875"/>
            <a:ext cx="642938" cy="714375"/>
            <a:chOff x="3071813" y="2214563"/>
            <a:chExt cx="642937" cy="714375"/>
          </a:xfrm>
        </p:grpSpPr>
        <p:sp>
          <p:nvSpPr>
            <p:cNvPr id="320" name="Прямоугольник 319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21" name="Прямая соединительная линия 320"/>
            <p:cNvCxnSpPr>
              <a:endCxn id="320" idx="2"/>
            </p:cNvCxnSpPr>
            <p:nvPr/>
          </p:nvCxnSpPr>
          <p:spPr>
            <a:xfrm rot="5400000">
              <a:off x="3106738" y="2749551"/>
              <a:ext cx="357187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22" name="Овал 321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91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10281" name="Группа 78"/>
          <p:cNvGrpSpPr>
            <a:grpSpLocks/>
          </p:cNvGrpSpPr>
          <p:nvPr/>
        </p:nvGrpSpPr>
        <p:grpSpPr bwMode="auto">
          <a:xfrm>
            <a:off x="5500688" y="3571875"/>
            <a:ext cx="1000125" cy="642938"/>
            <a:chOff x="2644775" y="5000625"/>
            <a:chExt cx="1284288" cy="642938"/>
          </a:xfrm>
        </p:grpSpPr>
        <p:sp>
          <p:nvSpPr>
            <p:cNvPr id="325" name="Трапеция 324"/>
            <p:cNvSpPr/>
            <p:nvPr/>
          </p:nvSpPr>
          <p:spPr>
            <a:xfrm rot="18300247">
              <a:off x="2787884" y="4914667"/>
              <a:ext cx="254000" cy="540216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6" name="Прямоугольник 325"/>
            <p:cNvSpPr/>
            <p:nvPr/>
          </p:nvSpPr>
          <p:spPr>
            <a:xfrm>
              <a:off x="3070832" y="5000625"/>
              <a:ext cx="644183" cy="642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7" name="Месяц 326"/>
            <p:cNvSpPr/>
            <p:nvPr/>
          </p:nvSpPr>
          <p:spPr>
            <a:xfrm rot="10800000">
              <a:off x="3715014" y="5000625"/>
              <a:ext cx="214049" cy="642938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28" name="Пятно 1 327"/>
          <p:cNvSpPr/>
          <p:nvPr/>
        </p:nvSpPr>
        <p:spPr>
          <a:xfrm>
            <a:off x="6572264" y="3500438"/>
            <a:ext cx="928694" cy="78581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0"/>
            <a:ext cx="8615363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АСПАРАГУС ПЕРИСТЫЙ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-214313" y="4786313"/>
            <a:ext cx="9358313" cy="2000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/>
              <a:t>       </a:t>
            </a:r>
            <a:r>
              <a:rPr lang="ru-RU" sz="1600" i="1"/>
              <a:t>Вьющийся полукустарник. Побеги обильно ветвятся, голые. Листья редуцированы до крохотных (0,5 см) треугольных бурых чешуй. Напоминающие нитевидные листья измененные стебли (филлокладии) собраны пучками по 3-12. Длина их 0,5-1,5 см, диаметр — до 0,5 мм. Они слегка изогнутые, светло-зеленые, придают ажурный облик всему растению. Отдельные побеги ориентированы горизонтально, образуя подобие мелкоперистых листьев. Цветки мелкие, одиночные или по 2-4, белые. Родина — Восточная и Южная Африка; растет в субтропических и тропических лесах.</a:t>
            </a:r>
          </a:p>
        </p:txBody>
      </p:sp>
      <p:pic>
        <p:nvPicPr>
          <p:cNvPr id="3076" name="Picture 7" descr="flower_img_6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819150"/>
            <a:ext cx="2922588" cy="38957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5" y="827088"/>
            <a:ext cx="5400675" cy="23145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Свет: </a:t>
            </a:r>
            <a:r>
              <a:rPr lang="ru-RU" dirty="0"/>
              <a:t>яркий, рассеянный, может расти и в тени.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Температура: </a:t>
            </a:r>
            <a:r>
              <a:rPr lang="ru-RU" dirty="0"/>
              <a:t>умеренная,</a:t>
            </a:r>
            <a:r>
              <a:rPr lang="ru-RU" b="1" dirty="0"/>
              <a:t> </a:t>
            </a:r>
            <a:r>
              <a:rPr lang="ru-RU" dirty="0"/>
              <a:t>летом 20-25°C (не выше 25°С), в осенне-зимний период 12-15°С, не ниже 5-8°С.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Полив:</a:t>
            </a:r>
            <a:r>
              <a:rPr lang="ru-RU" dirty="0"/>
              <a:t> летом обильный, в зимнее время полив сокращают, следя, чтобы субстрат не пересох, но и так же не был сильно </a:t>
            </a:r>
            <a:r>
              <a:rPr lang="ru-RU" dirty="0" err="1"/>
              <a:t>переувлажнён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Влажность воздуха:</a:t>
            </a:r>
            <a:r>
              <a:rPr lang="ru-RU" dirty="0"/>
              <a:t> высокая.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3429000"/>
            <a:ext cx="4357688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079" name="Группа 16"/>
          <p:cNvGrpSpPr>
            <a:grpSpLocks/>
          </p:cNvGrpSpPr>
          <p:nvPr/>
        </p:nvGrpSpPr>
        <p:grpSpPr bwMode="auto">
          <a:xfrm>
            <a:off x="428625" y="3571875"/>
            <a:ext cx="714375" cy="714375"/>
            <a:chOff x="3571868" y="1357298"/>
            <a:chExt cx="714380" cy="714380"/>
          </a:xfrm>
        </p:grpSpPr>
        <p:sp>
          <p:nvSpPr>
            <p:cNvPr id="8" name="Овал 7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86183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3786188" y="3500438"/>
            <a:ext cx="785812" cy="78581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081" name="Группа 55"/>
          <p:cNvGrpSpPr>
            <a:grpSpLocks/>
          </p:cNvGrpSpPr>
          <p:nvPr/>
        </p:nvGrpSpPr>
        <p:grpSpPr bwMode="auto">
          <a:xfrm>
            <a:off x="2214563" y="3643313"/>
            <a:ext cx="1284287" cy="642937"/>
            <a:chOff x="5881643" y="5072073"/>
            <a:chExt cx="1283633" cy="642942"/>
          </a:xfrm>
        </p:grpSpPr>
        <p:sp>
          <p:nvSpPr>
            <p:cNvPr id="14" name="Трапеция 13"/>
            <p:cNvSpPr/>
            <p:nvPr/>
          </p:nvSpPr>
          <p:spPr>
            <a:xfrm rot="18300247">
              <a:off x="6024380" y="4986487"/>
              <a:ext cx="254002" cy="539475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308463" y="5072073"/>
              <a:ext cx="642611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Месяц 15"/>
            <p:cNvSpPr/>
            <p:nvPr/>
          </p:nvSpPr>
          <p:spPr>
            <a:xfrm rot="10800000">
              <a:off x="6951073" y="5072073"/>
              <a:ext cx="214203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82" name="Группа 16"/>
          <p:cNvGrpSpPr>
            <a:grpSpLocks/>
          </p:cNvGrpSpPr>
          <p:nvPr/>
        </p:nvGrpSpPr>
        <p:grpSpPr bwMode="auto">
          <a:xfrm>
            <a:off x="1285875" y="3643313"/>
            <a:ext cx="760413" cy="571500"/>
            <a:chOff x="4587875" y="2214563"/>
            <a:chExt cx="760413" cy="571500"/>
          </a:xfrm>
        </p:grpSpPr>
        <p:sp>
          <p:nvSpPr>
            <p:cNvPr id="18" name="Блок-схема: ручное управление 17"/>
            <p:cNvSpPr/>
            <p:nvPr/>
          </p:nvSpPr>
          <p:spPr>
            <a:xfrm rot="5212044">
              <a:off x="4626769" y="2328069"/>
              <a:ext cx="257175" cy="334963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084" name="Группа 83"/>
            <p:cNvGrpSpPr>
              <a:grpSpLocks/>
            </p:cNvGrpSpPr>
            <p:nvPr/>
          </p:nvGrpSpPr>
          <p:grpSpPr bwMode="auto">
            <a:xfrm>
              <a:off x="5000625" y="2214563"/>
              <a:ext cx="347663" cy="571500"/>
              <a:chOff x="5072066" y="2143116"/>
              <a:chExt cx="490542" cy="714380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5072066" y="2143116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5072066" y="2428868"/>
                <a:ext cx="286709" cy="992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5072066" y="2591588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287098" y="2520150"/>
                <a:ext cx="275510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5287098" y="2214554"/>
                <a:ext cx="275510" cy="7143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5072066" y="2714620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287098" y="2714620"/>
                <a:ext cx="275510" cy="1230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0"/>
            <a:ext cx="8615363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АЛОЭ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-214313" y="4786313"/>
            <a:ext cx="9358313" cy="2000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/>
              <a:t>         Родина: сухие области Африки, Маскаренские острова, Мадагаскар и прилежащие острова, на юге Аравийского полуострова. Алоэ относится к ксерофитным суккулентам. Листья мясистые, собраны в прикорневую розетку, у многих видов с восковым налётом и с шипами или крючкообразными зубчиками по краям, у других шипы отсутствуют полностью. Экстракт из консервированных листьев Алоэ применяют по методу тканевой терапии при некоторых глазных и др. заболеваниях, сок листьев — как наружное средство при лечении гнойных ран, ожогов и некоторых др. заболеваний кожи.</a:t>
            </a:r>
            <a:endParaRPr lang="ru-RU" sz="1600" i="1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827088"/>
            <a:ext cx="5400675" cy="25860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Свет: </a:t>
            </a:r>
            <a:r>
              <a:rPr lang="ru-RU" dirty="0"/>
              <a:t>яркий, в зимнее время при недостатке солнечного света необходимо создать искусственное освещение люминесцентными лампами.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Температура: </a:t>
            </a:r>
            <a:r>
              <a:rPr lang="ru-RU" dirty="0"/>
              <a:t>летом 22-26°C, зимой оптимальная температура 12-14°C.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Полив:</a:t>
            </a:r>
            <a:r>
              <a:rPr lang="ru-RU" dirty="0"/>
              <a:t> летом обильный, в зимнее время полив сокращают, следя, чтобы между поливами субстрат высох.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Влажность воздуха:</a:t>
            </a:r>
            <a:r>
              <a:rPr lang="ru-RU" dirty="0"/>
              <a:t> средняя или низкая.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3643313"/>
            <a:ext cx="4357688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02" name="Группа 16"/>
          <p:cNvGrpSpPr>
            <a:grpSpLocks/>
          </p:cNvGrpSpPr>
          <p:nvPr/>
        </p:nvGrpSpPr>
        <p:grpSpPr bwMode="auto">
          <a:xfrm>
            <a:off x="428625" y="3786188"/>
            <a:ext cx="714375" cy="714375"/>
            <a:chOff x="3571868" y="1357298"/>
            <a:chExt cx="714380" cy="714380"/>
          </a:xfrm>
        </p:grpSpPr>
        <p:sp>
          <p:nvSpPr>
            <p:cNvPr id="8" name="Овал 7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86183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785813"/>
            <a:ext cx="30718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4" name="Группа 76"/>
          <p:cNvGrpSpPr>
            <a:grpSpLocks/>
          </p:cNvGrpSpPr>
          <p:nvPr/>
        </p:nvGrpSpPr>
        <p:grpSpPr bwMode="auto">
          <a:xfrm>
            <a:off x="1428750" y="3786188"/>
            <a:ext cx="642938" cy="714375"/>
            <a:chOff x="3071813" y="2214563"/>
            <a:chExt cx="642937" cy="71437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3" name="Прямая соединительная линия 32"/>
            <p:cNvCxnSpPr>
              <a:endCxn id="32" idx="2"/>
            </p:cNvCxnSpPr>
            <p:nvPr/>
          </p:nvCxnSpPr>
          <p:spPr>
            <a:xfrm rot="5400000">
              <a:off x="3106738" y="2749550"/>
              <a:ext cx="357188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15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4105" name="Группа 78"/>
          <p:cNvGrpSpPr>
            <a:grpSpLocks/>
          </p:cNvGrpSpPr>
          <p:nvPr/>
        </p:nvGrpSpPr>
        <p:grpSpPr bwMode="auto">
          <a:xfrm>
            <a:off x="1928813" y="3857625"/>
            <a:ext cx="1284287" cy="642938"/>
            <a:chOff x="2644775" y="5000625"/>
            <a:chExt cx="1284288" cy="642938"/>
          </a:xfrm>
        </p:grpSpPr>
        <p:sp>
          <p:nvSpPr>
            <p:cNvPr id="37" name="Трапеция 36"/>
            <p:cNvSpPr/>
            <p:nvPr/>
          </p:nvSpPr>
          <p:spPr>
            <a:xfrm rot="18300247">
              <a:off x="2787650" y="4914900"/>
              <a:ext cx="254000" cy="539750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071812" y="5000625"/>
              <a:ext cx="642939" cy="642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Месяц 38"/>
            <p:cNvSpPr/>
            <p:nvPr/>
          </p:nvSpPr>
          <p:spPr>
            <a:xfrm rot="10800000">
              <a:off x="3714751" y="5000625"/>
              <a:ext cx="214312" cy="642938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0" name="Пятно 1 39"/>
          <p:cNvSpPr/>
          <p:nvPr/>
        </p:nvSpPr>
        <p:spPr>
          <a:xfrm>
            <a:off x="3286116" y="3643314"/>
            <a:ext cx="1143008" cy="107157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0"/>
            <a:ext cx="8615363" cy="796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АГАВА 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-214313" y="5643563"/>
            <a:ext cx="9358313" cy="2000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/>
              <a:t>       Родина: Мексика, тропики и субтропики Центральной и Южной Америки. Агавы преимущественно используются как декоративные растения в оформлении зимних садов, интерьеров, в экспозициях в оранжереях и открытом грунте. Крупные растения менее пригодны для комнат, но есть виды, отличающиеся небольшими размерами и медленным ростом.</a:t>
            </a:r>
            <a:endParaRPr lang="ru-RU" sz="1600" i="1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827088"/>
            <a:ext cx="5321300" cy="3694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Свет: </a:t>
            </a:r>
            <a:r>
              <a:rPr lang="ru-RU" dirty="0"/>
              <a:t>яркий, без </a:t>
            </a:r>
            <a:r>
              <a:rPr lang="ru-RU" dirty="0" err="1"/>
              <a:t>притенения</a:t>
            </a:r>
            <a:r>
              <a:rPr lang="ru-RU" dirty="0"/>
              <a:t>. Можно выращивать без солнечного света, используя лампы в течение 16 часов в сутки.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Температура: </a:t>
            </a:r>
            <a:r>
              <a:rPr lang="ru-RU" dirty="0"/>
              <a:t>умеренная с весны до осени. Зимой (октябрь-февраль) устойчивые виды содержат при температуре 6-8°С, а теплолюбивые при 10-12°С.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Полив: </a:t>
            </a:r>
            <a:r>
              <a:rPr lang="ru-RU" dirty="0"/>
              <a:t>с весны до осени по мере </a:t>
            </a:r>
            <a:r>
              <a:rPr lang="ru-RU" dirty="0" err="1"/>
              <a:t>подсыхания</a:t>
            </a:r>
            <a:r>
              <a:rPr lang="ru-RU" dirty="0"/>
              <a:t> почвы, зимой умеренно. Не переносит переувлажнения почвы, поэтому необходим хороший дренаж.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Влажность воздуха:</a:t>
            </a:r>
            <a:r>
              <a:rPr lang="ru-RU" dirty="0"/>
              <a:t> необходим свежий воздух - летом помещение следует проветривать. В опрыскивании не нуждается.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4643438"/>
            <a:ext cx="4357688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126" name="Группа 16"/>
          <p:cNvGrpSpPr>
            <a:grpSpLocks/>
          </p:cNvGrpSpPr>
          <p:nvPr/>
        </p:nvGrpSpPr>
        <p:grpSpPr bwMode="auto">
          <a:xfrm>
            <a:off x="428625" y="4786313"/>
            <a:ext cx="714375" cy="714375"/>
            <a:chOff x="3571868" y="1357298"/>
            <a:chExt cx="714380" cy="714380"/>
          </a:xfrm>
        </p:grpSpPr>
        <p:sp>
          <p:nvSpPr>
            <p:cNvPr id="8" name="Овал 7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86183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27" name="Группа 76"/>
          <p:cNvGrpSpPr>
            <a:grpSpLocks/>
          </p:cNvGrpSpPr>
          <p:nvPr/>
        </p:nvGrpSpPr>
        <p:grpSpPr bwMode="auto">
          <a:xfrm>
            <a:off x="1428750" y="4786313"/>
            <a:ext cx="642938" cy="714375"/>
            <a:chOff x="3071813" y="2214563"/>
            <a:chExt cx="642937" cy="71437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071813" y="2214563"/>
              <a:ext cx="428624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3" name="Прямая соединительная линия 32"/>
            <p:cNvCxnSpPr>
              <a:endCxn id="32" idx="2"/>
            </p:cNvCxnSpPr>
            <p:nvPr/>
          </p:nvCxnSpPr>
          <p:spPr>
            <a:xfrm rot="5400000">
              <a:off x="3106738" y="2749550"/>
              <a:ext cx="357188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139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grpSp>
        <p:nvGrpSpPr>
          <p:cNvPr id="5128" name="Группа 78"/>
          <p:cNvGrpSpPr>
            <a:grpSpLocks/>
          </p:cNvGrpSpPr>
          <p:nvPr/>
        </p:nvGrpSpPr>
        <p:grpSpPr bwMode="auto">
          <a:xfrm>
            <a:off x="1928813" y="4857750"/>
            <a:ext cx="1284287" cy="642938"/>
            <a:chOff x="2644775" y="5000625"/>
            <a:chExt cx="1284288" cy="642938"/>
          </a:xfrm>
        </p:grpSpPr>
        <p:sp>
          <p:nvSpPr>
            <p:cNvPr id="37" name="Трапеция 36"/>
            <p:cNvSpPr/>
            <p:nvPr/>
          </p:nvSpPr>
          <p:spPr>
            <a:xfrm rot="18300247">
              <a:off x="2787650" y="4914900"/>
              <a:ext cx="254000" cy="539750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071812" y="5000625"/>
              <a:ext cx="642939" cy="6429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Месяц 38"/>
            <p:cNvSpPr/>
            <p:nvPr/>
          </p:nvSpPr>
          <p:spPr>
            <a:xfrm rot="10800000">
              <a:off x="3714751" y="5000625"/>
              <a:ext cx="214312" cy="642938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0" name="Пятно 1 39"/>
          <p:cNvSpPr/>
          <p:nvPr/>
        </p:nvSpPr>
        <p:spPr>
          <a:xfrm>
            <a:off x="3286116" y="4643446"/>
            <a:ext cx="1143008" cy="107157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785813"/>
            <a:ext cx="30765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85750" y="2500313"/>
            <a:ext cx="3857625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3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УЗУМБАРСКАЯ </a:t>
            </a:r>
            <a:r>
              <a:rPr lang="ru-RU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ФИАЛКА</a:t>
            </a:r>
          </a:p>
        </p:txBody>
      </p:sp>
      <p:pic>
        <p:nvPicPr>
          <p:cNvPr id="7172" name="Рисунок 4" descr="fialki-ru543-stere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788" y="3438525"/>
            <a:ext cx="43672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71438" y="3887788"/>
            <a:ext cx="47863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Многолетнее травянистое растение с укороченным сочным стеблем, несущим розетку листьев. Листья до 8 см. длиной, черешковые, сердцевидные в основании, широкоовальные или округлые, с волнистым краем, темно- зеленые, снизу красноватые сильноопушенные. Цветки собраны в 2-7 цветковых соцветия, на длинных пазушных цветоносах. Венчик темно- фиолетовый с пяти лопастным двугубым отгибом (2 лопасти короче 3 других). 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085850"/>
            <a:ext cx="8786812" cy="1200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Свет: </a:t>
            </a:r>
            <a:r>
              <a:rPr lang="ru-RU" dirty="0"/>
              <a:t>яркий. Растение способно переносить прямые солнечные лучи.</a:t>
            </a:r>
          </a:p>
          <a:p>
            <a:pPr>
              <a:defRPr/>
            </a:pPr>
            <a:r>
              <a:rPr lang="ru-RU" b="1" dirty="0"/>
              <a:t>Температура: </a:t>
            </a:r>
            <a:r>
              <a:rPr lang="ru-RU" dirty="0"/>
              <a:t>в период активного роста 18-25°C. </a:t>
            </a:r>
          </a:p>
          <a:p>
            <a:pPr>
              <a:defRPr/>
            </a:pPr>
            <a:r>
              <a:rPr lang="ru-RU" b="1" dirty="0"/>
              <a:t>Полив:</a:t>
            </a:r>
            <a:r>
              <a:rPr lang="ru-RU" dirty="0"/>
              <a:t> вода наливается в поддон летом через день, зимой дважды в неделю.</a:t>
            </a:r>
          </a:p>
          <a:p>
            <a:pPr>
              <a:defRPr/>
            </a:pPr>
            <a:r>
              <a:rPr lang="ru-RU" b="1" dirty="0"/>
              <a:t>Влажность воздуха:</a:t>
            </a:r>
            <a:r>
              <a:rPr lang="ru-RU" dirty="0"/>
              <a:t> не играет существенной роли.</a:t>
            </a:r>
          </a:p>
        </p:txBody>
      </p:sp>
      <p:grpSp>
        <p:nvGrpSpPr>
          <p:cNvPr id="7175" name="Группа 16"/>
          <p:cNvGrpSpPr>
            <a:grpSpLocks/>
          </p:cNvGrpSpPr>
          <p:nvPr/>
        </p:nvGrpSpPr>
        <p:grpSpPr bwMode="auto">
          <a:xfrm>
            <a:off x="428625" y="2643188"/>
            <a:ext cx="714375" cy="714375"/>
            <a:chOff x="3571868" y="1357298"/>
            <a:chExt cx="714380" cy="714380"/>
          </a:xfrm>
        </p:grpSpPr>
        <p:sp>
          <p:nvSpPr>
            <p:cNvPr id="7" name="Овал 6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786183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000496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Дуга 9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Овал 10"/>
          <p:cNvSpPr/>
          <p:nvPr/>
        </p:nvSpPr>
        <p:spPr>
          <a:xfrm>
            <a:off x="3286125" y="2643188"/>
            <a:ext cx="714375" cy="714375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1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177" name="Группа 11"/>
          <p:cNvGrpSpPr>
            <a:grpSpLocks/>
          </p:cNvGrpSpPr>
          <p:nvPr/>
        </p:nvGrpSpPr>
        <p:grpSpPr bwMode="auto">
          <a:xfrm>
            <a:off x="2286000" y="2643188"/>
            <a:ext cx="714375" cy="714375"/>
            <a:chOff x="7786688" y="4903949"/>
            <a:chExt cx="701675" cy="761839"/>
          </a:xfrm>
        </p:grpSpPr>
        <p:sp>
          <p:nvSpPr>
            <p:cNvPr id="13" name="Месяц 12"/>
            <p:cNvSpPr/>
            <p:nvPr/>
          </p:nvSpPr>
          <p:spPr>
            <a:xfrm rot="17451489" flipH="1">
              <a:off x="7984951" y="4883007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Месяц 13"/>
            <p:cNvSpPr/>
            <p:nvPr/>
          </p:nvSpPr>
          <p:spPr>
            <a:xfrm rot="4148511">
              <a:off x="8159972" y="4832511"/>
              <a:ext cx="142876" cy="285752"/>
            </a:xfrm>
            <a:prstGeom prst="mo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Трапеция 14"/>
            <p:cNvSpPr/>
            <p:nvPr/>
          </p:nvSpPr>
          <p:spPr>
            <a:xfrm rot="10800000">
              <a:off x="7786688" y="5071553"/>
              <a:ext cx="642422" cy="460489"/>
            </a:xfrm>
            <a:prstGeom prst="trapezoid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Трапеция 15"/>
            <p:cNvSpPr/>
            <p:nvPr/>
          </p:nvSpPr>
          <p:spPr>
            <a:xfrm rot="10800000">
              <a:off x="7792925" y="5428771"/>
              <a:ext cx="695438" cy="237017"/>
            </a:xfrm>
            <a:prstGeom prst="trapezoid">
              <a:avLst/>
            </a:prstGeom>
            <a:gradFill flip="none" rotWithShape="1">
              <a:gsLst>
                <a:gs pos="33000">
                  <a:schemeClr val="bg1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178" name="Группа 16"/>
          <p:cNvGrpSpPr>
            <a:grpSpLocks/>
          </p:cNvGrpSpPr>
          <p:nvPr/>
        </p:nvGrpSpPr>
        <p:grpSpPr bwMode="auto">
          <a:xfrm>
            <a:off x="1357313" y="2643188"/>
            <a:ext cx="642937" cy="714375"/>
            <a:chOff x="3071813" y="2214563"/>
            <a:chExt cx="642937" cy="71437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9" name="Прямая соединительная линия 18"/>
            <p:cNvCxnSpPr>
              <a:endCxn id="18" idx="2"/>
            </p:cNvCxnSpPr>
            <p:nvPr/>
          </p:nvCxnSpPr>
          <p:spPr>
            <a:xfrm rot="5400000">
              <a:off x="3106738" y="2749550"/>
              <a:ext cx="357188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83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sp>
        <p:nvSpPr>
          <p:cNvPr id="7179" name="Rectangle 28"/>
          <p:cNvSpPr>
            <a:spLocks noChangeArrowheads="1"/>
          </p:cNvSpPr>
          <p:nvPr/>
        </p:nvSpPr>
        <p:spPr bwMode="auto">
          <a:xfrm>
            <a:off x="8316913" y="6381750"/>
            <a:ext cx="827087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3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Бегония тигровая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928688"/>
            <a:ext cx="8572500" cy="1477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Свет: </a:t>
            </a:r>
            <a:r>
              <a:rPr lang="ru-RU" dirty="0"/>
              <a:t>полутень. От прямых солнечных лучей растение следует </a:t>
            </a:r>
            <a:r>
              <a:rPr lang="ru-RU" dirty="0" err="1"/>
              <a:t>притенять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Температура: </a:t>
            </a:r>
            <a:r>
              <a:rPr lang="ru-RU" dirty="0"/>
              <a:t>для обильного цветения желательна температура не ниже 18°C, лучше 20-25°C.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Полив:</a:t>
            </a:r>
            <a:r>
              <a:rPr lang="ru-RU" dirty="0"/>
              <a:t> регулярный.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Влажность воздуха:</a:t>
            </a:r>
            <a:r>
              <a:rPr lang="ru-RU" dirty="0"/>
              <a:t> растение хорошо переносит опрыскивание.</a:t>
            </a:r>
          </a:p>
        </p:txBody>
      </p:sp>
      <p:pic>
        <p:nvPicPr>
          <p:cNvPr id="13316" name="Рисунок 4" descr="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143248"/>
            <a:ext cx="2928938" cy="353377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142875" y="3500438"/>
            <a:ext cx="5715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Многолетнее травянистое растение высотой 25-40 см, компактной формы, листья блестящие, крупные, длиной около 8 см, цветки 3 - 5 см в диаметре, белой, розовой, желтой, красной окраски, немахровые, полумахровые и махровые. Родина - </a:t>
            </a:r>
            <a:r>
              <a:rPr lang="ru-RU">
                <a:latin typeface="Calibri" pitchFamily="34" charset="0"/>
              </a:rPr>
              <a:t>тропические и субтропические области Америки, Африки и Азии. </a:t>
            </a:r>
          </a:p>
          <a:p>
            <a:r>
              <a:rPr lang="ru-RU">
                <a:latin typeface="Calibri" pitchFamily="34" charset="0"/>
              </a:rPr>
              <a:t>В  1812 году бегония  получила интересное русское название - «ухо Наполеона», так как по очертанию и красноватому цвету нижней стороны лист некоторых видов бегонии действительно похож на большое отмороженное ухо.</a:t>
            </a:r>
            <a:endParaRPr lang="ru-RU" i="1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2500313"/>
            <a:ext cx="3857625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199" name="Группа 16"/>
          <p:cNvGrpSpPr>
            <a:grpSpLocks/>
          </p:cNvGrpSpPr>
          <p:nvPr/>
        </p:nvGrpSpPr>
        <p:grpSpPr bwMode="auto">
          <a:xfrm>
            <a:off x="500063" y="2643188"/>
            <a:ext cx="714375" cy="714375"/>
            <a:chOff x="3571868" y="1357298"/>
            <a:chExt cx="714380" cy="714380"/>
          </a:xfrm>
        </p:grpSpPr>
        <p:sp>
          <p:nvSpPr>
            <p:cNvPr id="8" name="Овал 7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86181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3286125" y="2571750"/>
            <a:ext cx="785813" cy="785813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01" name="Группа 56"/>
          <p:cNvGrpSpPr>
            <a:grpSpLocks/>
          </p:cNvGrpSpPr>
          <p:nvPr/>
        </p:nvGrpSpPr>
        <p:grpSpPr bwMode="auto">
          <a:xfrm>
            <a:off x="1857375" y="2714625"/>
            <a:ext cx="1262063" cy="642938"/>
            <a:chOff x="4238569" y="5003736"/>
            <a:chExt cx="1262126" cy="642942"/>
          </a:xfrm>
        </p:grpSpPr>
        <p:sp>
          <p:nvSpPr>
            <p:cNvPr id="14" name="Трапеция 13"/>
            <p:cNvSpPr/>
            <p:nvPr/>
          </p:nvSpPr>
          <p:spPr>
            <a:xfrm rot="18300247">
              <a:off x="4381457" y="4917999"/>
              <a:ext cx="254002" cy="53977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43402" y="5003736"/>
              <a:ext cx="64296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Месяц 15"/>
            <p:cNvSpPr/>
            <p:nvPr/>
          </p:nvSpPr>
          <p:spPr>
            <a:xfrm rot="10800000">
              <a:off x="5286371" y="5003736"/>
              <a:ext cx="21432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643402" y="5357751"/>
              <a:ext cx="64296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202" name="Группа 17"/>
          <p:cNvGrpSpPr>
            <a:grpSpLocks/>
          </p:cNvGrpSpPr>
          <p:nvPr/>
        </p:nvGrpSpPr>
        <p:grpSpPr bwMode="auto">
          <a:xfrm>
            <a:off x="1357313" y="2643188"/>
            <a:ext cx="642937" cy="714375"/>
            <a:chOff x="3071813" y="2214563"/>
            <a:chExt cx="642937" cy="71437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0" name="Прямая соединительная линия 19"/>
            <p:cNvCxnSpPr>
              <a:endCxn id="19" idx="2"/>
            </p:cNvCxnSpPr>
            <p:nvPr/>
          </p:nvCxnSpPr>
          <p:spPr>
            <a:xfrm rot="5400000">
              <a:off x="3106738" y="2749550"/>
              <a:ext cx="357188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06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3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Бегония кучерявая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928688"/>
            <a:ext cx="8572500" cy="14779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Свет: </a:t>
            </a:r>
            <a:r>
              <a:rPr lang="ru-RU" dirty="0"/>
              <a:t>полутень. От прямых солнечных лучей растение следует </a:t>
            </a:r>
            <a:r>
              <a:rPr lang="ru-RU" dirty="0" err="1"/>
              <a:t>притенять</a:t>
            </a:r>
            <a:r>
              <a:rPr lang="ru-RU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Температура: </a:t>
            </a:r>
            <a:r>
              <a:rPr lang="ru-RU" dirty="0"/>
              <a:t>для обильного цветения желательна температура не ниже 18°C, лучше 20-25°C.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Полив:</a:t>
            </a:r>
            <a:r>
              <a:rPr lang="ru-RU" dirty="0"/>
              <a:t> регулярный.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Влажность воздуха:</a:t>
            </a:r>
            <a:r>
              <a:rPr lang="ru-RU" dirty="0"/>
              <a:t> растение хорошо переносит опрыскивание.</a:t>
            </a:r>
          </a:p>
        </p:txBody>
      </p:sp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142875" y="3500438"/>
            <a:ext cx="571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Calibri" pitchFamily="34" charset="0"/>
              </a:rPr>
              <a:t>Многолетнее травянистое растение высотой 25-40 см. Родина - </a:t>
            </a:r>
            <a:r>
              <a:rPr lang="ru-RU" dirty="0">
                <a:latin typeface="Calibri" pitchFamily="34" charset="0"/>
              </a:rPr>
              <a:t>тропические и субтропические области Америки, Африки и Азии. </a:t>
            </a:r>
          </a:p>
          <a:p>
            <a:r>
              <a:rPr lang="ru-RU" dirty="0">
                <a:latin typeface="Calibri" pitchFamily="34" charset="0"/>
              </a:rPr>
              <a:t>В  1812 году бегония  получила интересное русское название - «ухо Наполеона», так как по очертанию и красноватому цвету нижней стороны лист некоторых видов бегонии действительно похож на большое отмороженное ухо.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2500313"/>
            <a:ext cx="3857625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199" name="Группа 16"/>
          <p:cNvGrpSpPr>
            <a:grpSpLocks/>
          </p:cNvGrpSpPr>
          <p:nvPr/>
        </p:nvGrpSpPr>
        <p:grpSpPr bwMode="auto">
          <a:xfrm>
            <a:off x="500063" y="2643188"/>
            <a:ext cx="714375" cy="714375"/>
            <a:chOff x="3571868" y="1357298"/>
            <a:chExt cx="714380" cy="714380"/>
          </a:xfrm>
        </p:grpSpPr>
        <p:sp>
          <p:nvSpPr>
            <p:cNvPr id="8" name="Овал 7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86181" y="1571611"/>
              <a:ext cx="71439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1571611"/>
              <a:ext cx="71437" cy="714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Дуга 10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3286125" y="2571750"/>
            <a:ext cx="785813" cy="785813"/>
          </a:xfrm>
          <a:prstGeom prst="ellips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01" name="Группа 56"/>
          <p:cNvGrpSpPr>
            <a:grpSpLocks/>
          </p:cNvGrpSpPr>
          <p:nvPr/>
        </p:nvGrpSpPr>
        <p:grpSpPr bwMode="auto">
          <a:xfrm>
            <a:off x="1857375" y="2714625"/>
            <a:ext cx="1262063" cy="642938"/>
            <a:chOff x="4238569" y="5003736"/>
            <a:chExt cx="1262126" cy="642942"/>
          </a:xfrm>
        </p:grpSpPr>
        <p:sp>
          <p:nvSpPr>
            <p:cNvPr id="14" name="Трапеция 13"/>
            <p:cNvSpPr/>
            <p:nvPr/>
          </p:nvSpPr>
          <p:spPr>
            <a:xfrm rot="18300247">
              <a:off x="4381457" y="4917999"/>
              <a:ext cx="254002" cy="53977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43402" y="5003736"/>
              <a:ext cx="64296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Месяц 15"/>
            <p:cNvSpPr/>
            <p:nvPr/>
          </p:nvSpPr>
          <p:spPr>
            <a:xfrm rot="10800000">
              <a:off x="5286371" y="5003736"/>
              <a:ext cx="21432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643402" y="5357751"/>
              <a:ext cx="642969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8202" name="Группа 17"/>
          <p:cNvGrpSpPr>
            <a:grpSpLocks/>
          </p:cNvGrpSpPr>
          <p:nvPr/>
        </p:nvGrpSpPr>
        <p:grpSpPr bwMode="auto">
          <a:xfrm>
            <a:off x="1357313" y="2643188"/>
            <a:ext cx="642937" cy="714375"/>
            <a:chOff x="3071813" y="2214563"/>
            <a:chExt cx="642937" cy="71437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0" name="Прямая соединительная линия 19"/>
            <p:cNvCxnSpPr>
              <a:endCxn id="19" idx="2"/>
            </p:cNvCxnSpPr>
            <p:nvPr/>
          </p:nvCxnSpPr>
          <p:spPr>
            <a:xfrm rot="5400000">
              <a:off x="3106738" y="2749550"/>
              <a:ext cx="357188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06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07D612-1565-4D31-A9C3-16AE52411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3789078"/>
            <a:ext cx="3133725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4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868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ГЕРАНЬ </a:t>
            </a:r>
            <a:r>
              <a:rPr lang="ru-RU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ru-RU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пеларгония</a:t>
            </a:r>
            <a:r>
              <a:rPr lang="ru-RU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</p:txBody>
      </p:sp>
      <p:pic>
        <p:nvPicPr>
          <p:cNvPr id="9219" name="Picture 8" descr="IMG_0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590925"/>
            <a:ext cx="4148138" cy="3111500"/>
          </a:xfrm>
          <a:prstGeom prst="rect">
            <a:avLst/>
          </a:prstGeom>
          <a:noFill/>
          <a:ln w="76200">
            <a:pattFill prst="lgConfetti">
              <a:fgClr>
                <a:srgbClr val="0099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0" y="3789363"/>
            <a:ext cx="4786313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Герань можно выращивать и на подоконнике, и в саду или на балконе. Помимо своей красоты, герань создает вокруг себя положительную ауру. За ней легко ухаживать, она редко подвергается заболеваниям, требует умеренного полива и не слишком питательной земляной смеси, устойчива к засухе, обладает высокой жизнестойкостью. Они  долго цветут крупными и красочными соцветиями. 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7250"/>
            <a:ext cx="9144000" cy="1765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Свет: </a:t>
            </a:r>
            <a:r>
              <a:rPr lang="ru-RU">
                <a:solidFill>
                  <a:srgbClr val="000000"/>
                </a:solidFill>
                <a:cs typeface="Arial" charset="0"/>
              </a:rPr>
              <a:t>яркий. Растение переносит прямые солнечные лучи.</a:t>
            </a: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Температура: </a:t>
            </a:r>
            <a:r>
              <a:rPr lang="ru-RU">
                <a:solidFill>
                  <a:srgbClr val="000000"/>
                </a:solidFill>
                <a:cs typeface="Arial" charset="0"/>
              </a:rPr>
              <a:t>летом — комнатная. Зимой пеларгонии содержат как можно прохладнее, при температуре 8-12°С.</a:t>
            </a: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Полив:</a:t>
            </a:r>
            <a:r>
              <a:rPr lang="ru-RU">
                <a:solidFill>
                  <a:srgbClr val="000000"/>
                </a:solidFill>
                <a:cs typeface="Arial" charset="0"/>
              </a:rPr>
              <a:t> умеренный, так как пеларгонии не любят переувлажнения. Зимой растения поливают очень умеренно.</a:t>
            </a:r>
          </a:p>
          <a:p>
            <a:pPr>
              <a:defRPr/>
            </a:pPr>
            <a:r>
              <a:rPr lang="ru-RU" b="1">
                <a:solidFill>
                  <a:srgbClr val="000000"/>
                </a:solidFill>
                <a:cs typeface="Arial" charset="0"/>
              </a:rPr>
              <a:t>Влажность воздуха:</a:t>
            </a:r>
            <a:r>
              <a:rPr lang="ru-RU">
                <a:solidFill>
                  <a:srgbClr val="000000"/>
                </a:solidFill>
                <a:cs typeface="Arial" charset="0"/>
              </a:rPr>
              <a:t> В жаркие дни можно опрыскивать.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5" y="2714625"/>
            <a:ext cx="4357688" cy="10001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223" name="Группа 16"/>
          <p:cNvGrpSpPr>
            <a:grpSpLocks/>
          </p:cNvGrpSpPr>
          <p:nvPr/>
        </p:nvGrpSpPr>
        <p:grpSpPr bwMode="auto">
          <a:xfrm>
            <a:off x="285750" y="2857500"/>
            <a:ext cx="714375" cy="714375"/>
            <a:chOff x="3571868" y="1357298"/>
            <a:chExt cx="714380" cy="714380"/>
          </a:xfrm>
        </p:grpSpPr>
        <p:sp>
          <p:nvSpPr>
            <p:cNvPr id="9" name="Овал 8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786183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0496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Дуга 11"/>
            <p:cNvSpPr/>
            <p:nvPr/>
          </p:nvSpPr>
          <p:spPr>
            <a:xfrm rot="7134702">
              <a:off x="3781420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24" name="Группа 56"/>
          <p:cNvGrpSpPr>
            <a:grpSpLocks/>
          </p:cNvGrpSpPr>
          <p:nvPr/>
        </p:nvGrpSpPr>
        <p:grpSpPr bwMode="auto">
          <a:xfrm>
            <a:off x="1928813" y="2928938"/>
            <a:ext cx="1262062" cy="642937"/>
            <a:chOff x="4238569" y="5003736"/>
            <a:chExt cx="1262126" cy="642942"/>
          </a:xfrm>
        </p:grpSpPr>
        <p:sp>
          <p:nvSpPr>
            <p:cNvPr id="25" name="Трапеция 24"/>
            <p:cNvSpPr/>
            <p:nvPr/>
          </p:nvSpPr>
          <p:spPr>
            <a:xfrm rot="18300247">
              <a:off x="4381457" y="4917999"/>
              <a:ext cx="254002" cy="539777"/>
            </a:xfrm>
            <a:prstGeom prst="trapezoid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43402" y="5003736"/>
              <a:ext cx="642971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10800000">
              <a:off x="5286372" y="5003736"/>
              <a:ext cx="214323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643402" y="5357751"/>
              <a:ext cx="642971" cy="2857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9" name="Пятно 1 28"/>
          <p:cNvSpPr/>
          <p:nvPr/>
        </p:nvSpPr>
        <p:spPr>
          <a:xfrm>
            <a:off x="3357554" y="2786058"/>
            <a:ext cx="1000132" cy="928694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228" name="Группа 29"/>
          <p:cNvGrpSpPr>
            <a:grpSpLocks/>
          </p:cNvGrpSpPr>
          <p:nvPr/>
        </p:nvGrpSpPr>
        <p:grpSpPr bwMode="auto">
          <a:xfrm>
            <a:off x="1357313" y="2857500"/>
            <a:ext cx="642937" cy="714375"/>
            <a:chOff x="3071813" y="2214563"/>
            <a:chExt cx="642937" cy="71437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071813" y="2214563"/>
              <a:ext cx="428625" cy="7143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endCxn id="31" idx="2"/>
            </p:cNvCxnSpPr>
            <p:nvPr/>
          </p:nvCxnSpPr>
          <p:spPr>
            <a:xfrm rot="5400000">
              <a:off x="3106738" y="2749551"/>
              <a:ext cx="357187" cy="15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3214688" y="2786063"/>
              <a:ext cx="142875" cy="14287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32" name="TextBox 65"/>
            <p:cNvSpPr txBox="1">
              <a:spLocks noChangeArrowheads="1"/>
            </p:cNvSpPr>
            <p:nvPr/>
          </p:nvSpPr>
          <p:spPr bwMode="auto">
            <a:xfrm>
              <a:off x="3071813" y="2238375"/>
              <a:ext cx="6429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/>
                <a:t>18 С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3206</Words>
  <Application>Microsoft Office PowerPoint</Application>
  <PresentationFormat>Экран (4:3)</PresentationFormat>
  <Paragraphs>261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Comic Sans MS</vt:lpstr>
      <vt:lpstr>Тема Office</vt:lpstr>
      <vt:lpstr>Паспорт комнатных растений</vt:lpstr>
      <vt:lpstr>Условные обозначения</vt:lpstr>
      <vt:lpstr>АСПАРАГУС ПЕРИСТЫЙ </vt:lpstr>
      <vt:lpstr>АЛОЭ </vt:lpstr>
      <vt:lpstr>АГАВА </vt:lpstr>
      <vt:lpstr>УЗУМБАРСКАЯ ФИАЛКА</vt:lpstr>
      <vt:lpstr>Бегония тигровая</vt:lpstr>
      <vt:lpstr>Бегония кучерявая</vt:lpstr>
      <vt:lpstr>ГЕРАНЬ (пеларгония)</vt:lpstr>
      <vt:lpstr>ФИКУС каучуконосный</vt:lpstr>
      <vt:lpstr>БАЛЬЗАМИН</vt:lpstr>
      <vt:lpstr>КАМЕЛИЯ</vt:lpstr>
      <vt:lpstr>ФУКСИЯ</vt:lpstr>
      <vt:lpstr>КОЛЕУС</vt:lpstr>
      <vt:lpstr>АУКУБА</vt:lpstr>
      <vt:lpstr> ПРИМУЛА</vt:lpstr>
      <vt:lpstr>КЛИВИЯ</vt:lpstr>
      <vt:lpstr>ОПУНЦИЯ</vt:lpstr>
      <vt:lpstr>ТРАДЕСКАНЦИЯ</vt:lpstr>
      <vt:lpstr>АМАРИЛЛИС</vt:lpstr>
      <vt:lpstr>САНСЕВЬЕРА (ЩУЧИЙ ХВОСТ)</vt:lpstr>
      <vt:lpstr>ХЛОРОФИТУМ</vt:lpstr>
      <vt:lpstr>КАМНЕЛОМКА</vt:lpstr>
      <vt:lpstr>ЦИПЕРУС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«Солнышко» 6 группа</dc:title>
  <dc:creator>Кузнецова Виктория</dc:creator>
  <cp:lastModifiedBy>Анна Ушко</cp:lastModifiedBy>
  <cp:revision>186</cp:revision>
  <dcterms:created xsi:type="dcterms:W3CDTF">2009-03-08T08:13:45Z</dcterms:created>
  <dcterms:modified xsi:type="dcterms:W3CDTF">2018-01-18T19:08:32Z</dcterms:modified>
</cp:coreProperties>
</file>