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84" r:id="rId18"/>
    <p:sldId id="275" r:id="rId19"/>
    <p:sldId id="276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8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244" y="1467612"/>
            <a:ext cx="7530084" cy="17907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3675888"/>
            <a:ext cx="7530084" cy="96012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4100664" cy="1762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0928" y="925830"/>
            <a:ext cx="3713073" cy="4217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6" y="2345436"/>
            <a:ext cx="1522476" cy="188595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32838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32838" y="2345436"/>
            <a:ext cx="1522476" cy="188595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3048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3048" y="2345436"/>
            <a:ext cx="1522476" cy="188595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0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=""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86400" y="2345436"/>
            <a:ext cx="1522476" cy="188595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=""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9752" y="1828800"/>
            <a:ext cx="1522476" cy="397764"/>
          </a:xfrm>
          <a:solidFill>
            <a:schemeClr val="tx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=""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59752" y="2345436"/>
            <a:ext cx="1522476" cy="188595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1676" y="0"/>
            <a:ext cx="2572325" cy="5116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=""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19430" y="2304528"/>
            <a:ext cx="1337310" cy="384048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=""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663" y="1824326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=""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647102" y="3388233"/>
            <a:ext cx="1337310" cy="384048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8" name="Text Placeholder 40">
            <a:extLst>
              <a:ext uri="{FF2B5EF4-FFF2-40B4-BE49-F238E27FC236}">
                <a16:creationId xmlns=""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37480" y="2911602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=""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3313634" y="2300957"/>
            <a:ext cx="1337310" cy="38404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=""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2189" y="1824326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=""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4980167" y="3388233"/>
            <a:ext cx="1337310" cy="384048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6" name="Text Placeholder 40">
            <a:extLst>
              <a:ext uri="{FF2B5EF4-FFF2-40B4-BE49-F238E27FC236}">
                <a16:creationId xmlns=""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70544" y="2911602"/>
            <a:ext cx="1233740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=""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646698" y="2304528"/>
            <a:ext cx="1337310" cy="384048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spc="200" baseline="0"/>
            </a:lvl1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45" name="Text Placeholder 40">
            <a:extLst>
              <a:ext uri="{FF2B5EF4-FFF2-40B4-BE49-F238E27FC236}">
                <a16:creationId xmlns=""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6423" y="1827897"/>
            <a:ext cx="1347491" cy="1337310"/>
          </a:xfrm>
        </p:spPr>
        <p:txBody>
          <a:bodyPr lIns="9144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spc="1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948940"/>
            <a:ext cx="4102873" cy="2194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6163" y="0"/>
            <a:ext cx="3737839" cy="1707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7" y="1828800"/>
            <a:ext cx="3868340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7" y="2153412"/>
            <a:ext cx="3868340" cy="2435597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1" y="1828800"/>
            <a:ext cx="3887391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00601" y="2153412"/>
            <a:ext cx="3887391" cy="2435597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0238" y="3010662"/>
            <a:ext cx="4303763" cy="2132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094226" cy="2189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1828800"/>
            <a:ext cx="2564892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6" y="2153412"/>
            <a:ext cx="2564892" cy="21941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05556" y="1828800"/>
            <a:ext cx="2564892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556" y="2153412"/>
            <a:ext cx="2564892" cy="21941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7910" y="1828800"/>
            <a:ext cx="2564892" cy="274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b="1" cap="all" spc="2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37910" y="2153412"/>
            <a:ext cx="2564892" cy="219416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8897"/>
            <a:ext cx="3525012" cy="2324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61054" cy="257720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244" y="1467612"/>
            <a:ext cx="7530084" cy="17907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2612898"/>
            <a:ext cx="7530084" cy="96012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754AE8D-13E4-BDDA-7C36-A9E08FD0A0E8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E37136-8479-8CDC-7EEB-030C1A8151EF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DC6EFE9-BD9C-6124-823A-BD1C488321D2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1B53473-DF27-C657-627F-ED66976E076B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67"/>
            <a:ext cx="4347972" cy="45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50" y="1"/>
            <a:ext cx="2571750" cy="510539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24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7932" y="2571175"/>
            <a:ext cx="5116068" cy="257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490889" cy="392963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9244" y="1467612"/>
            <a:ext cx="7530084" cy="1790700"/>
          </a:xfrm>
        </p:spPr>
        <p:txBody>
          <a:bodyPr anchor="t">
            <a:noAutofit/>
          </a:bodyPr>
          <a:lstStyle>
            <a:lvl1pPr algn="l">
              <a:defRPr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244" y="3675888"/>
            <a:ext cx="7530084" cy="960120"/>
          </a:xfrm>
        </p:spPr>
        <p:txBody>
          <a:bodyPr/>
          <a:lstStyle>
            <a:lvl1pPr marL="0" indent="0" algn="l">
              <a:buNone/>
              <a:defRPr sz="2400" b="1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1652"/>
            <a:ext cx="3545586" cy="2401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1184" y="0"/>
            <a:ext cx="4232816" cy="173507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912114"/>
            <a:ext cx="3888486" cy="3312414"/>
          </a:xfrm>
        </p:spPr>
        <p:txBody>
          <a:bodyPr lIns="0" rIns="0"/>
          <a:lstStyle>
            <a:lvl1pPr algn="r">
              <a:defRPr sz="4800" cap="all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912020"/>
            <a:ext cx="3888486" cy="3312319"/>
          </a:xfr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sz="16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5C8AF3-79E7-17ED-9EB4-3006B31E422C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75A76CC-ED26-C4F7-5AB6-59D1A4C4A7F2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3932" y="0"/>
            <a:ext cx="3870068" cy="3031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5436"/>
            <a:ext cx="3121650" cy="2798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485" y="1831086"/>
            <a:ext cx="8229600" cy="2283714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defRPr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sz="1100" spc="10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AC635D-0E01-2452-CC44-1DAE0F96DF63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4ED63FD-A76F-FB56-8D44-31BD432133C5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3147677" cy="2708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2010" y="3059294"/>
            <a:ext cx="4491990" cy="208420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430" y="1988820"/>
            <a:ext cx="4732020" cy="1185536"/>
          </a:xfrm>
        </p:spPr>
        <p:txBody>
          <a:bodyPr lIns="91440" rIns="91440" anchor="t"/>
          <a:lstStyle>
            <a:lvl1pPr algn="l">
              <a:lnSpc>
                <a:spcPct val="100000"/>
              </a:lnSpc>
              <a:defRPr sz="2800" cap="none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7430" y="3174357"/>
            <a:ext cx="4331970" cy="250459"/>
          </a:xfrm>
        </p:spPr>
        <p:txBody>
          <a:bodyPr/>
          <a:lstStyle>
            <a:lvl1pPr marL="0" indent="0">
              <a:buNone/>
              <a:defRPr sz="1800" spc="2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=""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3443" y="2693504"/>
            <a:ext cx="878681" cy="17907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”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=""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6947" y="1486662"/>
            <a:ext cx="878681" cy="178993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>
              <a:spcBef>
                <a:spcPct val="0"/>
              </a:spcBef>
            </a:pPr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323594"/>
            <a:ext cx="4019951" cy="3819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564" y="0"/>
            <a:ext cx="2197436" cy="206425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=""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=""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217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=""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217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=""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8064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=""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22191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=""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2191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=""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48606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=""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733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=""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733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=""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99148" y="1837944"/>
            <a:ext cx="1543050" cy="15430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=""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3275" y="3458663"/>
            <a:ext cx="1714500" cy="20574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=""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3275" y="3648919"/>
            <a:ext cx="1714500" cy="13716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63C6C7E-F363-1F17-B288-D4D45B87028D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D6D4091-312C-81B9-BAF6-5E0D6F665E5D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24700"/>
            <a:ext cx="4018788" cy="381880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1179576"/>
          </a:xfrm>
        </p:spPr>
        <p:txBody>
          <a:bodyPr lIns="91440" tIns="182880" rIns="91440" bIns="0"/>
          <a:lstStyle>
            <a:lvl1pPr algn="ctr">
              <a:lnSpc>
                <a:spcPct val="90000"/>
              </a:lnSpc>
              <a:defRPr sz="4800" spc="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=""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900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=""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=""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2900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=""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900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=""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95044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=""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495044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=""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14016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=""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4016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=""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14016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=""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414016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=""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559302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=""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559302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=""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75090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=""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5090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=""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75090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=""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75090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=""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623560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=""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5623560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=""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9390" y="2002536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=""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9390" y="2320725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=""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49390" y="3359957"/>
            <a:ext cx="1049274" cy="308610"/>
          </a:xfrm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=""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49390" y="3678146"/>
            <a:ext cx="1049274" cy="388185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=""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87818" y="1837944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=""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687818" y="3195365"/>
            <a:ext cx="870966" cy="8709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/>
          <a:lstStyle/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63C6C7E-F363-1F17-B288-D4D45B87028D}"/>
              </a:ext>
            </a:extLst>
          </p:cNvPr>
          <p:cNvCxnSpPr>
            <a:cxnSpLocks/>
          </p:cNvCxnSpPr>
          <p:nvPr/>
        </p:nvCxnSpPr>
        <p:spPr>
          <a:xfrm>
            <a:off x="3938286" y="651076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D6D4091-312C-81B9-BAF6-5E0D6F665E5D}"/>
              </a:ext>
            </a:extLst>
          </p:cNvPr>
          <p:cNvCxnSpPr>
            <a:cxnSpLocks/>
          </p:cNvCxnSpPr>
          <p:nvPr/>
        </p:nvCxnSpPr>
        <p:spPr>
          <a:xfrm>
            <a:off x="3938286" y="4496765"/>
            <a:ext cx="126742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=""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245097"/>
            <a:ext cx="85725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2328564"/>
            <a:ext cx="8572500" cy="1569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8681"/>
            <a:ext cx="3086100" cy="642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8950" y="4504911"/>
            <a:ext cx="3086100" cy="638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83AD3E3-17E4-4D11-A5A4-5F91E143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44" y="897564"/>
            <a:ext cx="7530084" cy="2360748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«Актуальные проблемы и тенденции развития аттестации педагогических работников на современном этапе»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83918"/>
            <a:ext cx="4032448" cy="552090"/>
          </a:xfrm>
        </p:spPr>
        <p:txBody>
          <a:bodyPr/>
          <a:lstStyle/>
          <a:p>
            <a:pPr algn="ctr"/>
            <a:r>
              <a:rPr lang="ru-RU" sz="1800" i="1" dirty="0" smtClean="0"/>
              <a:t>ГБОУ ДПО РК КРИППО</a:t>
            </a:r>
          </a:p>
          <a:p>
            <a:pPr algn="ctr"/>
            <a:r>
              <a:rPr lang="ru-RU" sz="1800" i="1" dirty="0" smtClean="0"/>
              <a:t>2023 год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411511"/>
            <a:ext cx="8229600" cy="1080120"/>
          </a:xfrm>
        </p:spPr>
        <p:txBody>
          <a:bodyPr/>
          <a:lstStyle/>
          <a:p>
            <a:r>
              <a:rPr lang="ru-RU" sz="2400" i="1" dirty="0" smtClean="0"/>
              <a:t>2.4.Срок предоставления государственной услуги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203598"/>
            <a:ext cx="8229600" cy="291120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Заявления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аттестационную комиссию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аттестационными комиссиями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срок не более 30 календарных дней со дня их получения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течение которого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определяется конкретный срок проведения аттестации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каждого педагогического работника индивидуально, 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также осуществляется письменное уведомление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о сроках, формах и способах проведения аттестации.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аттестации для каждого педагогического работника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начала ее проведения и до принятия решения аттестационной комиссией составляет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60 календарных 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Оснований для приостановления предоставления государственной услуги законодательством Российской Федерации и нормативными правовыми актами Республики Крым не предусмотрено(пп.31,32 Порядка)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39502"/>
            <a:ext cx="8229600" cy="1491583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2.15.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Срок и порядок регистрации запроса заявителя о предоставлении государственной услуги и услуги, предоставляемой организацией, участвующей в предоставлении государственной услуги, в том числе в электронной форме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275606"/>
            <a:ext cx="8229600" cy="11521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Запрос и документы, поступившие от (в том числе представленные в форме электронного документа с использованием сети Интернет) для получения государственной услуги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регистрируются в течение 1 (одного) рабочего дня с даты их поступления.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1171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3.1.1. Прием и регистрация заявления в целях установления квалификационной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регистрации заявления –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(один) рабочий день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государственной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услуги начинается с момента   регистрации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специалистом электронных документов, необходимых для предоставления государственной услуги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3.1.2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Определение конкретного срока проведения аттестации педагогического работника с направлением на электронный адрес педагогического работника уведомления о сроках, формах и способах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проведения аттестации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60 календарных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дней.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7"/>
            <a:ext cx="8229600" cy="1296144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течение 7 рабочих дней со дня приёма и проведения технической экспертизы заявления заявителю направляется уведомление об отказе в приеме документов с указанием оснований   для отказа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8498" t="14823" r="50134" b="5645"/>
          <a:stretch>
            <a:fillRect/>
          </a:stretch>
        </p:blipFill>
        <p:spPr bwMode="auto">
          <a:xfrm>
            <a:off x="107504" y="1347614"/>
            <a:ext cx="29523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141962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для отказа в приеме документов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целью установления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первой /высшей </a:t>
            </a:r>
            <a:r>
              <a:rPr lang="ru-RU" sz="1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-увольнение педагогического работника;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-предоставление документов лицом, не относящимся к кругу заявителей в соответствии с пунктом 1.2 настоящего Административного регламента;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-перевод педагогического работника на другую должность;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-несоответствие заявления требованиям в соответствии с пунктом 2.6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данного А.Р.; 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-обращение педагогического работника с целью установления высшей квалификационной категории не имеющим (имевшим) по одной из должностей первую или высшую квалификационную категорию;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-предоставление документов в целях установления первой /высшей квалификационной категории ранее, чем через год со дня принятия Комиссией решения об отказе в установлении квалификационной категории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для отказа в приеме документов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целью установления квалификационной категории </a:t>
            </a:r>
            <a:r>
              <a:rPr lang="ru-RU" sz="1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педагог-методист/педагог-наставник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-предоставление документов в целях установления квалификационной категории педагог-методист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/ педагог-наставник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ранее, чем через год со дня принятия Комиссией решения об отказе в установлении квалификационной категории;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-отсутствие высшей квалификационной категории или истечение срока ее действия при подаче заявления на квалификационную категорию педагог-методист/педагог-наставник;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-отсутствие/несоответствие ходатайства работодателя требованиям в соответствии с  пунктом 2.6  данного Административного регламента.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7495"/>
            <a:ext cx="8229600" cy="115212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2.10.Исчерпывающий перечень оснований для приостановления или отказа в предоставлении государственной услуги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Основания для приостановления или отказа в предоставлении государственной услуги: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оснований для приостановления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предоставления государственной услуги законодательством Российской Федерации и нормативными правовыми актами Республики Крым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предусмотрено.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основанием для отказа в предоставлении государственной услуги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в предоставленных заявителем документах недостоверной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6617" t="15964" r="25922" b="6214"/>
          <a:stretch>
            <a:fillRect/>
          </a:stretch>
        </p:blipFill>
        <p:spPr bwMode="auto">
          <a:xfrm>
            <a:off x="179512" y="267494"/>
            <a:ext cx="3744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417588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Должностное лицо, ответственное за прием документов, необходимых для предоставления государственной услуги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направляет на электронный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информацию 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сроках, формах и способах проведения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аттестации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7 рабочих дней со дня регистрации заявления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651509"/>
            <a:ext cx="8229600" cy="912129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Экспертиза  с целью установления соответствия первой/ высшей квалификационной категории представляет собой всесторонний анализ: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491630"/>
            <a:ext cx="8229600" cy="2623170"/>
          </a:xfrm>
        </p:spPr>
        <p:txBody>
          <a:bodyPr/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профессиональной деятельности педагогического работника;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мониторинга качества образования;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опросов и диагностики обучающихся;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-результатов опроса удовлетворённости обучающихся и их родителей деятельностью аттестуемого педагога;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-рабочих программ и материалов к урокам, занятиям;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-тетрадей обучающихся и результатов их проверки;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-дополнительного профессионального образования аттестуемого педагога в соответствии  с действующим законодательством;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-собеседований с аттестуемым педагогом, руководителем (заместителем руководителя) организации, осуществляющей образовательную деятельность;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-посещённых уроков, занятий, внеурочных, других мероприятий и материалов.</a:t>
            </a: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Количество баллов вносят в экспертное заключение (приложение №5).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267494"/>
            <a:ext cx="8229600" cy="1563591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Экспертиза с целью установления соответствия квалификационной категории педагог-методист/педагог-наставник осуществляется на основе показателей деятельности, не входящей в должностные  обязанности по занимаемой в организации должности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 внедрении методических рекомендаций, авторских программ и проектов, диагностического инструментария;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внешних экспертных заключений об использовании (применении) методических рекомендаций в деятельности; 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-сертификатов и публикаций, подтверждающих презентацию методических рекомендаций, авторских программ и проектов;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 проведении практической подготовки студентов на базе образовательной организации, о приеме на работу педагогов, проходивших практику на базе образовательной организации;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об организации наставничества, об утверждении итогов деятельности по наставничеству;</a:t>
            </a:r>
          </a:p>
          <a:p>
            <a:pPr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приказов о разработке и реализации индивидуального образовательного маршрута (ИОМ).</a:t>
            </a:r>
          </a:p>
          <a:p>
            <a:pPr>
              <a:buNone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Количество  баллов вносят в экспертное заключение (приложение №6).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411510"/>
            <a:ext cx="8229600" cy="141957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Постановление Совета министров Республики Крым от 11.08.2023 № 582 "О внесении изменений в постановление Совета министров Республики Крым от 30 декабря 2014 года № 658"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6587" t="15814" r="21933" b="4419"/>
          <a:stretch>
            <a:fillRect/>
          </a:stretch>
        </p:blipFill>
        <p:spPr bwMode="auto">
          <a:xfrm>
            <a:off x="107504" y="1779662"/>
            <a:ext cx="2592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7088" t="22987" r="23168" b="3488"/>
          <a:stretch>
            <a:fillRect/>
          </a:stretch>
        </p:blipFill>
        <p:spPr bwMode="auto">
          <a:xfrm>
            <a:off x="2915816" y="1779662"/>
            <a:ext cx="259228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6658" t="14921" r="22204" b="4217"/>
          <a:stretch>
            <a:fillRect/>
          </a:stretch>
        </p:blipFill>
        <p:spPr bwMode="auto">
          <a:xfrm>
            <a:off x="6012160" y="1779662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39502"/>
            <a:ext cx="8229600" cy="1008112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 февраля 2023 года N 19-ФЗ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Статья 7.  Педагогические и научно-педагогические работники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9485" y="1779662"/>
            <a:ext cx="8229600" cy="432048"/>
          </a:xfrm>
        </p:spPr>
        <p:txBody>
          <a:bodyPr/>
          <a:lstStyle/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4.Лица, указанные в части 1 настоящей статьи и имеющие квалификационные категории педагогических работников, установленные на территориях Донецкой Народной Республики, Луганской Народной Республики, Запорожской области, Херсонской области до дня их принятия в Российскую Федерацию,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признаются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Российской Федерации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имеющими квалификационные категории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на срок их присвоения.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5.Действие	квалификационных	категорий педагогических работников из числа лиц, указанных в части 1 настоящей статьи, сроки действия которых заканчиваются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период с 1 марта 2022 года по 1 июня 2024 года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продлевается до 1 сентября 2024 года.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7.На   лиц,    указанных    в   частях 1   и   2    настоящей    статьи,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распространяется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требование части 2   статьи  49   Федерального закона от 29 декабря 2012 года № 273-ФЗ «Об образовании в Российской     Федерации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»     в    отношении     прохождения     аттестации в          целях	    подтверждения соответствия	педагогических работников занимаемым ими должностям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 сентября 2024 года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 l="36459" t="15414" r="21688" b="2697"/>
          <a:stretch>
            <a:fillRect/>
          </a:stretch>
        </p:blipFill>
        <p:spPr bwMode="auto">
          <a:xfrm>
            <a:off x="107504" y="123478"/>
            <a:ext cx="43204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/>
          <p:cNvPicPr>
            <a:picLocks noGrp="1"/>
          </p:cNvPicPr>
          <p:nvPr>
            <p:ph sz="quarter" idx="13"/>
          </p:nvPr>
        </p:nvPicPr>
        <p:blipFill>
          <a:blip r:embed="rId3" cstate="print"/>
          <a:srcRect l="36640" t="14130" r="21326" b="3983"/>
          <a:stretch>
            <a:fillRect/>
          </a:stretch>
        </p:blipFill>
        <p:spPr bwMode="auto">
          <a:xfrm>
            <a:off x="4788024" y="195486"/>
            <a:ext cx="3960440" cy="4680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"/>
            <a:ext cx="8229600" cy="357503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67544" y="483517"/>
          <a:ext cx="8229600" cy="463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96"/>
                <a:gridCol w="2304256"/>
                <a:gridCol w="2088232"/>
                <a:gridCol w="1224136"/>
                <a:gridCol w="2244180"/>
              </a:tblGrid>
              <a:tr h="360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Мероприятия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Ответственный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Сроки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Результат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60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приказов по организации аттестации на СЗД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049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педагогических работников с приказами по организации аттестации 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Подписи в приказах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721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Оформление стенда</a:t>
                      </a:r>
                    </a:p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консультации </a:t>
                      </a:r>
                    </a:p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с информацией</a:t>
                      </a:r>
                    </a:p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0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Изучение деятельности аттестуемых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 графику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0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представлений в аттестационную комиссию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 графику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Подпись об ознакомлении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5081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заседаний аттестационной комиссии на СЗД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По графику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Протокол, выписки из протокола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259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Корректировка  графика повышения квалификации и перспективного графика прохождения аттестации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Июнь/ по необходимости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График, перспективный план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5081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Ознакомление со сроками истечения квалификационных категорий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 31 мая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6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работы по аттестации педагогических работников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Май-июнь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с управленческими решениями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41481"/>
            <a:ext cx="8229600" cy="70207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Перспективный план аттестации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1" y="843558"/>
          <a:ext cx="9144001" cy="2457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17"/>
                <a:gridCol w="902954"/>
                <a:gridCol w="1186383"/>
                <a:gridCol w="848836"/>
                <a:gridCol w="831273"/>
                <a:gridCol w="991701"/>
                <a:gridCol w="670845"/>
                <a:gridCol w="831273"/>
                <a:gridCol w="831273"/>
                <a:gridCol w="831273"/>
                <a:gridCol w="831273"/>
              </a:tblGrid>
              <a:tr h="15661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пед.стаж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05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аттестация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б/к,1,в,п-м,п-н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</a:p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</a:p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ТНУ,1997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   «учитель», 25.11.2020(приказ №245 от 28.11.20)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23479"/>
            <a:ext cx="8229600" cy="864095"/>
          </a:xfrm>
        </p:spPr>
        <p:txBody>
          <a:bodyPr/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 прохождения курсовой подготовки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2"/>
          </p:nvPr>
        </p:nvGraphicFramePr>
        <p:xfrm>
          <a:off x="458788" y="1275607"/>
          <a:ext cx="8685211" cy="259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19"/>
                <a:gridCol w="683951"/>
                <a:gridCol w="1139918"/>
                <a:gridCol w="1336997"/>
                <a:gridCol w="1359207"/>
                <a:gridCol w="792088"/>
                <a:gridCol w="792088"/>
                <a:gridCol w="720080"/>
                <a:gridCol w="792088"/>
                <a:gridCol w="755575"/>
              </a:tblGrid>
              <a:tr h="12863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прохождения КПК/ПП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Тема, объём, ОО, №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удост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</a:p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математики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 2023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«Особенности преподавания математики в условиях обновленных ФГОС»,72 ч., ГБОУ ДПО РК КРИППО, №234567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23478"/>
            <a:ext cx="8229600" cy="1008111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 24.03.2023 №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подтверждения соответствия занимаемой должности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 rot="16200000">
            <a:off x="119510" y="1551634"/>
            <a:ext cx="1080119" cy="384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755576" y="987574"/>
            <a:ext cx="1296145" cy="1152128"/>
          </a:xfrm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раз в пять лет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16200000">
            <a:off x="3455878" y="3255826"/>
            <a:ext cx="1512168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п.10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/>
          </p:nvPr>
        </p:nvSpPr>
        <p:spPr>
          <a:xfrm>
            <a:off x="4427984" y="2571750"/>
            <a:ext cx="1512168" cy="1944216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Проведение аттестации каждого педагогического работника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основе представления работодателя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 rot="16200000">
            <a:off x="2051720" y="1563638"/>
            <a:ext cx="1152128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п.6,7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2771801" y="987574"/>
            <a:ext cx="2232247" cy="1512168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Комиссия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состоит из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 чем из 5 человек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руководитель организации в состав аттестационной комиссии организации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входит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 rot="16200000">
            <a:off x="5220072" y="2715766"/>
            <a:ext cx="3096344" cy="360040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 22</a:t>
            </a:r>
            <a:endParaRPr lang="ru-RU" sz="1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876256" y="1275606"/>
            <a:ext cx="2016224" cy="3168352"/>
          </a:xfrm>
        </p:spPr>
        <p:txBody>
          <a:bodyPr/>
          <a:lstStyle/>
          <a:p>
            <a:pPr lvl="0"/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проходят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следующие педагогические работники: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1)имеющие квалификационные категории;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2)проработавшие в занимаемой должности менее двух лет;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3)беременные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женщины, находящиеся в отпуске по беременности и родам;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лица, находящиеся в отпуске по уходу за ребенком;</a:t>
            </a:r>
          </a:p>
          <a:p>
            <a:pPr lvl="0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4)отсутствовавшие на рабочем месте более 4 месяцев подряд в связи с заболеванием</a:t>
            </a:r>
            <a:endParaRPr lang="ru-RU" sz="11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 rot="16200000">
            <a:off x="-540568" y="3219822"/>
            <a:ext cx="2160240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п.8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283718"/>
            <a:ext cx="2016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 проводится в соответствии с распорядительным актом работодателя,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одержащим список педагогических работников, подлежащих аттестации , и график проведения аттестации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5"/>
            <a:ext cx="8229600" cy="936105"/>
          </a:xfrm>
        </p:spPr>
        <p:txBody>
          <a:bodyPr/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установления квалификационной категории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 rot="16200000">
            <a:off x="-360544" y="2247713"/>
            <a:ext cx="2016222" cy="504058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п.24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827584" y="1824326"/>
            <a:ext cx="1265819" cy="1337310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установления первой или высшей квалификационной категории проводится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их желанию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16200000">
            <a:off x="2771803" y="2715768"/>
            <a:ext cx="2088234" cy="360038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п.30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/>
          </p:nvPr>
        </p:nvSpPr>
        <p:spPr>
          <a:xfrm>
            <a:off x="3995936" y="1635646"/>
            <a:ext cx="1728192" cy="2808312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целях установления высшей квалификационной категории подаются педагогическими работниками,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имеющими (имевшими) по одной из должностей первую или высшую квалификационную категорию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 rot="16200000">
            <a:off x="1187624" y="2355726"/>
            <a:ext cx="2088232" cy="360040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п.29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2411761" y="1824326"/>
            <a:ext cx="1224136" cy="1337310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Заявления подаются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независимо от продолжительности   работы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ОО, в том числе в период нахождения педагогического работника в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отпуске по уходу за ребенком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 rot="16200000">
            <a:off x="4743441" y="2688341"/>
            <a:ext cx="2273414" cy="312040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п.34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5940152" y="1491630"/>
            <a:ext cx="1584176" cy="2757282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имеющих государственные награды, почетные звания, являющихся призерами конкурсов профессионального мастерства</a:t>
            </a:r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аттестация осуществляется на основе сведений, подтверждающих наличие  наград</a:t>
            </a:r>
            <a:endParaRPr lang="ru-RU" sz="11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 rot="16200000">
            <a:off x="6768244" y="3039802"/>
            <a:ext cx="1944216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</a:rPr>
              <a:t>П.39,42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>
          <a:xfrm>
            <a:off x="7884368" y="1827896"/>
            <a:ext cx="1152128" cy="2832085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Решение вступает в силу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его вынесения.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Записи в трудовые книжки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 (или) в сведения о трудовой деятельности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6"/>
            <a:ext cx="8229600" cy="936103"/>
          </a:xfrm>
        </p:spPr>
        <p:txBody>
          <a:bodyPr/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работников в целях установления квалификационной категории 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«педагог-методист» или «педагог-наставник»</a:t>
            </a:r>
            <a:b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 rot="16200000">
            <a:off x="-261231" y="2148399"/>
            <a:ext cx="1601569" cy="432048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п.34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683568" y="1491630"/>
            <a:ext cx="1800200" cy="1670006"/>
          </a:xfrm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Проводится по желанию допускаются педагогические работники,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имеющие высшую квалификационную категорию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 rot="16200000">
            <a:off x="1707103" y="3328231"/>
            <a:ext cx="1337310" cy="504051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п.35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2"/>
          </p:nvPr>
        </p:nvSpPr>
        <p:spPr>
          <a:xfrm>
            <a:off x="2555776" y="2715766"/>
            <a:ext cx="1215444" cy="1533146"/>
          </a:xfrm>
        </p:spPr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Ходатайство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работодателя формируется на основе решения педагогического совета организации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/>
          </p:nvPr>
        </p:nvSpPr>
        <p:spPr>
          <a:xfrm rot="16200000">
            <a:off x="3029005" y="2252891"/>
            <a:ext cx="2016226" cy="493703"/>
          </a:xfrm>
        </p:spPr>
        <p:txBody>
          <a:bodyPr/>
          <a:lstStyle/>
          <a:p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п.50, 51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4192188" y="1824326"/>
            <a:ext cx="1531939" cy="1337310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Устанавливается педагогическим работникам на основе показателей деятельности,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входящей в должностные обязанности по занимаемой в организации должности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 rot="16200000">
            <a:off x="5328084" y="2031690"/>
            <a:ext cx="1296144" cy="504056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п.52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156176" y="1419622"/>
            <a:ext cx="1800200" cy="1656184"/>
          </a:xfrm>
        </p:spPr>
        <p:txBody>
          <a:bodyPr/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Оценка деятельности осуществляется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основе ходатайства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работодателя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также показателей,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характеризующих  дополнительную деятельность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 rot="16200000">
            <a:off x="6459734" y="3739400"/>
            <a:ext cx="1800200" cy="473009"/>
          </a:xfrm>
        </p:spPr>
        <p:txBody>
          <a:bodyPr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п.55,56</a:t>
            </a: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>
          <a:xfrm>
            <a:off x="7526423" y="3147814"/>
            <a:ext cx="1347491" cy="1728191"/>
          </a:xfrm>
        </p:spPr>
        <p:txBody>
          <a:bodyPr/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Решение вступает в силу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дня его вынесения.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Записи в трудовые книжки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(или) в сведения о трудовой деятельности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015800" cy="1944216"/>
          </a:xfrm>
        </p:spPr>
        <p:txBody>
          <a:bodyPr/>
          <a:lstStyle/>
          <a:p>
            <a:pPr algn="ctr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образования, науки и молодежи Республики Крым от 04.12.2023 года № 2025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9244" y="1923678"/>
            <a:ext cx="7530084" cy="2712330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«Об утверждении административного регламента Министерства образования, науки и молодежи Республики   Крым  по  предоставлению   государственной услуги «Аттестация педагогических работников организаций, осуществляющих образовательную деятельность  и находящихся в ведении Республики Крым, педагогических работников муниципальных и частных организаций, осуществляющих образовательную деятельность»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195487"/>
            <a:ext cx="8229600" cy="720079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Приложения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1802450" cy="100811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№1,№2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Заявления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32838" y="987574"/>
            <a:ext cx="1575066" cy="100811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ходатайство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813048" y="915566"/>
            <a:ext cx="1623048" cy="1368152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Уведомление о проведении аттестации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>
          <a:xfrm>
            <a:off x="5486400" y="987574"/>
            <a:ext cx="1522476" cy="123899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№5,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№6,№7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Экспертные заключения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7159752" y="987574"/>
            <a:ext cx="1660720" cy="123899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№8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Уведомление об отказе в принятии документов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8338" t="14538" r="50134" b="5929"/>
          <a:stretch>
            <a:fillRect/>
          </a:stretch>
        </p:blipFill>
        <p:spPr bwMode="auto">
          <a:xfrm>
            <a:off x="107504" y="1995686"/>
            <a:ext cx="18736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26457" t="14823" r="25601" b="5645"/>
          <a:stretch>
            <a:fillRect/>
          </a:stretch>
        </p:blipFill>
        <p:spPr bwMode="auto">
          <a:xfrm>
            <a:off x="2133600" y="1995686"/>
            <a:ext cx="152241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/>
          <p:cNvPicPr>
            <a:picLocks noGrp="1"/>
          </p:cNvPicPr>
          <p:nvPr>
            <p:ph sz="quarter" idx="14"/>
          </p:nvPr>
        </p:nvPicPr>
        <p:blipFill>
          <a:blip r:embed="rId4" cstate="print"/>
          <a:srcRect l="26296" t="14823" r="25922" b="36146"/>
          <a:stretch>
            <a:fillRect/>
          </a:stretch>
        </p:blipFill>
        <p:spPr bwMode="auto">
          <a:xfrm>
            <a:off x="3813175" y="2283718"/>
            <a:ext cx="15224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/>
          <p:cNvPicPr>
            <a:picLocks noGrp="1"/>
          </p:cNvPicPr>
          <p:nvPr>
            <p:ph sz="quarter" idx="16"/>
          </p:nvPr>
        </p:nvPicPr>
        <p:blipFill>
          <a:blip r:embed="rId5" cstate="print"/>
          <a:srcRect l="16836" t="15678" r="15660" b="5929"/>
          <a:stretch>
            <a:fillRect/>
          </a:stretch>
        </p:blipFill>
        <p:spPr bwMode="auto">
          <a:xfrm>
            <a:off x="5508104" y="2283718"/>
            <a:ext cx="1522413" cy="99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 l="26296" t="15108" r="25601" b="5645"/>
          <a:stretch>
            <a:fillRect/>
          </a:stretch>
        </p:blipFill>
        <p:spPr bwMode="auto">
          <a:xfrm>
            <a:off x="5652120" y="3435846"/>
            <a:ext cx="1152128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19"/>
          <p:cNvPicPr>
            <a:picLocks noGrp="1"/>
          </p:cNvPicPr>
          <p:nvPr>
            <p:ph sz="quarter" idx="18"/>
          </p:nvPr>
        </p:nvPicPr>
        <p:blipFill>
          <a:blip r:embed="rId7" cstate="print"/>
          <a:srcRect l="26296" t="15393" r="26564" b="44984"/>
          <a:stretch>
            <a:fillRect/>
          </a:stretch>
        </p:blipFill>
        <p:spPr bwMode="auto">
          <a:xfrm>
            <a:off x="7159625" y="2355726"/>
            <a:ext cx="15224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-Design-TM34316244_Win32_SD_v9" id="{3E0090C2-CA58-4B70-B5D1-01F921C14922}" vid="{00CD7D6A-B673-47B4-AF03-4EFC805EA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502</TotalTime>
  <Words>1367</Words>
  <Application>Microsoft Office PowerPoint</Application>
  <PresentationFormat>Экран (16:9)</PresentationFormat>
  <Paragraphs>221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«Актуальные проблемы и тенденции развития аттестации педагогических работников на современном этапе»</vt:lpstr>
      <vt:lpstr>План работы</vt:lpstr>
      <vt:lpstr>Перспективный план аттестации</vt:lpstr>
      <vt:lpstr>График  прохождения курсовой подготовки</vt:lpstr>
      <vt:lpstr>Приказ Минпросвещения России  от  24.03.2023 №196  Аттестация педагогических работников в целях подтверждения соответствия занимаемой должности </vt:lpstr>
      <vt:lpstr>Аттестация педагогических работников в целях установления квалификационной категории </vt:lpstr>
      <vt:lpstr>Аттестация педагогических работников в целях установления квалификационной категории  «педагог-методист» или «педагог-наставник» </vt:lpstr>
      <vt:lpstr>приказ Министерства образования, науки и молодежи Республики Крым от 04.12.2023 года № 2025 </vt:lpstr>
      <vt:lpstr>Приложения </vt:lpstr>
      <vt:lpstr>2.4.Срок предоставления государственной услуги </vt:lpstr>
      <vt:lpstr>2.15. Срок и порядок регистрации запроса заявителя о предоставлении государственной услуги и услуги, предоставляемой организацией, участвующей в предоставлении государственной услуги, в том числе в электронной форме </vt:lpstr>
      <vt:lpstr>в течение 7 рабочих дней со дня приёма и проведения технической экспертизы заявления заявителю направляется уведомление об отказе в приеме документов с указанием оснований   для отказа</vt:lpstr>
      <vt:lpstr>2.10.Исчерпывающий перечень оснований для приостановления или отказа в предоставлении государственной услуги </vt:lpstr>
      <vt:lpstr>Презентация PowerPoint</vt:lpstr>
      <vt:lpstr>Экспертиза  с целью установления соответствия первой/ высшей квалификационной категории представляет собой всесторонний анализ: </vt:lpstr>
      <vt:lpstr>Экспертиза с целью установления соответствия квалификационной категории педагог-методист/педагог-наставник осуществляется на основе показателей деятельности, не входящей в должностные  обязанности по занимаемой в организации должности  </vt:lpstr>
      <vt:lpstr>Постановление Совета министров Республики Крым от 11.08.2023 № 582 "О внесении изменений в постановление Совета министров Республики Крым от 30 декабря 2014 года № 658" </vt:lpstr>
      <vt:lpstr>17 февраля 2023 года N 19-ФЗ    Статья 7.  Педагогические и научно-педагогические работники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«Актуальные проблемы и тенденции развития аттестации педагогических работников на современном этапе»</dc:title>
  <dc:creator>user</dc:creator>
  <cp:lastModifiedBy>Anjelika</cp:lastModifiedBy>
  <cp:revision>43</cp:revision>
  <dcterms:created xsi:type="dcterms:W3CDTF">2023-12-14T07:24:48Z</dcterms:created>
  <dcterms:modified xsi:type="dcterms:W3CDTF">2023-12-20T09:43:30Z</dcterms:modified>
</cp:coreProperties>
</file>