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84" r:id="rId3"/>
    <p:sldMasterId id="2147483672" r:id="rId4"/>
    <p:sldMasterId id="2147483690" r:id="rId5"/>
    <p:sldMasterId id="2147483698" r:id="rId6"/>
    <p:sldMasterId id="2147483700" r:id="rId7"/>
  </p:sldMasterIdLst>
  <p:notesMasterIdLst>
    <p:notesMasterId r:id="rId25"/>
  </p:notesMasterIdLst>
  <p:handoutMasterIdLst>
    <p:handoutMasterId r:id="rId26"/>
  </p:handoutMasterIdLst>
  <p:sldIdLst>
    <p:sldId id="363" r:id="rId8"/>
    <p:sldId id="418" r:id="rId9"/>
    <p:sldId id="384" r:id="rId10"/>
    <p:sldId id="385" r:id="rId11"/>
    <p:sldId id="421" r:id="rId12"/>
    <p:sldId id="395" r:id="rId13"/>
    <p:sldId id="398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76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DFACC-88B3-43D6-AB3A-7B00F0C96C47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FE4701-F68E-40C6-BB75-F2FC0FE1C925}">
      <dgm:prSet phldrT="[Текст]"/>
      <dgm:spPr/>
      <dgm:t>
        <a:bodyPr/>
        <a:lstStyle/>
        <a:p>
          <a:r>
            <a:rPr lang="ru-RU" b="1" dirty="0" smtClean="0">
              <a:latin typeface="Cambria" pitchFamily="18" charset="0"/>
            </a:rPr>
            <a:t>Обязательная часть</a:t>
          </a:r>
          <a:endParaRPr lang="ru-RU" b="1" dirty="0">
            <a:latin typeface="Cambria" pitchFamily="18" charset="0"/>
          </a:endParaRPr>
        </a:p>
      </dgm:t>
    </dgm:pt>
    <dgm:pt modelId="{2DEF0C22-4CC7-48C5-8E76-12950648AB4E}" type="parTrans" cxnId="{6C27CF95-2B56-4CFC-8A53-2823F4E1E130}">
      <dgm:prSet/>
      <dgm:spPr/>
      <dgm:t>
        <a:bodyPr/>
        <a:lstStyle/>
        <a:p>
          <a:endParaRPr lang="ru-RU"/>
        </a:p>
      </dgm:t>
    </dgm:pt>
    <dgm:pt modelId="{F4C81855-946A-42C0-B1FD-A5B0CDCF9152}" type="sibTrans" cxnId="{6C27CF95-2B56-4CFC-8A53-2823F4E1E130}">
      <dgm:prSet/>
      <dgm:spPr/>
      <dgm:t>
        <a:bodyPr/>
        <a:lstStyle/>
        <a:p>
          <a:endParaRPr lang="ru-RU"/>
        </a:p>
      </dgm:t>
    </dgm:pt>
    <dgm:pt modelId="{6A752B30-6114-4ED3-876A-736634060FC5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dirty="0" smtClean="0">
              <a:solidFill>
                <a:srgbClr val="002060"/>
              </a:solidFill>
              <a:latin typeface="Cambria" pitchFamily="18" charset="0"/>
            </a:rPr>
            <a:t>в полном объеме реализуется во всех образовательных организациях, реализующих основную образовательную программу дошкольного образования - обеспечивает достижение требования к результатам ООП дошкольного образования</a:t>
          </a:r>
          <a:endParaRPr lang="ru-RU" dirty="0">
            <a:solidFill>
              <a:srgbClr val="002060"/>
            </a:solidFill>
          </a:endParaRPr>
        </a:p>
      </dgm:t>
    </dgm:pt>
    <dgm:pt modelId="{4B9D9931-3BB4-4125-BBB0-E65D6BE9B1D3}" type="parTrans" cxnId="{4FAB06FE-4D13-4A77-9419-4C1CF77465D4}">
      <dgm:prSet/>
      <dgm:spPr/>
      <dgm:t>
        <a:bodyPr/>
        <a:lstStyle/>
        <a:p>
          <a:endParaRPr lang="ru-RU"/>
        </a:p>
      </dgm:t>
    </dgm:pt>
    <dgm:pt modelId="{DEB47F11-1A7F-41ED-A9EE-B95419AC4065}" type="sibTrans" cxnId="{4FAB06FE-4D13-4A77-9419-4C1CF77465D4}">
      <dgm:prSet/>
      <dgm:spPr/>
      <dgm:t>
        <a:bodyPr/>
        <a:lstStyle/>
        <a:p>
          <a:endParaRPr lang="ru-RU"/>
        </a:p>
      </dgm:t>
    </dgm:pt>
    <dgm:pt modelId="{8A45B064-33CD-47C7-927F-34C2522F9BF6}">
      <dgm:prSet phldrT="[Текст]"/>
      <dgm:spPr/>
      <dgm:t>
        <a:bodyPr/>
        <a:lstStyle/>
        <a:p>
          <a:r>
            <a:rPr lang="ru-RU" b="1" dirty="0" smtClean="0">
              <a:latin typeface="Cambria" pitchFamily="18" charset="0"/>
            </a:rPr>
            <a:t>Часть, организуемая участниками образовательных отношений</a:t>
          </a:r>
          <a:endParaRPr lang="ru-RU" b="1" dirty="0">
            <a:latin typeface="Cambria" pitchFamily="18" charset="0"/>
          </a:endParaRPr>
        </a:p>
      </dgm:t>
    </dgm:pt>
    <dgm:pt modelId="{50A8E1FC-3EE3-4EC7-96C4-455C37164843}" type="parTrans" cxnId="{2BA7D6B3-385E-47AA-A304-4735A53B98BE}">
      <dgm:prSet/>
      <dgm:spPr/>
      <dgm:t>
        <a:bodyPr/>
        <a:lstStyle/>
        <a:p>
          <a:endParaRPr lang="ru-RU"/>
        </a:p>
      </dgm:t>
    </dgm:pt>
    <dgm:pt modelId="{DC05AF1C-10CC-4242-B404-2EFDD1A54077}" type="sibTrans" cxnId="{2BA7D6B3-385E-47AA-A304-4735A53B98BE}">
      <dgm:prSet/>
      <dgm:spPr/>
      <dgm:t>
        <a:bodyPr/>
        <a:lstStyle/>
        <a:p>
          <a:endParaRPr lang="ru-RU"/>
        </a:p>
      </dgm:t>
    </dgm:pt>
    <dgm:pt modelId="{06278530-A564-43FB-AA3B-EA90819310A0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dirty="0" smtClean="0">
              <a:solidFill>
                <a:srgbClr val="002060"/>
              </a:solidFill>
              <a:latin typeface="Cambria" pitchFamily="18" charset="0"/>
            </a:rPr>
            <a:t>формируется с учетом этнокультурных, демографических, климатических прочих условий, а также в соответствии с индивидуальными запросами ребенка и семьи</a:t>
          </a:r>
          <a:endParaRPr lang="ru-RU" dirty="0">
            <a:solidFill>
              <a:srgbClr val="002060"/>
            </a:solidFill>
            <a:latin typeface="Cambria" pitchFamily="18" charset="0"/>
          </a:endParaRPr>
        </a:p>
      </dgm:t>
    </dgm:pt>
    <dgm:pt modelId="{6996D2A7-FF2C-4072-9B2B-0EBD183AA86B}" type="parTrans" cxnId="{CCE5F044-6FF5-48AD-815B-45AE40372B6E}">
      <dgm:prSet/>
      <dgm:spPr/>
      <dgm:t>
        <a:bodyPr/>
        <a:lstStyle/>
        <a:p>
          <a:endParaRPr lang="ru-RU"/>
        </a:p>
      </dgm:t>
    </dgm:pt>
    <dgm:pt modelId="{0043AD0D-1B31-464C-95A8-615C2178AE96}" type="sibTrans" cxnId="{CCE5F044-6FF5-48AD-815B-45AE40372B6E}">
      <dgm:prSet/>
      <dgm:spPr/>
      <dgm:t>
        <a:bodyPr/>
        <a:lstStyle/>
        <a:p>
          <a:endParaRPr lang="ru-RU"/>
        </a:p>
      </dgm:t>
    </dgm:pt>
    <dgm:pt modelId="{68520E97-B19E-48F9-8B3A-E7D850EB7861}" type="pres">
      <dgm:prSet presAssocID="{492DFACC-88B3-43D6-AB3A-7B00F0C96C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0CFF14-DD6B-4001-8B9E-520FCC6AFBB0}" type="pres">
      <dgm:prSet presAssocID="{BDFE4701-F68E-40C6-BB75-F2FC0FE1C925}" presName="linNode" presStyleCnt="0"/>
      <dgm:spPr/>
      <dgm:t>
        <a:bodyPr/>
        <a:lstStyle/>
        <a:p>
          <a:endParaRPr lang="ru-RU"/>
        </a:p>
      </dgm:t>
    </dgm:pt>
    <dgm:pt modelId="{4404100E-7D32-4F80-8D65-DAD64DB6664F}" type="pres">
      <dgm:prSet presAssocID="{BDFE4701-F68E-40C6-BB75-F2FC0FE1C925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CF64F-2FD6-4D88-9743-2799F22CFB21}" type="pres">
      <dgm:prSet presAssocID="{BDFE4701-F68E-40C6-BB75-F2FC0FE1C925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CF269-49BF-4156-97AB-8F13881B8801}" type="pres">
      <dgm:prSet presAssocID="{F4C81855-946A-42C0-B1FD-A5B0CDCF9152}" presName="sp" presStyleCnt="0"/>
      <dgm:spPr/>
      <dgm:t>
        <a:bodyPr/>
        <a:lstStyle/>
        <a:p>
          <a:endParaRPr lang="ru-RU"/>
        </a:p>
      </dgm:t>
    </dgm:pt>
    <dgm:pt modelId="{EA9CAB02-4242-43BD-8381-4E3E981125EC}" type="pres">
      <dgm:prSet presAssocID="{8A45B064-33CD-47C7-927F-34C2522F9BF6}" presName="linNode" presStyleCnt="0"/>
      <dgm:spPr/>
      <dgm:t>
        <a:bodyPr/>
        <a:lstStyle/>
        <a:p>
          <a:endParaRPr lang="ru-RU"/>
        </a:p>
      </dgm:t>
    </dgm:pt>
    <dgm:pt modelId="{8C21002F-6553-4C4B-B301-5DA0A3D12920}" type="pres">
      <dgm:prSet presAssocID="{8A45B064-33CD-47C7-927F-34C2522F9BF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7EAB74-44A4-4C9E-9A41-5E822DC57FC5}" type="pres">
      <dgm:prSet presAssocID="{8A45B064-33CD-47C7-927F-34C2522F9BF6}" presName="descendantText" presStyleLbl="alignAccFollowNode1" presStyleIdx="1" presStyleCnt="2" custScaleY="1095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5B8EB6-0EAE-485A-AE0C-C4A99CD11478}" type="presOf" srcId="{6A752B30-6114-4ED3-876A-736634060FC5}" destId="{102CF64F-2FD6-4D88-9743-2799F22CFB21}" srcOrd="0" destOrd="0" presId="urn:microsoft.com/office/officeart/2005/8/layout/vList5"/>
    <dgm:cxn modelId="{6E0D22F3-3BE6-48D4-8767-C639AE0F00D0}" type="presOf" srcId="{BDFE4701-F68E-40C6-BB75-F2FC0FE1C925}" destId="{4404100E-7D32-4F80-8D65-DAD64DB6664F}" srcOrd="0" destOrd="0" presId="urn:microsoft.com/office/officeart/2005/8/layout/vList5"/>
    <dgm:cxn modelId="{CCE5F044-6FF5-48AD-815B-45AE40372B6E}" srcId="{8A45B064-33CD-47C7-927F-34C2522F9BF6}" destId="{06278530-A564-43FB-AA3B-EA90819310A0}" srcOrd="0" destOrd="0" parTransId="{6996D2A7-FF2C-4072-9B2B-0EBD183AA86B}" sibTransId="{0043AD0D-1B31-464C-95A8-615C2178AE96}"/>
    <dgm:cxn modelId="{4FAB06FE-4D13-4A77-9419-4C1CF77465D4}" srcId="{BDFE4701-F68E-40C6-BB75-F2FC0FE1C925}" destId="{6A752B30-6114-4ED3-876A-736634060FC5}" srcOrd="0" destOrd="0" parTransId="{4B9D9931-3BB4-4125-BBB0-E65D6BE9B1D3}" sibTransId="{DEB47F11-1A7F-41ED-A9EE-B95419AC4065}"/>
    <dgm:cxn modelId="{6C27CF95-2B56-4CFC-8A53-2823F4E1E130}" srcId="{492DFACC-88B3-43D6-AB3A-7B00F0C96C47}" destId="{BDFE4701-F68E-40C6-BB75-F2FC0FE1C925}" srcOrd="0" destOrd="0" parTransId="{2DEF0C22-4CC7-48C5-8E76-12950648AB4E}" sibTransId="{F4C81855-946A-42C0-B1FD-A5B0CDCF9152}"/>
    <dgm:cxn modelId="{2BA7D6B3-385E-47AA-A304-4735A53B98BE}" srcId="{492DFACC-88B3-43D6-AB3A-7B00F0C96C47}" destId="{8A45B064-33CD-47C7-927F-34C2522F9BF6}" srcOrd="1" destOrd="0" parTransId="{50A8E1FC-3EE3-4EC7-96C4-455C37164843}" sibTransId="{DC05AF1C-10CC-4242-B404-2EFDD1A54077}"/>
    <dgm:cxn modelId="{BF7F158B-E227-48B6-ACED-1F25329B4018}" type="presOf" srcId="{492DFACC-88B3-43D6-AB3A-7B00F0C96C47}" destId="{68520E97-B19E-48F9-8B3A-E7D850EB7861}" srcOrd="0" destOrd="0" presId="urn:microsoft.com/office/officeart/2005/8/layout/vList5"/>
    <dgm:cxn modelId="{6CBFA60C-11EF-4DCB-945B-0D8D41DA93FF}" type="presOf" srcId="{06278530-A564-43FB-AA3B-EA90819310A0}" destId="{2D7EAB74-44A4-4C9E-9A41-5E822DC57FC5}" srcOrd="0" destOrd="0" presId="urn:microsoft.com/office/officeart/2005/8/layout/vList5"/>
    <dgm:cxn modelId="{2F0666A1-C4CE-4717-AF45-2E9BD980BD53}" type="presOf" srcId="{8A45B064-33CD-47C7-927F-34C2522F9BF6}" destId="{8C21002F-6553-4C4B-B301-5DA0A3D12920}" srcOrd="0" destOrd="0" presId="urn:microsoft.com/office/officeart/2005/8/layout/vList5"/>
    <dgm:cxn modelId="{DA2AD828-4D38-4FFE-9E84-1A51413418DF}" type="presParOf" srcId="{68520E97-B19E-48F9-8B3A-E7D850EB7861}" destId="{640CFF14-DD6B-4001-8B9E-520FCC6AFBB0}" srcOrd="0" destOrd="0" presId="urn:microsoft.com/office/officeart/2005/8/layout/vList5"/>
    <dgm:cxn modelId="{78E095A0-F59C-46AE-919B-AFB97A936C3A}" type="presParOf" srcId="{640CFF14-DD6B-4001-8B9E-520FCC6AFBB0}" destId="{4404100E-7D32-4F80-8D65-DAD64DB6664F}" srcOrd="0" destOrd="0" presId="urn:microsoft.com/office/officeart/2005/8/layout/vList5"/>
    <dgm:cxn modelId="{E23EBE6E-C112-4E94-8841-CE02FFF467E8}" type="presParOf" srcId="{640CFF14-DD6B-4001-8B9E-520FCC6AFBB0}" destId="{102CF64F-2FD6-4D88-9743-2799F22CFB21}" srcOrd="1" destOrd="0" presId="urn:microsoft.com/office/officeart/2005/8/layout/vList5"/>
    <dgm:cxn modelId="{927F1FE6-FCF0-4C26-ABB2-53688EDAE29C}" type="presParOf" srcId="{68520E97-B19E-48F9-8B3A-E7D850EB7861}" destId="{513CF269-49BF-4156-97AB-8F13881B8801}" srcOrd="1" destOrd="0" presId="urn:microsoft.com/office/officeart/2005/8/layout/vList5"/>
    <dgm:cxn modelId="{9BB5B33E-D0A7-4DD9-AE49-B0F846388EA6}" type="presParOf" srcId="{68520E97-B19E-48F9-8B3A-E7D850EB7861}" destId="{EA9CAB02-4242-43BD-8381-4E3E981125EC}" srcOrd="2" destOrd="0" presId="urn:microsoft.com/office/officeart/2005/8/layout/vList5"/>
    <dgm:cxn modelId="{7B70780C-4F5C-4D47-8E3C-34F524D71F4B}" type="presParOf" srcId="{EA9CAB02-4242-43BD-8381-4E3E981125EC}" destId="{8C21002F-6553-4C4B-B301-5DA0A3D12920}" srcOrd="0" destOrd="0" presId="urn:microsoft.com/office/officeart/2005/8/layout/vList5"/>
    <dgm:cxn modelId="{58DE1017-71BE-420C-A238-E9C0F2010B0D}" type="presParOf" srcId="{EA9CAB02-4242-43BD-8381-4E3E981125EC}" destId="{2D7EAB74-44A4-4C9E-9A41-5E822DC57F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2CF64F-2FD6-4D88-9743-2799F22CFB21}">
      <dsp:nvSpPr>
        <dsp:cNvPr id="0" name=""/>
        <dsp:cNvSpPr/>
      </dsp:nvSpPr>
      <dsp:spPr>
        <a:xfrm rot="5400000">
          <a:off x="4606213" y="-1521484"/>
          <a:ext cx="1657899" cy="5115448"/>
        </a:xfrm>
        <a:prstGeom prst="round2Same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solidFill>
                <a:srgbClr val="002060"/>
              </a:solidFill>
              <a:latin typeface="Cambria" pitchFamily="18" charset="0"/>
            </a:rPr>
            <a:t>в полном объеме реализуется во всех образовательных организациях, реализующих основную образовательную программу дошкольного образования - обеспечивает достижение требования к результатам ООП дошкольного образования</a:t>
          </a:r>
          <a:endParaRPr lang="ru-RU" sz="1700" kern="1200" dirty="0">
            <a:solidFill>
              <a:srgbClr val="002060"/>
            </a:solidFill>
          </a:endParaRPr>
        </a:p>
      </dsp:txBody>
      <dsp:txXfrm rot="5400000">
        <a:off x="4606213" y="-1521484"/>
        <a:ext cx="1657899" cy="5115448"/>
      </dsp:txXfrm>
    </dsp:sp>
    <dsp:sp modelId="{4404100E-7D32-4F80-8D65-DAD64DB6664F}">
      <dsp:nvSpPr>
        <dsp:cNvPr id="0" name=""/>
        <dsp:cNvSpPr/>
      </dsp:nvSpPr>
      <dsp:spPr>
        <a:xfrm>
          <a:off x="0" y="51"/>
          <a:ext cx="2877439" cy="20723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ambria" pitchFamily="18" charset="0"/>
            </a:rPr>
            <a:t>Обязательная часть</a:t>
          </a:r>
          <a:endParaRPr lang="ru-RU" sz="2200" b="1" kern="1200" dirty="0">
            <a:latin typeface="Cambria" pitchFamily="18" charset="0"/>
          </a:endParaRPr>
        </a:p>
      </dsp:txBody>
      <dsp:txXfrm>
        <a:off x="0" y="51"/>
        <a:ext cx="2877439" cy="2072374"/>
      </dsp:txXfrm>
    </dsp:sp>
    <dsp:sp modelId="{2D7EAB74-44A4-4C9E-9A41-5E822DC57FC5}">
      <dsp:nvSpPr>
        <dsp:cNvPr id="0" name=""/>
        <dsp:cNvSpPr/>
      </dsp:nvSpPr>
      <dsp:spPr>
        <a:xfrm rot="5400000">
          <a:off x="4527190" y="654508"/>
          <a:ext cx="1815947" cy="5115448"/>
        </a:xfrm>
        <a:prstGeom prst="round2Same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solidFill>
                <a:srgbClr val="002060"/>
              </a:solidFill>
              <a:latin typeface="Cambria" pitchFamily="18" charset="0"/>
            </a:rPr>
            <a:t>формируется с учетом этнокультурных, демографических, климатических прочих условий, а также в соответствии с индивидуальными запросами ребенка и семьи</a:t>
          </a:r>
          <a:endParaRPr lang="ru-RU" sz="1700" kern="1200" dirty="0">
            <a:solidFill>
              <a:srgbClr val="002060"/>
            </a:solidFill>
            <a:latin typeface="Cambria" pitchFamily="18" charset="0"/>
          </a:endParaRPr>
        </a:p>
      </dsp:txBody>
      <dsp:txXfrm rot="5400000">
        <a:off x="4527190" y="654508"/>
        <a:ext cx="1815947" cy="5115448"/>
      </dsp:txXfrm>
    </dsp:sp>
    <dsp:sp modelId="{8C21002F-6553-4C4B-B301-5DA0A3D12920}">
      <dsp:nvSpPr>
        <dsp:cNvPr id="0" name=""/>
        <dsp:cNvSpPr/>
      </dsp:nvSpPr>
      <dsp:spPr>
        <a:xfrm>
          <a:off x="0" y="2176045"/>
          <a:ext cx="2877439" cy="20723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ambria" pitchFamily="18" charset="0"/>
            </a:rPr>
            <a:t>Часть, организуемая участниками образовательных отношений</a:t>
          </a:r>
          <a:endParaRPr lang="ru-RU" sz="2200" b="1" kern="1200" dirty="0">
            <a:latin typeface="Cambria" pitchFamily="18" charset="0"/>
          </a:endParaRPr>
        </a:p>
      </dsp:txBody>
      <dsp:txXfrm>
        <a:off x="0" y="2176045"/>
        <a:ext cx="2877439" cy="2072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39974-5A8A-4E27-8B42-648711D008F9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B558E-4F3E-4AD3-9F21-BDD45C61C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54D84-5AF1-4BE4-B29D-D69D5C049AA4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15043-02D1-49B3-8DB3-B4C90F6118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1095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23042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9612" y="3717032"/>
            <a:ext cx="6184776" cy="1512168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10286-18C2-47F5-8434-B3909E66A24C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A9D0-D672-43DC-A055-D28E47B0FA6D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44F4-47A0-44D9-BC00-47025D660B52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rgbClr val="FF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412776"/>
            <a:ext cx="6480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rgbClr val="FF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67544" y="1412776"/>
            <a:ext cx="6480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rgbClr val="FF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467544" y="1412776"/>
            <a:ext cx="6480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rgbClr val="FF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467544" y="1412776"/>
            <a:ext cx="6480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E10B-9969-447C-820C-833718001C97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B126-F0F4-4505-AA0C-2F8FD6F7F154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TLobanova\Desktop\Рисунок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40" y="36224"/>
            <a:ext cx="2011680" cy="1304544"/>
          </a:xfrm>
          <a:prstGeom prst="rect">
            <a:avLst/>
          </a:prstGeom>
          <a:noFill/>
        </p:spPr>
      </p:pic>
      <p:pic>
        <p:nvPicPr>
          <p:cNvPr id="8" name="Picture 3" descr="C:\Users\TLobanova\Desktop\Рисунок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45016" y="0"/>
            <a:ext cx="535496" cy="6858000"/>
          </a:xfrm>
          <a:prstGeom prst="rect">
            <a:avLst/>
          </a:prstGeom>
          <a:noFill/>
        </p:spPr>
      </p:pic>
      <p:pic>
        <p:nvPicPr>
          <p:cNvPr id="9" name="Picture 4" descr="C:\Users\TLobanova\Desktop\Рисунок4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5733256"/>
            <a:ext cx="1018032" cy="109118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67CDF-B882-43B4-8368-8F92302BD9ED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1F97-BB96-4F0A-8710-B7282BFD4277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A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438E-A569-4472-A924-11AD2E5CB357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703A-F7C8-476B-A354-EF47B230B688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04C3-BA84-433C-A2F8-7D3770454E7E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0A7B-39F5-4EEE-9471-766477F42511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9B5-D1D3-4CB6-91FF-A3FB676423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1CB1-3EDC-4D35-A093-D5A687617B18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35C6-43B6-4443-AE72-5861D3595732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960C-4E0D-4587-B1C3-2CF0D2F1A8EB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8DFE-2AF3-4734-B697-323DCF1B3218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9F784-5D12-48E9-A48A-F11C0E51E2C9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2.xml"/><Relationship Id="rId9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49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4B040-5FB3-47DB-8CC5-F7745CB393B2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FBB88-9AF7-400F-9B01-557F5B42831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2B1E2-342E-4E7C-B591-D440AA9ADC11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270A-2F20-46C5-905A-06753308046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D:\ПРОСВЕЩЕНИЕ\Картинки в пособиях\Успех\Элементы\кусок фона4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60" y="0"/>
            <a:ext cx="9134880" cy="6858000"/>
          </a:xfrm>
          <a:prstGeom prst="rect">
            <a:avLst/>
          </a:prstGeom>
          <a:noFill/>
        </p:spPr>
      </p:pic>
      <p:pic>
        <p:nvPicPr>
          <p:cNvPr id="8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4F0B3-1977-4BB3-95D6-D2900306A36D}" type="datetime1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85626-C994-4F84-8CE1-9785CFB747CE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C:\Users\TLobanova\Desktop\Рисунок2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040" y="36224"/>
            <a:ext cx="2011680" cy="1304544"/>
          </a:xfrm>
          <a:prstGeom prst="rect">
            <a:avLst/>
          </a:prstGeom>
          <a:noFill/>
        </p:spPr>
      </p:pic>
      <p:pic>
        <p:nvPicPr>
          <p:cNvPr id="1027" name="Picture 3" descr="C:\Users\TLobanova\Desktop\Рисунок3.jp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45016" y="0"/>
            <a:ext cx="535496" cy="6858000"/>
          </a:xfrm>
          <a:prstGeom prst="rect">
            <a:avLst/>
          </a:prstGeom>
          <a:noFill/>
        </p:spPr>
      </p:pic>
      <p:pic>
        <p:nvPicPr>
          <p:cNvPr id="1028" name="Picture 4" descr="C:\Users\TLobanova\Desktop\Рисунок4.jp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96336" y="5733256"/>
            <a:ext cx="1018032" cy="1091184"/>
          </a:xfrm>
          <a:prstGeom prst="rect">
            <a:avLst/>
          </a:prstGeom>
          <a:noFill/>
        </p:spPr>
      </p:pic>
      <p:pic>
        <p:nvPicPr>
          <p:cNvPr id="10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A578F-1B70-45C1-B7FC-ADB2DA7397B3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9C5BA-F89C-4C28-9053-B156FC4527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FAA44-8B65-4FD3-8BDA-90ACDF9FE9A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TLobanova\Desktop\Рисунок9.jp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280" y="34688"/>
            <a:ext cx="2016224" cy="2016224"/>
          </a:xfrm>
          <a:prstGeom prst="rect">
            <a:avLst/>
          </a:prstGeom>
          <a:noFill/>
        </p:spPr>
      </p:pic>
      <p:pic>
        <p:nvPicPr>
          <p:cNvPr id="8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 spd="slow"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7D9B5-D1D3-4CB6-91FF-A3FB676423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 descr="C:\Users\TLobanova\Desktop\Рисунок8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1412776"/>
            <a:ext cx="1633728" cy="5413248"/>
          </a:xfrm>
          <a:prstGeom prst="rect">
            <a:avLst/>
          </a:prstGeom>
          <a:noFill/>
        </p:spPr>
      </p:pic>
      <p:pic>
        <p:nvPicPr>
          <p:cNvPr id="9" name="Picture 3" descr="C:\Documents and Settings\OBryndina\Desktop\Обложки, развороты\Читаем, слушаем, играем\Элементы оформления\логотип.tif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0"/>
            <a:ext cx="1674813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ransition spd="slow"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F0FB2-BAEC-457B-B96D-6E6F887F900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TLobanova\Desktop\Рисунок5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-27384"/>
            <a:ext cx="9144000" cy="1467180"/>
          </a:xfrm>
          <a:prstGeom prst="rect">
            <a:avLst/>
          </a:prstGeom>
          <a:noFill/>
        </p:spPr>
      </p:pic>
      <p:pic>
        <p:nvPicPr>
          <p:cNvPr id="8" name="Picture 3" descr="C:\Users\TLobanova\Desktop\Рисунок6.jp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496" y="6093296"/>
            <a:ext cx="1767840" cy="7376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</p:sldLayoutIdLst>
  <p:transition spd="slow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5288" y="404813"/>
            <a:ext cx="7772400" cy="16557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8E0000"/>
                </a:solidFill>
                <a:latin typeface="Cambria" pitchFamily="18" charset="0"/>
              </a:rPr>
              <a:t>ОСОБЕННОСТИ</a:t>
            </a:r>
            <a:r>
              <a:rPr lang="en-US" b="1" dirty="0" smtClean="0">
                <a:solidFill>
                  <a:srgbClr val="8E0000"/>
                </a:solidFill>
                <a:latin typeface="Cambria" pitchFamily="18" charset="0"/>
              </a:rPr>
              <a:t>  </a:t>
            </a:r>
            <a:r>
              <a:rPr lang="ru-RU" sz="3600" b="1" dirty="0" smtClean="0">
                <a:solidFill>
                  <a:srgbClr val="8E0000"/>
                </a:solidFill>
                <a:latin typeface="Cambria" pitchFamily="18" charset="0"/>
              </a:rPr>
              <a:t>ФГОС </a:t>
            </a:r>
            <a:br>
              <a:rPr lang="ru-RU" sz="3600" b="1" dirty="0" smtClean="0">
                <a:solidFill>
                  <a:srgbClr val="8E0000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8E0000"/>
                </a:solidFill>
                <a:latin typeface="Cambria" pitchFamily="18" charset="0"/>
              </a:rPr>
              <a:t>ДОШКОЛЬНОГО ОБРАЗОВАНИЯ </a:t>
            </a:r>
            <a:endParaRPr lang="ru-RU" sz="3600" b="1" dirty="0">
              <a:solidFill>
                <a:srgbClr val="8E0000"/>
              </a:solidFill>
              <a:latin typeface="Cambria" pitchFamily="18" charset="0"/>
            </a:endParaRPr>
          </a:p>
        </p:txBody>
      </p:sp>
      <p:pic>
        <p:nvPicPr>
          <p:cNvPr id="2051" name="Picture 2" descr="C:\Users\YKnyazeva\Desktop\Brat_i_sestra__yak_podruzhiti_ditey_136481966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89138"/>
            <a:ext cx="396044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5587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 descr="Розовая тисненая бумага"/>
          <p:cNvSpPr txBox="1">
            <a:spLocks noChangeArrowheads="1"/>
          </p:cNvSpPr>
          <p:nvPr/>
        </p:nvSpPr>
        <p:spPr bwMode="auto">
          <a:xfrm>
            <a:off x="468313" y="404813"/>
            <a:ext cx="8135937" cy="158432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2800" b="1"/>
              <a:t>Цель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2000" b="1" i="1"/>
              <a:t> </a:t>
            </a:r>
            <a:r>
              <a:rPr lang="ru-RU" b="1" i="1"/>
              <a:t>гармоничное физическое развитие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b="1" i="1"/>
              <a:t> формирование интереса и ценностного отношения к занятиям физической культурой</a:t>
            </a: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b="1" i="1"/>
              <a:t> формирование основ здорового образа жизни</a:t>
            </a:r>
            <a:endParaRPr lang="ru-RU">
              <a:latin typeface="Arial" pitchFamily="34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68313" y="2492375"/>
            <a:ext cx="8208962" cy="3600450"/>
            <a:chOff x="1894" y="2008"/>
            <a:chExt cx="12927" cy="5670"/>
          </a:xfrm>
        </p:grpSpPr>
        <p:sp>
          <p:nvSpPr>
            <p:cNvPr id="43014" name="Text Box 17" descr="Голубая тисненая бумага"/>
            <p:cNvSpPr txBox="1">
              <a:spLocks noChangeArrowheads="1"/>
            </p:cNvSpPr>
            <p:nvPr/>
          </p:nvSpPr>
          <p:spPr bwMode="auto">
            <a:xfrm>
              <a:off x="1894" y="2008"/>
              <a:ext cx="12927" cy="5670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Задачи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3015" name="Text Box 18"/>
            <p:cNvSpPr txBox="1">
              <a:spLocks noChangeArrowheads="1"/>
            </p:cNvSpPr>
            <p:nvPr/>
          </p:nvSpPr>
          <p:spPr bwMode="auto">
            <a:xfrm>
              <a:off x="6373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/>
                <a:t>Образовательные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формирование двигате-</a:t>
              </a:r>
              <a:br>
                <a:rPr lang="ru-RU" altLang="ru-RU" sz="1600"/>
              </a:br>
              <a:r>
                <a:rPr lang="ru-RU" altLang="ru-RU" sz="1600"/>
                <a:t>  льных умений и навыков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развитие физических</a:t>
              </a:r>
              <a:br>
                <a:rPr lang="ru-RU" altLang="ru-RU" sz="1600"/>
              </a:br>
              <a:r>
                <a:rPr lang="ru-RU" altLang="ru-RU" sz="1600"/>
                <a:t>  качеств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овладение ребенком</a:t>
              </a:r>
              <a:br>
                <a:rPr lang="ru-RU" altLang="ru-RU" sz="1600"/>
              </a:br>
              <a:r>
                <a:rPr lang="ru-RU" altLang="ru-RU" sz="1600"/>
                <a:t>  элементарными знания-</a:t>
              </a:r>
              <a:br>
                <a:rPr lang="ru-RU" altLang="ru-RU" sz="1600"/>
              </a:br>
              <a:r>
                <a:rPr lang="ru-RU" altLang="ru-RU" sz="1600"/>
                <a:t>  ми о своем организме,</a:t>
              </a:r>
              <a:br>
                <a:rPr lang="ru-RU" altLang="ru-RU" sz="1600"/>
              </a:br>
              <a:r>
                <a:rPr lang="ru-RU" altLang="ru-RU" sz="1600"/>
                <a:t>  роли физических</a:t>
              </a:r>
              <a:br>
                <a:rPr lang="ru-RU" altLang="ru-RU" sz="1600"/>
              </a:br>
              <a:r>
                <a:rPr lang="ru-RU" altLang="ru-RU" sz="1600"/>
                <a:t>  упражнений в его жизни,</a:t>
              </a:r>
              <a:br>
                <a:rPr lang="ru-RU" altLang="ru-RU" sz="1600"/>
              </a:br>
              <a:r>
                <a:rPr lang="ru-RU" altLang="ru-RU" sz="1600"/>
                <a:t>  способах укрепления</a:t>
              </a:r>
              <a:br>
                <a:rPr lang="ru-RU" altLang="ru-RU" sz="1600"/>
              </a:br>
              <a:r>
                <a:rPr lang="ru-RU" altLang="ru-RU" sz="1600"/>
                <a:t>  собственного здоровья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3016" name="Text Box 19"/>
            <p:cNvSpPr txBox="1">
              <a:spLocks noChangeArrowheads="1"/>
            </p:cNvSpPr>
            <p:nvPr/>
          </p:nvSpPr>
          <p:spPr bwMode="auto">
            <a:xfrm>
              <a:off x="10625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/>
                <a:t>Воспитательные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формирование интереса</a:t>
              </a:r>
              <a:br>
                <a:rPr lang="ru-RU" altLang="ru-RU" sz="1600"/>
              </a:br>
              <a:r>
                <a:rPr lang="ru-RU" altLang="ru-RU" sz="1600"/>
                <a:t>  и потребности в занятиях</a:t>
              </a:r>
              <a:br>
                <a:rPr lang="ru-RU" altLang="ru-RU" sz="1600"/>
              </a:br>
              <a:r>
                <a:rPr lang="ru-RU" altLang="ru-RU" sz="1600"/>
                <a:t>  физическими</a:t>
              </a:r>
              <a:br>
                <a:rPr lang="ru-RU" altLang="ru-RU" sz="1600"/>
              </a:br>
              <a:r>
                <a:rPr lang="ru-RU" altLang="ru-RU" sz="1600"/>
                <a:t>  упражнениями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разностороннее  гармо-</a:t>
              </a:r>
              <a:br>
                <a:rPr lang="ru-RU" altLang="ru-RU" sz="1600"/>
              </a:br>
              <a:r>
                <a:rPr lang="ru-RU" altLang="ru-RU" sz="1600"/>
                <a:t>  ничное развитие ребенка</a:t>
              </a:r>
              <a:br>
                <a:rPr lang="ru-RU" altLang="ru-RU" sz="1600"/>
              </a:br>
              <a:r>
                <a:rPr lang="ru-RU" altLang="ru-RU" sz="1600"/>
                <a:t> (не только физическое,</a:t>
              </a:r>
              <a:br>
                <a:rPr lang="ru-RU" altLang="ru-RU" sz="1600"/>
              </a:br>
              <a:r>
                <a:rPr lang="ru-RU" altLang="ru-RU" sz="1600"/>
                <a:t>  но и умственное,</a:t>
              </a:r>
              <a:br>
                <a:rPr lang="ru-RU" altLang="ru-RU" sz="1600"/>
              </a:br>
              <a:r>
                <a:rPr lang="ru-RU" altLang="ru-RU" sz="1600"/>
                <a:t>  нравственное,</a:t>
              </a:r>
              <a:br>
                <a:rPr lang="ru-RU" altLang="ru-RU" sz="1600"/>
              </a:br>
              <a:r>
                <a:rPr lang="ru-RU" altLang="ru-RU" sz="1600"/>
                <a:t>  эстетическое, трудовое)</a:t>
              </a:r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3017" name="Text Box 20"/>
            <p:cNvSpPr txBox="1">
              <a:spLocks noChangeArrowheads="1"/>
            </p:cNvSpPr>
            <p:nvPr/>
          </p:nvSpPr>
          <p:spPr bwMode="auto">
            <a:xfrm>
              <a:off x="2097" y="2802"/>
              <a:ext cx="3968" cy="4650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/>
                <a:t>Оздоровительные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охрана жизни и укрепле-</a:t>
              </a:r>
              <a:br>
                <a:rPr lang="ru-RU" altLang="ru-RU" sz="1600"/>
              </a:br>
              <a:r>
                <a:rPr lang="ru-RU" altLang="ru-RU" sz="1600"/>
                <a:t>  ние здоровья, обеспече-</a:t>
              </a:r>
              <a:br>
                <a:rPr lang="ru-RU" altLang="ru-RU" sz="1600"/>
              </a:br>
              <a:r>
                <a:rPr lang="ru-RU" altLang="ru-RU" sz="1600"/>
                <a:t>  ние нормального</a:t>
              </a:r>
              <a:br>
                <a:rPr lang="ru-RU" altLang="ru-RU" sz="1600"/>
              </a:br>
              <a:r>
                <a:rPr lang="ru-RU" altLang="ru-RU" sz="1600"/>
                <a:t>  функционирования всех</a:t>
              </a:r>
              <a:br>
                <a:rPr lang="ru-RU" altLang="ru-RU" sz="1600"/>
              </a:br>
              <a:r>
                <a:rPr lang="ru-RU" altLang="ru-RU" sz="1600"/>
                <a:t>  органов и систем</a:t>
              </a:r>
              <a:br>
                <a:rPr lang="ru-RU" altLang="ru-RU" sz="1600"/>
              </a:br>
              <a:r>
                <a:rPr lang="ru-RU" altLang="ru-RU" sz="1600"/>
                <a:t>  организма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всестороннее физическое</a:t>
              </a:r>
              <a:br>
                <a:rPr lang="ru-RU" altLang="ru-RU" sz="1600"/>
              </a:br>
              <a:r>
                <a:rPr lang="ru-RU" altLang="ru-RU" sz="1600"/>
                <a:t>  совершенствование</a:t>
              </a:r>
              <a:br>
                <a:rPr lang="ru-RU" altLang="ru-RU" sz="1600"/>
              </a:br>
              <a:r>
                <a:rPr lang="ru-RU" altLang="ru-RU" sz="1600"/>
                <a:t>  функций организма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повышение</a:t>
              </a:r>
              <a:br>
                <a:rPr lang="ru-RU" altLang="ru-RU" sz="1600"/>
              </a:br>
              <a:r>
                <a:rPr lang="ru-RU" altLang="ru-RU" sz="1600"/>
                <a:t>  работоспособности</a:t>
              </a:r>
              <a:br>
                <a:rPr lang="ru-RU" altLang="ru-RU" sz="1600"/>
              </a:br>
              <a:r>
                <a:rPr lang="ru-RU" altLang="ru-RU" sz="1600"/>
                <a:t>  и закаливание</a:t>
              </a:r>
            </a:p>
            <a:p>
              <a:endParaRPr lang="ru-RU" altLang="ru-RU">
                <a:latin typeface="Arial" pitchFamily="34" charset="0"/>
              </a:endParaRPr>
            </a:p>
          </p:txBody>
        </p:sp>
      </p:grpSp>
      <p:sp>
        <p:nvSpPr>
          <p:cNvPr id="43012" name="AutoShape 5"/>
          <p:cNvSpPr>
            <a:spLocks noChangeArrowheads="1"/>
          </p:cNvSpPr>
          <p:nvPr/>
        </p:nvSpPr>
        <p:spPr bwMode="auto">
          <a:xfrm>
            <a:off x="4435475" y="1916113"/>
            <a:ext cx="352425" cy="720725"/>
          </a:xfrm>
          <a:prstGeom prst="downArrow">
            <a:avLst>
              <a:gd name="adj1" fmla="val 39102"/>
              <a:gd name="adj2" fmla="val 55718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67C6D4-5B59-47FF-A634-68939CCFEC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95288" y="549275"/>
            <a:ext cx="8281987" cy="5543550"/>
            <a:chOff x="647" y="2843"/>
            <a:chExt cx="13040" cy="8732"/>
          </a:xfrm>
        </p:grpSpPr>
        <p:sp>
          <p:nvSpPr>
            <p:cNvPr id="44036" name="Text Box 10" descr="Почтовая бумага"/>
            <p:cNvSpPr txBox="1">
              <a:spLocks noChangeArrowheads="1"/>
            </p:cNvSpPr>
            <p:nvPr/>
          </p:nvSpPr>
          <p:spPr bwMode="auto">
            <a:xfrm>
              <a:off x="647" y="2843"/>
              <a:ext cx="13040" cy="8732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Направления физического развития: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4037" name="Text Box 11"/>
            <p:cNvSpPr txBox="1">
              <a:spLocks noChangeArrowheads="1"/>
            </p:cNvSpPr>
            <p:nvPr/>
          </p:nvSpPr>
          <p:spPr bwMode="auto">
            <a:xfrm>
              <a:off x="874" y="3977"/>
              <a:ext cx="5103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Приобретение детьми опыта в двигательной деятельности:</a:t>
              </a:r>
              <a:endParaRPr lang="ru-RU" altLang="ru-RU" sz="2000" b="1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связанной с выполнением</a:t>
              </a:r>
              <a:br>
                <a:rPr lang="ru-RU" altLang="ru-RU" sz="1600"/>
              </a:br>
              <a:r>
                <a:rPr lang="ru-RU" altLang="ru-RU" sz="1600"/>
                <a:t>   упражнений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направленной на развитие таких</a:t>
              </a:r>
              <a:br>
                <a:rPr lang="ru-RU" altLang="ru-RU" sz="1600"/>
              </a:br>
              <a:r>
                <a:rPr lang="ru-RU" altLang="ru-RU" sz="1600"/>
                <a:t>  физических качеств как</a:t>
              </a:r>
              <a:br>
                <a:rPr lang="ru-RU" altLang="ru-RU" sz="1600"/>
              </a:br>
              <a:r>
                <a:rPr lang="ru-RU" altLang="ru-RU" sz="1600"/>
                <a:t>  координация и гибкость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способствующей правильному</a:t>
              </a:r>
              <a:br>
                <a:rPr lang="ru-RU" altLang="ru-RU" sz="1600"/>
              </a:br>
              <a:r>
                <a:rPr lang="ru-RU" altLang="ru-RU" sz="1600"/>
                <a:t>  формированию опорно-</a:t>
              </a:r>
              <a:br>
                <a:rPr lang="ru-RU" altLang="ru-RU" sz="1600"/>
              </a:br>
              <a:r>
                <a:rPr lang="ru-RU" altLang="ru-RU" sz="1600"/>
                <a:t>  двигательной системы </a:t>
              </a:r>
              <a:br>
                <a:rPr lang="ru-RU" altLang="ru-RU" sz="1600"/>
              </a:br>
              <a:r>
                <a:rPr lang="ru-RU" altLang="ru-RU" sz="1600"/>
                <a:t>  организма, развитию равновесия,</a:t>
              </a:r>
              <a:br>
                <a:rPr lang="ru-RU" altLang="ru-RU" sz="1600"/>
              </a:br>
              <a:r>
                <a:rPr lang="ru-RU" altLang="ru-RU" sz="1600"/>
                <a:t>  координации движений, крупной</a:t>
              </a:r>
              <a:br>
                <a:rPr lang="ru-RU" altLang="ru-RU" sz="1600"/>
              </a:br>
              <a:r>
                <a:rPr lang="ru-RU" altLang="ru-RU" sz="1600"/>
                <a:t>  и мелкой моторики</a:t>
              </a:r>
            </a:p>
            <a:p>
              <a:pPr>
                <a:lnSpc>
                  <a:spcPct val="90000"/>
                </a:lnSpc>
                <a:buFont typeface="Arial" pitchFamily="34" charset="0"/>
                <a:buChar char="•"/>
              </a:pPr>
              <a:r>
                <a:rPr lang="ru-RU" altLang="ru-RU" sz="1600"/>
                <a:t> связанной с правильным,</a:t>
              </a:r>
              <a:br>
                <a:rPr lang="ru-RU" altLang="ru-RU" sz="1600"/>
              </a:br>
              <a:r>
                <a:rPr lang="ru-RU" altLang="ru-RU" sz="1600"/>
                <a:t>  не наносящим вреда организму,</a:t>
              </a:r>
              <a:br>
                <a:rPr lang="ru-RU" altLang="ru-RU" sz="1600"/>
              </a:br>
              <a:r>
                <a:rPr lang="ru-RU" altLang="ru-RU" sz="1600"/>
                <a:t>  выполнением основных</a:t>
              </a:r>
              <a:br>
                <a:rPr lang="ru-RU" altLang="ru-RU" sz="1600"/>
              </a:br>
              <a:r>
                <a:rPr lang="ru-RU" altLang="ru-RU" sz="1600"/>
                <a:t>  движений (ходьба, бег, мягкие</a:t>
              </a:r>
              <a:br>
                <a:rPr lang="ru-RU" altLang="ru-RU" sz="1600"/>
              </a:br>
              <a:r>
                <a:rPr lang="ru-RU" altLang="ru-RU" sz="1600"/>
                <a:t>  прыжки, повороты в обе</a:t>
              </a:r>
              <a:br>
                <a:rPr lang="ru-RU" altLang="ru-RU" sz="1600"/>
              </a:br>
              <a:r>
                <a:rPr lang="ru-RU" altLang="ru-RU" sz="1600"/>
                <a:t>  стороны)</a:t>
              </a:r>
              <a:endParaRPr lang="ru-RU" altLang="ru-RU" sz="1600">
                <a:latin typeface="Times New Roman" pitchFamily="18" charset="0"/>
              </a:endParaRPr>
            </a:p>
            <a:p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4038" name="Text Box 12"/>
            <p:cNvSpPr txBox="1">
              <a:spLocks noChangeArrowheads="1"/>
            </p:cNvSpPr>
            <p:nvPr/>
          </p:nvSpPr>
          <p:spPr bwMode="auto">
            <a:xfrm>
              <a:off x="9605" y="3977"/>
              <a:ext cx="3742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Становление ценностей здорового образа жизни, </a:t>
              </a:r>
              <a:r>
                <a:rPr lang="ru-RU" altLang="ru-RU" sz="2000"/>
                <a:t>овладение его элементарными нормами</a:t>
              </a:r>
              <a:br>
                <a:rPr lang="ru-RU" altLang="ru-RU" sz="2000"/>
              </a:br>
              <a:r>
                <a:rPr lang="ru-RU" altLang="ru-RU" sz="2000"/>
                <a:t> и правилами</a:t>
              </a:r>
              <a:br>
                <a:rPr lang="ru-RU" altLang="ru-RU" sz="2000"/>
              </a:br>
              <a:r>
                <a:rPr lang="ru-RU" altLang="ru-RU" sz="2000"/>
                <a:t> </a:t>
              </a:r>
              <a:r>
                <a:rPr lang="ru-RU" altLang="ru-RU" sz="1600"/>
                <a:t>(в питании, двигательном режиме, закаливании,</a:t>
              </a:r>
              <a:br>
                <a:rPr lang="ru-RU" altLang="ru-RU" sz="1600"/>
              </a:br>
              <a:r>
                <a:rPr lang="ru-RU" altLang="ru-RU" sz="1600"/>
                <a:t>при формировании полезных привычек</a:t>
              </a:r>
              <a:br>
                <a:rPr lang="ru-RU" altLang="ru-RU" sz="1600"/>
              </a:br>
              <a:r>
                <a:rPr lang="ru-RU" altLang="ru-RU" sz="1600"/>
                <a:t>и др.)</a:t>
              </a:r>
            </a:p>
            <a:p>
              <a:endParaRPr lang="ru-RU" altLang="ru-RU" sz="2000" b="1">
                <a:latin typeface="Arial" pitchFamily="34" charset="0"/>
              </a:endParaRPr>
            </a:p>
          </p:txBody>
        </p:sp>
        <p:sp>
          <p:nvSpPr>
            <p:cNvPr id="44039" name="Text Box 13"/>
            <p:cNvSpPr txBox="1">
              <a:spLocks noChangeArrowheads="1"/>
            </p:cNvSpPr>
            <p:nvPr/>
          </p:nvSpPr>
          <p:spPr bwMode="auto">
            <a:xfrm>
              <a:off x="6430" y="3977"/>
              <a:ext cx="2721" cy="7371"/>
            </a:xfrm>
            <a:prstGeom prst="rect">
              <a:avLst/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2000" b="1"/>
                <a:t>Становление целенаправ-ленности  и саморегу-ляции  в двигательной сфере</a:t>
              </a:r>
            </a:p>
            <a:p>
              <a:endParaRPr lang="ru-RU" altLang="ru-RU">
                <a:latin typeface="Arial" pitchFamily="34" charset="0"/>
              </a:endParaRPr>
            </a:p>
          </p:txBody>
        </p:sp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BCB39-60BA-4145-9FB5-8870EF8B974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1"/>
          <p:cNvGrpSpPr>
            <a:grpSpLocks/>
          </p:cNvGrpSpPr>
          <p:nvPr/>
        </p:nvGrpSpPr>
        <p:grpSpPr bwMode="auto">
          <a:xfrm>
            <a:off x="1871663" y="1284288"/>
            <a:ext cx="5218112" cy="255587"/>
            <a:chOff x="1872071" y="1284323"/>
            <a:chExt cx="5217258" cy="254803"/>
          </a:xfrm>
        </p:grpSpPr>
        <p:sp>
          <p:nvSpPr>
            <p:cNvPr id="45069" name="AutoShape 6"/>
            <p:cNvSpPr>
              <a:spLocks noChangeArrowheads="1"/>
            </p:cNvSpPr>
            <p:nvPr/>
          </p:nvSpPr>
          <p:spPr bwMode="auto">
            <a:xfrm rot="1357509">
              <a:off x="1872071" y="1284323"/>
              <a:ext cx="2795129" cy="251638"/>
            </a:xfrm>
            <a:prstGeom prst="rightArrow">
              <a:avLst>
                <a:gd name="adj1" fmla="val 50000"/>
                <a:gd name="adj2" fmla="val 115963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0" name="AutoShape 7"/>
            <p:cNvSpPr>
              <a:spLocks noChangeArrowheads="1"/>
            </p:cNvSpPr>
            <p:nvPr/>
          </p:nvSpPr>
          <p:spPr bwMode="auto">
            <a:xfrm rot="20151965" flipH="1">
              <a:off x="4471970" y="1285905"/>
              <a:ext cx="2617359" cy="253221"/>
            </a:xfrm>
            <a:prstGeom prst="rightArrow">
              <a:avLst>
                <a:gd name="adj1" fmla="val 50000"/>
                <a:gd name="adj2" fmla="val 113316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1362075" y="549275"/>
            <a:ext cx="6419850" cy="531813"/>
            <a:chOff x="1248976" y="548681"/>
            <a:chExt cx="6419215" cy="531820"/>
          </a:xfrm>
        </p:grpSpPr>
        <p:sp>
          <p:nvSpPr>
            <p:cNvPr id="45066" name="Text Box 8"/>
            <p:cNvSpPr txBox="1">
              <a:spLocks noChangeArrowheads="1"/>
            </p:cNvSpPr>
            <p:nvPr/>
          </p:nvSpPr>
          <p:spPr bwMode="auto">
            <a:xfrm>
              <a:off x="1248976" y="548681"/>
              <a:ext cx="1771650" cy="5318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Aft>
                  <a:spcPts val="1000"/>
                </a:spcAft>
              </a:pPr>
              <a:r>
                <a:rPr lang="ru-RU" altLang="ru-RU" sz="2800" b="1"/>
                <a:t>ЦЕЛЬ</a:t>
              </a:r>
              <a:endParaRPr lang="ru-RU" altLang="ru-RU" sz="2800">
                <a:latin typeface="Arial" pitchFamily="34" charset="0"/>
              </a:endParaRPr>
            </a:p>
          </p:txBody>
        </p:sp>
        <p:sp>
          <p:nvSpPr>
            <p:cNvPr id="45067" name="Text Box 9"/>
            <p:cNvSpPr txBox="1">
              <a:spLocks noChangeArrowheads="1"/>
            </p:cNvSpPr>
            <p:nvPr/>
          </p:nvSpPr>
          <p:spPr bwMode="auto">
            <a:xfrm>
              <a:off x="5896541" y="548681"/>
              <a:ext cx="1771650" cy="5318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Aft>
                  <a:spcPts val="1000"/>
                </a:spcAft>
              </a:pPr>
              <a:r>
                <a:rPr lang="ru-RU" altLang="ru-RU" sz="2800" b="1"/>
                <a:t>ЗАДАЧИ</a:t>
              </a:r>
              <a:endParaRPr lang="ru-RU" altLang="ru-RU" sz="2800">
                <a:latin typeface="Arial" pitchFamily="34" charset="0"/>
              </a:endParaRPr>
            </a:p>
          </p:txBody>
        </p:sp>
        <p:sp>
          <p:nvSpPr>
            <p:cNvPr id="45068" name="AutoShape 11"/>
            <p:cNvSpPr>
              <a:spLocks noChangeArrowheads="1"/>
            </p:cNvSpPr>
            <p:nvPr/>
          </p:nvSpPr>
          <p:spPr bwMode="auto">
            <a:xfrm>
              <a:off x="3020451" y="653457"/>
              <a:ext cx="2847693" cy="293692"/>
            </a:xfrm>
            <a:prstGeom prst="leftRightArrow">
              <a:avLst>
                <a:gd name="adj1" fmla="val 50000"/>
                <a:gd name="adj2" fmla="val 105222"/>
              </a:avLst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4" name="Группа 22"/>
          <p:cNvGrpSpPr>
            <a:grpSpLocks/>
          </p:cNvGrpSpPr>
          <p:nvPr/>
        </p:nvGrpSpPr>
        <p:grpSpPr bwMode="auto">
          <a:xfrm>
            <a:off x="395288" y="2060575"/>
            <a:ext cx="8281987" cy="4032250"/>
            <a:chOff x="395536" y="2060848"/>
            <a:chExt cx="8281035" cy="4032448"/>
          </a:xfrm>
        </p:grpSpPr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395536" y="2060848"/>
              <a:ext cx="8281035" cy="403244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B8CCE4"/>
                </a:gs>
              </a:gsLst>
              <a:lin ang="5400000" scaled="1"/>
            </a:gra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243F6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400" b="1" dirty="0">
                  <a:solidFill>
                    <a:schemeClr val="accent2">
                      <a:lumMod val="75000"/>
                    </a:schemeClr>
                  </a:solidFill>
                </a:rPr>
                <a:t>Принципы физического развития</a:t>
              </a:r>
              <a:endParaRPr lang="ru-RU" sz="24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45063" name="Text Box 14"/>
            <p:cNvSpPr txBox="1">
              <a:spLocks noChangeArrowheads="1"/>
            </p:cNvSpPr>
            <p:nvPr/>
          </p:nvSpPr>
          <p:spPr bwMode="auto">
            <a:xfrm>
              <a:off x="539552" y="2564904"/>
              <a:ext cx="2520000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ru-RU" altLang="ru-RU" sz="2000" b="1"/>
                <a:t>Дидактические</a:t>
              </a:r>
              <a:endParaRPr lang="ru-RU" altLang="ru-RU" sz="2000" b="1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Систематичность</a:t>
              </a:r>
              <a:br>
                <a:rPr lang="ru-RU" altLang="ru-RU" sz="1600"/>
              </a:br>
              <a:r>
                <a:rPr lang="ru-RU" altLang="ru-RU" sz="1600"/>
                <a:t>   и последовательность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Развивающее обучение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Доступность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Воспитывающее</a:t>
              </a:r>
              <a:br>
                <a:rPr lang="ru-RU" altLang="ru-RU" sz="1600"/>
              </a:br>
              <a:r>
                <a:rPr lang="ru-RU" altLang="ru-RU" sz="1600"/>
                <a:t>   обучение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Учет индивидуальных</a:t>
              </a:r>
              <a:br>
                <a:rPr lang="ru-RU" altLang="ru-RU" sz="1600"/>
              </a:br>
              <a:r>
                <a:rPr lang="ru-RU" altLang="ru-RU" sz="1600"/>
                <a:t>   и возрастных </a:t>
              </a:r>
              <a:br>
                <a:rPr lang="ru-RU" altLang="ru-RU" sz="1600"/>
              </a:br>
              <a:r>
                <a:rPr lang="ru-RU" altLang="ru-RU" sz="1600"/>
                <a:t>   особенностей</a:t>
              </a:r>
            </a:p>
            <a:p>
              <a:pPr marL="0" lvl="1"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Сознательность</a:t>
              </a:r>
              <a:br>
                <a:rPr lang="ru-RU" altLang="ru-RU" sz="1600"/>
              </a:br>
              <a:r>
                <a:rPr lang="ru-RU" altLang="ru-RU" sz="1600"/>
                <a:t>   и активность ребенка</a:t>
              </a:r>
            </a:p>
            <a:p>
              <a:pPr>
                <a:lnSpc>
                  <a:spcPct val="90000"/>
                </a:lnSpc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ru-RU" altLang="ru-RU" sz="1600"/>
                <a:t> Наглядность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5064" name="Text Box 15"/>
            <p:cNvSpPr txBox="1">
              <a:spLocks noChangeArrowheads="1"/>
            </p:cNvSpPr>
            <p:nvPr/>
          </p:nvSpPr>
          <p:spPr bwMode="auto">
            <a:xfrm>
              <a:off x="3203848" y="2564904"/>
              <a:ext cx="2160240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0" lvl="1" algn="ctr"/>
              <a:r>
                <a:rPr lang="ru-RU" altLang="ru-RU" sz="2000" b="1"/>
                <a:t>Специальные</a:t>
              </a:r>
            </a:p>
            <a:p>
              <a:pPr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непрерывность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последовательность </a:t>
              </a:r>
              <a:br>
                <a:rPr lang="ru-RU" altLang="ru-RU" sz="1600"/>
              </a:br>
              <a:r>
                <a:rPr lang="ru-RU" altLang="ru-RU" sz="1600"/>
                <a:t>   наращивания </a:t>
              </a:r>
              <a:br>
                <a:rPr lang="ru-RU" altLang="ru-RU" sz="1600"/>
              </a:br>
              <a:r>
                <a:rPr lang="ru-RU" altLang="ru-RU" sz="1600"/>
                <a:t>   тренирующих </a:t>
              </a:r>
              <a:br>
                <a:rPr lang="ru-RU" altLang="ru-RU" sz="1600"/>
              </a:br>
              <a:r>
                <a:rPr lang="ru-RU" altLang="ru-RU" sz="1600"/>
                <a:t>   воздействий</a:t>
              </a:r>
            </a:p>
            <a:p>
              <a:pPr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цикличность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5065" name="Text Box 16"/>
            <p:cNvSpPr txBox="1">
              <a:spLocks noChangeArrowheads="1"/>
            </p:cNvSpPr>
            <p:nvPr/>
          </p:nvSpPr>
          <p:spPr bwMode="auto">
            <a:xfrm>
              <a:off x="5508104" y="2564904"/>
              <a:ext cx="3024336" cy="3456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ru-RU" altLang="ru-RU" sz="2000" b="1"/>
                <a:t>Гигиенические</a:t>
              </a:r>
              <a:endParaRPr lang="ru-RU" altLang="ru-RU" sz="2000" b="1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Сбалансированность нагрузок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Рациональность чередования</a:t>
              </a:r>
              <a:br>
                <a:rPr lang="ru-RU" altLang="ru-RU" sz="1600"/>
              </a:br>
              <a:r>
                <a:rPr lang="ru-RU" altLang="ru-RU" sz="1600"/>
                <a:t>   деятельности и отдыха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Возрастная адекватность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Оздоровительная </a:t>
              </a:r>
              <a:br>
                <a:rPr lang="ru-RU" altLang="ru-RU" sz="1600"/>
              </a:br>
              <a:r>
                <a:rPr lang="ru-RU" altLang="ru-RU" sz="1600"/>
                <a:t>   направленность всего </a:t>
              </a:r>
              <a:br>
                <a:rPr lang="ru-RU" altLang="ru-RU" sz="1600"/>
              </a:br>
              <a:r>
                <a:rPr lang="ru-RU" altLang="ru-RU" sz="1600"/>
                <a:t>   образовательного процесса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Symbol" pitchFamily="18" charset="2"/>
                <a:buChar char="·"/>
              </a:pPr>
              <a:r>
                <a:rPr lang="ru-RU" altLang="ru-RU" sz="1600"/>
                <a:t> Осуществление личностно-</a:t>
              </a:r>
              <a:br>
                <a:rPr lang="ru-RU" altLang="ru-RU" sz="1600"/>
              </a:br>
              <a:r>
                <a:rPr lang="ru-RU" altLang="ru-RU" sz="1600"/>
                <a:t>   ориентированного обучения</a:t>
              </a:r>
              <a:br>
                <a:rPr lang="ru-RU" altLang="ru-RU" sz="1600"/>
              </a:br>
              <a:r>
                <a:rPr lang="ru-RU" altLang="ru-RU" sz="1600"/>
                <a:t>   и воспитания</a:t>
              </a:r>
              <a:endParaRPr lang="ru-RU" altLang="ru-RU" sz="1300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113A9-9F6F-40DA-9540-256C1E05560A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 стрелкой 35"/>
          <p:cNvCxnSpPr>
            <a:stCxn id="46085" idx="2"/>
          </p:cNvCxnSpPr>
          <p:nvPr/>
        </p:nvCxnSpPr>
        <p:spPr>
          <a:xfrm>
            <a:off x="329565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46086" idx="2"/>
          </p:cNvCxnSpPr>
          <p:nvPr/>
        </p:nvCxnSpPr>
        <p:spPr>
          <a:xfrm flipH="1">
            <a:off x="457200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" name="Группа 22"/>
          <p:cNvGrpSpPr>
            <a:grpSpLocks/>
          </p:cNvGrpSpPr>
          <p:nvPr/>
        </p:nvGrpSpPr>
        <p:grpSpPr bwMode="auto">
          <a:xfrm>
            <a:off x="395288" y="2349500"/>
            <a:ext cx="8353425" cy="3743325"/>
            <a:chOff x="395536" y="1772816"/>
            <a:chExt cx="8352790" cy="3744416"/>
          </a:xfrm>
        </p:grpSpPr>
        <p:sp>
          <p:nvSpPr>
            <p:cNvPr id="46091" name="Text Box 18"/>
            <p:cNvSpPr txBox="1">
              <a:spLocks noChangeArrowheads="1"/>
            </p:cNvSpPr>
            <p:nvPr/>
          </p:nvSpPr>
          <p:spPr bwMode="auto">
            <a:xfrm>
              <a:off x="395536" y="1772816"/>
              <a:ext cx="8352790" cy="3744416"/>
            </a:xfrm>
            <a:prstGeom prst="rect">
              <a:avLst/>
            </a:prstGeom>
            <a:gradFill rotWithShape="1">
              <a:gsLst>
                <a:gs pos="0">
                  <a:srgbClr val="DCEBF5"/>
                </a:gs>
                <a:gs pos="8000">
                  <a:srgbClr val="83A7C3"/>
                </a:gs>
                <a:gs pos="13000">
                  <a:srgbClr val="768FB9"/>
                </a:gs>
                <a:gs pos="21001">
                  <a:srgbClr val="83A7C3"/>
                </a:gs>
                <a:gs pos="52000">
                  <a:srgbClr val="FFFFFF"/>
                </a:gs>
                <a:gs pos="56000">
                  <a:srgbClr val="9C6563"/>
                </a:gs>
                <a:gs pos="58000">
                  <a:srgbClr val="80302D"/>
                </a:gs>
                <a:gs pos="71001">
                  <a:srgbClr val="C0524E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800" b="1"/>
                <a:t>Методы физического развития</a:t>
              </a:r>
              <a:endParaRPr lang="ru-RU" sz="2800">
                <a:latin typeface="Arial" pitchFamily="34" charset="0"/>
              </a:endParaRPr>
            </a:p>
          </p:txBody>
        </p:sp>
        <p:sp>
          <p:nvSpPr>
            <p:cNvPr id="46092" name="Text Box 19"/>
            <p:cNvSpPr txBox="1">
              <a:spLocks noChangeArrowheads="1"/>
            </p:cNvSpPr>
            <p:nvPr/>
          </p:nvSpPr>
          <p:spPr bwMode="auto">
            <a:xfrm>
              <a:off x="539522" y="2276872"/>
              <a:ext cx="2808342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/>
                <a:t>Наглядный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</a:t>
              </a:r>
              <a:r>
                <a:rPr lang="ru-RU" altLang="ru-RU" sz="1600" b="1"/>
                <a:t>Наглядно-зрительные</a:t>
              </a:r>
              <a:br>
                <a:rPr lang="ru-RU" altLang="ru-RU" sz="1600" b="1"/>
              </a:br>
              <a:r>
                <a:rPr lang="ru-RU" altLang="ru-RU" sz="1600" b="1"/>
                <a:t>   приемы</a:t>
              </a:r>
              <a:r>
                <a:rPr lang="ru-RU" altLang="ru-RU" sz="1600"/>
                <a:t> (показ физических</a:t>
              </a:r>
              <a:br>
                <a:rPr lang="ru-RU" altLang="ru-RU" sz="1600"/>
              </a:br>
              <a:r>
                <a:rPr lang="ru-RU" altLang="ru-RU" sz="1600"/>
                <a:t>   упражнений, использование</a:t>
              </a:r>
              <a:br>
                <a:rPr lang="ru-RU" altLang="ru-RU" sz="1600"/>
              </a:br>
              <a:r>
                <a:rPr lang="ru-RU" altLang="ru-RU" sz="1600"/>
                <a:t>   наглядных пособий,</a:t>
              </a:r>
              <a:br>
                <a:rPr lang="ru-RU" altLang="ru-RU" sz="1600"/>
              </a:br>
              <a:r>
                <a:rPr lang="ru-RU" altLang="ru-RU" sz="1600"/>
                <a:t>   имитация, зрительные </a:t>
              </a:r>
              <a:br>
                <a:rPr lang="ru-RU" altLang="ru-RU" sz="1600"/>
              </a:br>
              <a:r>
                <a:rPr lang="ru-RU" altLang="ru-RU" sz="1600"/>
                <a:t>   ориентиры)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</a:t>
              </a:r>
              <a:r>
                <a:rPr lang="ru-RU" altLang="ru-RU" sz="1600" b="1"/>
                <a:t>Наглядно-слуховые приемы </a:t>
              </a:r>
              <a:r>
                <a:rPr lang="ru-RU" altLang="ru-RU" sz="1600"/>
                <a:t/>
              </a:r>
              <a:br>
                <a:rPr lang="ru-RU" altLang="ru-RU" sz="1600"/>
              </a:br>
              <a:r>
                <a:rPr lang="ru-RU" altLang="ru-RU" sz="1600"/>
                <a:t>  (музыка, песни)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</a:t>
              </a:r>
              <a:r>
                <a:rPr lang="ru-RU" altLang="ru-RU" sz="1600" b="1"/>
                <a:t>Тактильно-мышечные</a:t>
              </a:r>
              <a:br>
                <a:rPr lang="ru-RU" altLang="ru-RU" sz="1600" b="1"/>
              </a:br>
              <a:r>
                <a:rPr lang="ru-RU" altLang="ru-RU" sz="1600" b="1"/>
                <a:t>  приемы</a:t>
              </a:r>
              <a:r>
                <a:rPr lang="ru-RU" altLang="ru-RU" sz="1600"/>
                <a:t> (непосредственная</a:t>
              </a:r>
              <a:br>
                <a:rPr lang="ru-RU" altLang="ru-RU" sz="1600"/>
              </a:br>
              <a:r>
                <a:rPr lang="ru-RU" altLang="ru-RU" sz="1600"/>
                <a:t>  помощь воспитателя)</a:t>
              </a:r>
            </a:p>
            <a:p>
              <a:pPr>
                <a:spcAft>
                  <a:spcPts val="1000"/>
                </a:spcAft>
              </a:pPr>
              <a:endParaRPr lang="ru-RU" altLang="ru-RU" sz="1300">
                <a:latin typeface="Times New Roman" pitchFamily="18" charset="0"/>
              </a:endParaRPr>
            </a:p>
            <a:p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6093" name="Text Box 20"/>
            <p:cNvSpPr txBox="1">
              <a:spLocks noChangeArrowheads="1"/>
            </p:cNvSpPr>
            <p:nvPr/>
          </p:nvSpPr>
          <p:spPr bwMode="auto">
            <a:xfrm>
              <a:off x="3491880" y="2276872"/>
              <a:ext cx="2448272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/>
                <a:t>Словесный 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Объяснения, пояснения,</a:t>
              </a:r>
              <a:br>
                <a:rPr lang="ru-RU" altLang="ru-RU" sz="1600"/>
              </a:br>
              <a:r>
                <a:rPr lang="ru-RU" altLang="ru-RU" sz="1600"/>
                <a:t>   указания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Подача команд,</a:t>
              </a:r>
              <a:br>
                <a:rPr lang="ru-RU" altLang="ru-RU" sz="1600"/>
              </a:br>
              <a:r>
                <a:rPr lang="ru-RU" altLang="ru-RU" sz="1600"/>
                <a:t>  распоряжений, сигналов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Вопросы к детям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Образный сюжетный</a:t>
              </a:r>
              <a:br>
                <a:rPr lang="ru-RU" altLang="ru-RU" sz="1600"/>
              </a:br>
              <a:r>
                <a:rPr lang="ru-RU" altLang="ru-RU" sz="1600"/>
                <a:t>   рассказ, беседа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Словесная инструкция</a:t>
              </a:r>
            </a:p>
            <a:p>
              <a:endParaRPr lang="ru-RU" altLang="ru-RU">
                <a:latin typeface="Arial" pitchFamily="34" charset="0"/>
              </a:endParaRPr>
            </a:p>
          </p:txBody>
        </p:sp>
        <p:sp>
          <p:nvSpPr>
            <p:cNvPr id="46094" name="Text Box 21"/>
            <p:cNvSpPr txBox="1">
              <a:spLocks noChangeArrowheads="1"/>
            </p:cNvSpPr>
            <p:nvPr/>
          </p:nvSpPr>
          <p:spPr bwMode="auto">
            <a:xfrm>
              <a:off x="6084168" y="2276872"/>
              <a:ext cx="2520280" cy="3096344"/>
            </a:xfrm>
            <a:prstGeom prst="rect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lin ang="189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altLang="ru-RU" sz="2000" b="1"/>
                <a:t>Практический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Повторение упражнений </a:t>
              </a:r>
              <a:br>
                <a:rPr lang="ru-RU" altLang="ru-RU" sz="1600"/>
              </a:br>
              <a:r>
                <a:rPr lang="ru-RU" altLang="ru-RU" sz="1600"/>
                <a:t>   без изменения</a:t>
              </a:r>
              <a:br>
                <a:rPr lang="ru-RU" altLang="ru-RU" sz="1600"/>
              </a:br>
              <a:r>
                <a:rPr lang="ru-RU" altLang="ru-RU" sz="1600"/>
                <a:t>   и с изменениями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Проведение упражнений</a:t>
              </a:r>
              <a:br>
                <a:rPr lang="ru-RU" altLang="ru-RU" sz="1600"/>
              </a:br>
              <a:r>
                <a:rPr lang="ru-RU" altLang="ru-RU" sz="1600"/>
                <a:t>   в игровой форме;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Times New Roman" pitchFamily="18" charset="0"/>
                <a:buChar char="•"/>
              </a:pPr>
              <a:r>
                <a:rPr lang="ru-RU" altLang="ru-RU" sz="1600"/>
                <a:t> Проведение упражнений</a:t>
              </a:r>
              <a:br>
                <a:rPr lang="ru-RU" altLang="ru-RU" sz="1600"/>
              </a:br>
              <a:r>
                <a:rPr lang="ru-RU" altLang="ru-RU" sz="1600"/>
                <a:t>   в соревновательной</a:t>
              </a:r>
              <a:br>
                <a:rPr lang="ru-RU" altLang="ru-RU" sz="1600"/>
              </a:br>
              <a:r>
                <a:rPr lang="ru-RU" altLang="ru-RU" sz="1600"/>
                <a:t>   форме</a:t>
              </a:r>
            </a:p>
            <a:p>
              <a:endParaRPr lang="ru-RU" altLang="ru-RU" sz="1600">
                <a:latin typeface="Arial" pitchFamily="34" charset="0"/>
              </a:endParaRPr>
            </a:p>
          </p:txBody>
        </p:sp>
      </p:grpSp>
      <p:sp>
        <p:nvSpPr>
          <p:cNvPr id="46085" name="Text Box 8"/>
          <p:cNvSpPr txBox="1">
            <a:spLocks noChangeArrowheads="1"/>
          </p:cNvSpPr>
          <p:nvPr/>
        </p:nvSpPr>
        <p:spPr bwMode="auto">
          <a:xfrm>
            <a:off x="2738438" y="404813"/>
            <a:ext cx="1112837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ЦЕЛЬ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6086" name="Text Box 9"/>
          <p:cNvSpPr txBox="1">
            <a:spLocks noChangeArrowheads="1"/>
          </p:cNvSpPr>
          <p:nvPr/>
        </p:nvSpPr>
        <p:spPr bwMode="auto">
          <a:xfrm>
            <a:off x="5292725" y="404813"/>
            <a:ext cx="1112838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ЗАДАЧИ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6087" name="Text Box 8"/>
          <p:cNvSpPr txBox="1">
            <a:spLocks noChangeArrowheads="1"/>
          </p:cNvSpPr>
          <p:nvPr/>
        </p:nvSpPr>
        <p:spPr bwMode="auto">
          <a:xfrm>
            <a:off x="3848100" y="1196975"/>
            <a:ext cx="1447800" cy="36036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Принципы</a:t>
            </a:r>
          </a:p>
        </p:txBody>
      </p:sp>
      <p:cxnSp>
        <p:nvCxnSpPr>
          <p:cNvPr id="34" name="Прямая со стрелкой 33"/>
          <p:cNvCxnSpPr>
            <a:stCxn id="46085" idx="3"/>
            <a:endCxn id="46086" idx="1"/>
          </p:cNvCxnSpPr>
          <p:nvPr/>
        </p:nvCxnSpPr>
        <p:spPr>
          <a:xfrm>
            <a:off x="3851275" y="584200"/>
            <a:ext cx="144145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089" name="AutoShape 5"/>
          <p:cNvSpPr>
            <a:spLocks noChangeArrowheads="1"/>
          </p:cNvSpPr>
          <p:nvPr/>
        </p:nvSpPr>
        <p:spPr bwMode="auto">
          <a:xfrm>
            <a:off x="4395788" y="1628775"/>
            <a:ext cx="352425" cy="576263"/>
          </a:xfrm>
          <a:prstGeom prst="downArrow">
            <a:avLst>
              <a:gd name="adj1" fmla="val 39102"/>
              <a:gd name="adj2" fmla="val 55685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14A95-5976-4A50-B199-DF02D5AAF57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8"/>
          <p:cNvSpPr txBox="1">
            <a:spLocks noChangeArrowheads="1"/>
          </p:cNvSpPr>
          <p:nvPr/>
        </p:nvSpPr>
        <p:spPr bwMode="auto">
          <a:xfrm>
            <a:off x="3856038" y="1773238"/>
            <a:ext cx="1431925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Методы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850" y="2565400"/>
            <a:ext cx="2447925" cy="3527425"/>
            <a:chOff x="323" y="4444"/>
            <a:chExt cx="5439" cy="5559"/>
          </a:xfrm>
        </p:grpSpPr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323" y="4444"/>
              <a:ext cx="5439" cy="5559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27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</a:rPr>
                <a:t>Средства физического развития</a:t>
              </a:r>
            </a:p>
            <a:p>
              <a:pPr>
                <a:defRPr/>
              </a:pPr>
              <a:endParaRPr lang="ru-RU" dirty="0">
                <a:latin typeface="Arial" pitchFamily="34" charset="0"/>
              </a:endParaRPr>
            </a:p>
          </p:txBody>
        </p:sp>
        <p:sp>
          <p:nvSpPr>
            <p:cNvPr id="47137" name="Text Box 4" descr="Пергамент"/>
            <p:cNvSpPr txBox="1">
              <a:spLocks noChangeArrowheads="1"/>
            </p:cNvSpPr>
            <p:nvPr/>
          </p:nvSpPr>
          <p:spPr bwMode="auto">
            <a:xfrm>
              <a:off x="643" y="5805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/>
                <a:t>Двигательная активность, занятия физкультурой</a:t>
              </a:r>
              <a:endParaRPr lang="ru-RU" altLang="ru-RU" sz="1600" b="1">
                <a:latin typeface="Arial" pitchFamily="34" charset="0"/>
              </a:endParaRPr>
            </a:p>
          </p:txBody>
        </p:sp>
        <p:sp>
          <p:nvSpPr>
            <p:cNvPr id="47138" name="Text Box 5" descr="Пергамент"/>
            <p:cNvSpPr txBox="1">
              <a:spLocks noChangeArrowheads="1"/>
            </p:cNvSpPr>
            <p:nvPr/>
          </p:nvSpPr>
          <p:spPr bwMode="auto">
            <a:xfrm>
              <a:off x="643" y="7166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/>
                <a:t>Эколого-природные факторы (солнце, воздух, вода)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7139" name="Text Box 6" descr="Пергамент"/>
            <p:cNvSpPr txBox="1">
              <a:spLocks noChangeArrowheads="1"/>
            </p:cNvSpPr>
            <p:nvPr/>
          </p:nvSpPr>
          <p:spPr bwMode="auto">
            <a:xfrm>
              <a:off x="643" y="8528"/>
              <a:ext cx="4799" cy="1248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ru-RU" altLang="ru-RU" sz="1600" b="1"/>
                <a:t>Психогигиенические факторы (гигиена сна, питания, занятий)</a:t>
              </a:r>
              <a:endParaRPr lang="ru-RU" altLang="ru-RU" sz="1600">
                <a:latin typeface="Arial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132138" y="2565400"/>
            <a:ext cx="5616575" cy="3527425"/>
            <a:chOff x="7821" y="3423"/>
            <a:chExt cx="8712" cy="5560"/>
          </a:xfrm>
        </p:grpSpPr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7821" y="3423"/>
              <a:ext cx="8712" cy="5560"/>
            </a:xfrm>
            <a:prstGeom prst="rect">
              <a:avLst/>
            </a:prstGeom>
            <a:gradFill rotWithShape="0">
              <a:gsLst>
                <a:gs pos="0">
                  <a:srgbClr val="C2D69B"/>
                </a:gs>
                <a:gs pos="50000">
                  <a:srgbClr val="EAF1DD"/>
                </a:gs>
                <a:gs pos="100000">
                  <a:srgbClr val="C2D69B"/>
                </a:gs>
              </a:gsLst>
              <a:lin ang="189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4E6128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</a:rPr>
                <a:t>Формы физического развития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7933" y="4104"/>
              <a:ext cx="8488" cy="4765"/>
              <a:chOff x="7883" y="5142"/>
              <a:chExt cx="8488" cy="4765"/>
            </a:xfrm>
          </p:grpSpPr>
          <p:sp>
            <p:nvSpPr>
              <p:cNvPr id="47121" name="Text Box 10"/>
              <p:cNvSpPr txBox="1">
                <a:spLocks noChangeArrowheads="1"/>
              </p:cNvSpPr>
              <p:nvPr/>
            </p:nvSpPr>
            <p:spPr bwMode="auto">
              <a:xfrm>
                <a:off x="7882" y="9448"/>
                <a:ext cx="8490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Самостоятельная двигательно-игровая деятельность детей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2" name="Text Box 11"/>
              <p:cNvSpPr txBox="1">
                <a:spLocks noChangeArrowheads="1"/>
              </p:cNvSpPr>
              <p:nvPr/>
            </p:nvSpPr>
            <p:spPr bwMode="auto">
              <a:xfrm>
                <a:off x="7882" y="5142"/>
                <a:ext cx="4134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Физкультурные занятия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3" name="Text Box 12"/>
              <p:cNvSpPr txBox="1">
                <a:spLocks noChangeArrowheads="1"/>
              </p:cNvSpPr>
              <p:nvPr/>
            </p:nvSpPr>
            <p:spPr bwMode="auto">
              <a:xfrm>
                <a:off x="7882" y="6275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Подвижные игры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4" name="Text Box 13"/>
              <p:cNvSpPr txBox="1">
                <a:spLocks noChangeArrowheads="1"/>
              </p:cNvSpPr>
              <p:nvPr/>
            </p:nvSpPr>
            <p:spPr bwMode="auto">
              <a:xfrm>
                <a:off x="12351" y="5707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Утренняя гимнастика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5" name="Text Box 14"/>
              <p:cNvSpPr txBox="1">
                <a:spLocks noChangeArrowheads="1"/>
              </p:cNvSpPr>
              <p:nvPr/>
            </p:nvSpPr>
            <p:spPr bwMode="auto">
              <a:xfrm>
                <a:off x="7882" y="7411"/>
                <a:ext cx="1788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ЛФК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6" name="Text Box 15"/>
              <p:cNvSpPr txBox="1">
                <a:spLocks noChangeArrowheads="1"/>
              </p:cNvSpPr>
              <p:nvPr/>
            </p:nvSpPr>
            <p:spPr bwMode="auto">
              <a:xfrm>
                <a:off x="12016" y="6275"/>
                <a:ext cx="4245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Корригирующая гимнастика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7" name="Text Box 16"/>
              <p:cNvSpPr txBox="1">
                <a:spLocks noChangeArrowheads="1"/>
              </p:cNvSpPr>
              <p:nvPr/>
            </p:nvSpPr>
            <p:spPr bwMode="auto">
              <a:xfrm>
                <a:off x="14474" y="8317"/>
                <a:ext cx="1743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Ритмика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8" name="Text Box 17"/>
              <p:cNvSpPr txBox="1">
                <a:spLocks noChangeArrowheads="1"/>
              </p:cNvSpPr>
              <p:nvPr/>
            </p:nvSpPr>
            <p:spPr bwMode="auto">
              <a:xfrm>
                <a:off x="7882" y="8017"/>
                <a:ext cx="6331" cy="7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Спортивные игры, развлечения, праздники и  соревнования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29" name="Text Box 18"/>
              <p:cNvSpPr txBox="1">
                <a:spLocks noChangeArrowheads="1"/>
              </p:cNvSpPr>
              <p:nvPr/>
            </p:nvSpPr>
            <p:spPr bwMode="auto">
              <a:xfrm>
                <a:off x="11792" y="8880"/>
                <a:ext cx="4469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Музыкальные  занятия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0" name="Text Box 19"/>
              <p:cNvSpPr txBox="1">
                <a:spLocks noChangeArrowheads="1"/>
              </p:cNvSpPr>
              <p:nvPr/>
            </p:nvSpPr>
            <p:spPr bwMode="auto">
              <a:xfrm>
                <a:off x="9894" y="7411"/>
                <a:ext cx="6387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Физкультурные упражнения на прогулке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1" name="Text Box 20"/>
              <p:cNvSpPr txBox="1">
                <a:spLocks noChangeArrowheads="1"/>
              </p:cNvSpPr>
              <p:nvPr/>
            </p:nvSpPr>
            <p:spPr bwMode="auto">
              <a:xfrm>
                <a:off x="7882" y="6841"/>
                <a:ext cx="3575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Физкультминутки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2" name="Text Box 21"/>
              <p:cNvSpPr txBox="1">
                <a:spLocks noChangeArrowheads="1"/>
              </p:cNvSpPr>
              <p:nvPr/>
            </p:nvSpPr>
            <p:spPr bwMode="auto">
              <a:xfrm>
                <a:off x="7882" y="5707"/>
                <a:ext cx="4134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Закаливающие  процедуры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3" name="Text Box 22"/>
              <p:cNvSpPr txBox="1">
                <a:spLocks noChangeArrowheads="1"/>
              </p:cNvSpPr>
              <p:nvPr/>
            </p:nvSpPr>
            <p:spPr bwMode="auto">
              <a:xfrm>
                <a:off x="11679" y="6841"/>
                <a:ext cx="4587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Гимнастика пробуждения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4" name="Text Box 23"/>
              <p:cNvSpPr txBox="1">
                <a:spLocks noChangeArrowheads="1"/>
              </p:cNvSpPr>
              <p:nvPr/>
            </p:nvSpPr>
            <p:spPr bwMode="auto">
              <a:xfrm>
                <a:off x="7882" y="8880"/>
                <a:ext cx="3575" cy="45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Кружки, секции</a:t>
                </a: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7135" name="Text Box 24"/>
              <p:cNvSpPr txBox="1">
                <a:spLocks noChangeArrowheads="1"/>
              </p:cNvSpPr>
              <p:nvPr/>
            </p:nvSpPr>
            <p:spPr bwMode="auto">
              <a:xfrm>
                <a:off x="12351" y="5142"/>
                <a:ext cx="3910" cy="455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BD4B4"/>
                  </a:gs>
                </a:gsLst>
                <a:lin ang="5400000" scaled="1"/>
              </a:gradFill>
              <a:ln w="12700">
                <a:solidFill>
                  <a:srgbClr val="FABF8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 b="1"/>
                  <a:t>Занятия по плаванию</a:t>
                </a:r>
                <a:endParaRPr lang="ru-RU" sz="1600">
                  <a:latin typeface="Arial" pitchFamily="34" charset="0"/>
                </a:endParaRPr>
              </a:p>
            </p:txBody>
          </p:sp>
        </p:grpSp>
      </p:grpSp>
      <p:cxnSp>
        <p:nvCxnSpPr>
          <p:cNvPr id="28" name="Прямая со стрелкой 27"/>
          <p:cNvCxnSpPr>
            <a:stCxn id="47111" idx="2"/>
          </p:cNvCxnSpPr>
          <p:nvPr/>
        </p:nvCxnSpPr>
        <p:spPr>
          <a:xfrm>
            <a:off x="329565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7112" idx="2"/>
          </p:cNvCxnSpPr>
          <p:nvPr/>
        </p:nvCxnSpPr>
        <p:spPr>
          <a:xfrm flipH="1">
            <a:off x="4572000" y="765175"/>
            <a:ext cx="1276350" cy="360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2738438" y="404813"/>
            <a:ext cx="1112837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ЦЕЛЬ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5292725" y="404813"/>
            <a:ext cx="1112838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ЗАДАЧИ</a:t>
            </a:r>
            <a:endParaRPr lang="ru-RU" altLang="ru-RU" sz="2000">
              <a:latin typeface="Arial" pitchFamily="34" charset="0"/>
            </a:endParaRP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3851275" y="1196975"/>
            <a:ext cx="1441450" cy="36036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ru-RU" altLang="ru-RU" sz="2000" b="1"/>
              <a:t>Принципы</a:t>
            </a:r>
          </a:p>
        </p:txBody>
      </p:sp>
      <p:cxnSp>
        <p:nvCxnSpPr>
          <p:cNvPr id="33" name="Прямая со стрелкой 32"/>
          <p:cNvCxnSpPr>
            <a:stCxn id="47111" idx="3"/>
            <a:endCxn id="47112" idx="1"/>
          </p:cNvCxnSpPr>
          <p:nvPr/>
        </p:nvCxnSpPr>
        <p:spPr>
          <a:xfrm>
            <a:off x="3851275" y="584200"/>
            <a:ext cx="144145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47113" idx="2"/>
            <a:endCxn id="47106" idx="0"/>
          </p:cNvCxnSpPr>
          <p:nvPr/>
        </p:nvCxnSpPr>
        <p:spPr>
          <a:xfrm>
            <a:off x="4572000" y="1557338"/>
            <a:ext cx="0" cy="215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Стрелка углом 37"/>
          <p:cNvSpPr/>
          <p:nvPr/>
        </p:nvSpPr>
        <p:spPr>
          <a:xfrm rot="5400000">
            <a:off x="5831681" y="1448595"/>
            <a:ext cx="504825" cy="1439862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Стрелка углом 38"/>
          <p:cNvSpPr/>
          <p:nvPr/>
        </p:nvSpPr>
        <p:spPr>
          <a:xfrm rot="5400000" flipV="1">
            <a:off x="2843213" y="1484313"/>
            <a:ext cx="504825" cy="1368425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омер слайда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6E567-6F95-4642-89F1-2D466EE17B8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Здоровьесберегающие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технологии</a:t>
            </a: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1" name="Text Box 7"/>
          <p:cNvSpPr txBox="1">
            <a:spLocks noChangeArrowheads="1"/>
          </p:cNvSpPr>
          <p:nvPr/>
        </p:nvSpPr>
        <p:spPr bwMode="auto">
          <a:xfrm>
            <a:off x="539750" y="1017588"/>
            <a:ext cx="8047038" cy="1619250"/>
          </a:xfrm>
          <a:prstGeom prst="rect">
            <a:avLst/>
          </a:prstGeom>
          <a:gradFill rotWithShape="1">
            <a:gsLst>
              <a:gs pos="0">
                <a:srgbClr val="D99694"/>
              </a:gs>
              <a:gs pos="100000">
                <a:srgbClr val="F2DCDB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9250" dir="2132261" algn="ctr" rotWithShape="0">
              <a:srgbClr val="80808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b="1">
                <a:solidFill>
                  <a:srgbClr val="000000"/>
                </a:solidFill>
              </a:rPr>
              <a:t>Технология</a:t>
            </a:r>
            <a:r>
              <a:rPr lang="ru-RU">
                <a:solidFill>
                  <a:srgbClr val="000000"/>
                </a:solidFill>
              </a:rPr>
              <a:t> – </a:t>
            </a:r>
            <a:r>
              <a:rPr lang="ru-RU" sz="1700">
                <a:solidFill>
                  <a:srgbClr val="000000"/>
                </a:solidFill>
              </a:rPr>
              <a:t>научное прогнозирование и точное воспроизведение педагогических действий, которые обеспечивают достижение запланированных результатов</a:t>
            </a:r>
            <a:endParaRPr lang="ru-RU" sz="1700">
              <a:latin typeface="Arial" pitchFamily="34" charset="0"/>
            </a:endParaRPr>
          </a:p>
        </p:txBody>
      </p:sp>
      <p:sp>
        <p:nvSpPr>
          <p:cNvPr id="48132" name="Text Box 8"/>
          <p:cNvSpPr txBox="1">
            <a:spLocks noChangeArrowheads="1"/>
          </p:cNvSpPr>
          <p:nvPr/>
        </p:nvSpPr>
        <p:spPr bwMode="auto">
          <a:xfrm>
            <a:off x="755650" y="1628775"/>
            <a:ext cx="7632700" cy="8636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6D9F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b="1">
                <a:solidFill>
                  <a:srgbClr val="000000"/>
                </a:solidFill>
              </a:rPr>
              <a:t>Здоровьесберегающие технологии  – </a:t>
            </a:r>
            <a:r>
              <a:rPr lang="ru-RU" sz="1700">
                <a:solidFill>
                  <a:srgbClr val="000000"/>
                </a:solidFill>
              </a:rPr>
              <a:t>это технологии, направленные</a:t>
            </a:r>
            <a:br>
              <a:rPr lang="ru-RU" sz="1700">
                <a:solidFill>
                  <a:srgbClr val="000000"/>
                </a:solidFill>
              </a:rPr>
            </a:br>
            <a:r>
              <a:rPr lang="ru-RU" sz="1700">
                <a:solidFill>
                  <a:srgbClr val="000000"/>
                </a:solidFill>
              </a:rPr>
              <a:t>на сохранение здоровья и активное формирование здорового образа жизни</a:t>
            </a:r>
            <a:br>
              <a:rPr lang="ru-RU" sz="1700">
                <a:solidFill>
                  <a:srgbClr val="000000"/>
                </a:solidFill>
              </a:rPr>
            </a:br>
            <a:r>
              <a:rPr lang="ru-RU" sz="1700">
                <a:solidFill>
                  <a:srgbClr val="000000"/>
                </a:solidFill>
              </a:rPr>
              <a:t>и здоровья воспитанников</a:t>
            </a:r>
            <a:endParaRPr lang="ru-RU" sz="1700">
              <a:latin typeface="Arial" pitchFamily="34" charset="0"/>
            </a:endParaRPr>
          </a:p>
        </p:txBody>
      </p:sp>
      <p:grpSp>
        <p:nvGrpSpPr>
          <p:cNvPr id="3" name="Группа 12"/>
          <p:cNvGrpSpPr>
            <a:grpSpLocks/>
          </p:cNvGrpSpPr>
          <p:nvPr/>
        </p:nvGrpSpPr>
        <p:grpSpPr bwMode="auto">
          <a:xfrm>
            <a:off x="323850" y="1989138"/>
            <a:ext cx="8496300" cy="1368425"/>
            <a:chOff x="323528" y="1988840"/>
            <a:chExt cx="8496944" cy="136815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4356084" y="3356992"/>
              <a:ext cx="431833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Двойные круглые скобки 8"/>
            <p:cNvSpPr/>
            <p:nvPr/>
          </p:nvSpPr>
          <p:spPr>
            <a:xfrm>
              <a:off x="323528" y="1988840"/>
              <a:ext cx="8496944" cy="1368152"/>
            </a:xfrm>
            <a:prstGeom prst="bracketPair">
              <a:avLst>
                <a:gd name="adj" fmla="val 30405"/>
              </a:avLst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" name="Группа 9"/>
          <p:cNvGrpSpPr>
            <a:grpSpLocks/>
          </p:cNvGrpSpPr>
          <p:nvPr/>
        </p:nvGrpSpPr>
        <p:grpSpPr bwMode="auto">
          <a:xfrm>
            <a:off x="611188" y="2852738"/>
            <a:ext cx="7956550" cy="3240087"/>
            <a:chOff x="611560" y="2852936"/>
            <a:chExt cx="7956464" cy="3240360"/>
          </a:xfrm>
        </p:grpSpPr>
        <p:sp>
          <p:nvSpPr>
            <p:cNvPr id="48136" name="Text Box 9"/>
            <p:cNvSpPr txBox="1">
              <a:spLocks noChangeArrowheads="1"/>
            </p:cNvSpPr>
            <p:nvPr/>
          </p:nvSpPr>
          <p:spPr bwMode="auto">
            <a:xfrm>
              <a:off x="611560" y="2852936"/>
              <a:ext cx="3780000" cy="32403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7E4BD"/>
                </a:gs>
              </a:gsLst>
              <a:lin ang="5400000" scaled="1"/>
            </a:gradFill>
            <a:ln w="12700">
              <a:solidFill>
                <a:srgbClr val="C3D69B"/>
              </a:solidFill>
              <a:miter lim="800000"/>
              <a:headEnd/>
              <a:tailEnd/>
            </a:ln>
            <a:effectLst>
              <a:prstShdw prst="shdw13" dist="53882" dir="13500000">
                <a:srgbClr val="4F6228">
                  <a:alpha val="50000"/>
                </a:srgbClr>
              </a:prstShdw>
            </a:effectLst>
          </p:spPr>
          <p:txBody>
            <a:bodyPr/>
            <a:lstStyle/>
            <a:p>
              <a:pPr algn="ctr"/>
              <a:r>
                <a:rPr lang="ru-RU" altLang="ru-RU" b="1">
                  <a:solidFill>
                    <a:srgbClr val="C00000"/>
                  </a:solidFill>
                </a:rPr>
                <a:t>Медико-профилактические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организация мониторинга здоровья</a:t>
              </a:r>
              <a:br>
                <a:rPr lang="ru-RU" altLang="ru-RU" sz="1600"/>
              </a:br>
              <a:r>
                <a:rPr lang="ru-RU" altLang="ru-RU" sz="1600"/>
                <a:t>    дошкольников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организация и контроль питания детей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физического развития дошкольников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закаливание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организация профилактических </a:t>
              </a:r>
              <a:br>
                <a:rPr lang="ru-RU" altLang="ru-RU" sz="1600"/>
              </a:br>
              <a:r>
                <a:rPr lang="ru-RU" altLang="ru-RU" sz="1600"/>
                <a:t>   мероприятий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организация обеспечения требований</a:t>
              </a:r>
              <a:br>
                <a:rPr lang="ru-RU" altLang="ru-RU" sz="1600"/>
              </a:br>
              <a:r>
                <a:rPr lang="ru-RU" altLang="ru-RU" sz="1600"/>
                <a:t>   СанПиНов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организация здоровьесберегающей </a:t>
              </a:r>
              <a:br>
                <a:rPr lang="ru-RU" altLang="ru-RU" sz="1600"/>
              </a:br>
              <a:r>
                <a:rPr lang="ru-RU" altLang="ru-RU" sz="1600"/>
                <a:t>    среды</a:t>
              </a:r>
              <a:endParaRPr lang="ru-RU" altLang="ru-RU" sz="1600">
                <a:latin typeface="Arial" pitchFamily="34" charset="0"/>
              </a:endParaRPr>
            </a:p>
          </p:txBody>
        </p:sp>
        <p:sp>
          <p:nvSpPr>
            <p:cNvPr id="48137" name="Text Box 10"/>
            <p:cNvSpPr txBox="1">
              <a:spLocks noChangeArrowheads="1"/>
            </p:cNvSpPr>
            <p:nvPr/>
          </p:nvSpPr>
          <p:spPr bwMode="auto">
            <a:xfrm>
              <a:off x="4788024" y="2852936"/>
              <a:ext cx="3780000" cy="32403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CD5B5"/>
                </a:gs>
              </a:gsLst>
              <a:lin ang="5400000" scaled="1"/>
            </a:gradFill>
            <a:ln w="12700">
              <a:solidFill>
                <a:srgbClr val="FAC090"/>
              </a:solidFill>
              <a:miter lim="800000"/>
              <a:headEnd/>
              <a:tailEnd/>
            </a:ln>
            <a:effectLst>
              <a:prstShdw prst="shdw13" dist="53882" dir="13500000">
                <a:srgbClr val="984807">
                  <a:alpha val="50000"/>
                </a:srgbClr>
              </a:prstShdw>
            </a:effectLst>
          </p:spPr>
          <p:txBody>
            <a:bodyPr/>
            <a:lstStyle/>
            <a:p>
              <a:pPr algn="ctr"/>
              <a:r>
                <a:rPr lang="ru-RU" altLang="ru-RU" b="1">
                  <a:solidFill>
                    <a:srgbClr val="C00000"/>
                  </a:solidFill>
                </a:rPr>
                <a:t>Физкультурно-оздоровительные</a:t>
              </a:r>
            </a:p>
            <a:p>
              <a:pPr marL="0" lvl="1"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развитие физических качеств, </a:t>
              </a:r>
              <a:br>
                <a:rPr lang="ru-RU" altLang="ru-RU" sz="1600"/>
              </a:br>
              <a:r>
                <a:rPr lang="ru-RU" altLang="ru-RU" sz="1600"/>
                <a:t>    двигательной активности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становление физической культуры</a:t>
              </a:r>
              <a:br>
                <a:rPr lang="ru-RU" altLang="ru-RU" sz="1600"/>
              </a:br>
              <a:r>
                <a:rPr lang="ru-RU" altLang="ru-RU" sz="1600"/>
                <a:t>    детей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дыхательная гимнастика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массаж и самомассаж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профилактика плоскостопия</a:t>
              </a:r>
              <a:br>
                <a:rPr lang="ru-RU" altLang="ru-RU" sz="1600"/>
              </a:br>
              <a:r>
                <a:rPr lang="ru-RU" altLang="ru-RU" sz="1600"/>
                <a:t>    и формирования правильной осанки</a:t>
              </a:r>
              <a:endParaRPr lang="ru-RU" altLang="ru-RU" sz="16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ru-RU" altLang="ru-RU" sz="1600"/>
                <a:t>воспитание привычки к повседневной</a:t>
              </a:r>
              <a:br>
                <a:rPr lang="ru-RU" altLang="ru-RU" sz="1600"/>
              </a:br>
              <a:r>
                <a:rPr lang="ru-RU" altLang="ru-RU" sz="1600"/>
                <a:t>   физической активности и заботе</a:t>
              </a:r>
              <a:br>
                <a:rPr lang="ru-RU" altLang="ru-RU" sz="1600"/>
              </a:br>
              <a:r>
                <a:rPr lang="ru-RU" altLang="ru-RU" sz="1600"/>
                <a:t>   о здоровье</a:t>
              </a:r>
              <a:endParaRPr lang="ru-RU" altLang="ru-RU" sz="1600">
                <a:latin typeface="Arial" pitchFamily="34" charset="0"/>
              </a:endParaRPr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7088E-5D99-4B93-BC8D-1294E0121328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468313" y="549275"/>
            <a:ext cx="3671887" cy="71913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7E4BD"/>
              </a:gs>
            </a:gsLst>
            <a:lin ang="5400000" scaled="1"/>
          </a:gradFill>
          <a:ln w="12700">
            <a:solidFill>
              <a:srgbClr val="C3D69B"/>
            </a:solidFill>
            <a:miter lim="800000"/>
            <a:headEnd/>
            <a:tailEnd/>
          </a:ln>
          <a:effectLst>
            <a:prstShdw prst="shdw13" dist="53882" dir="13500000">
              <a:srgbClr val="4F6228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>
                <a:solidFill>
                  <a:srgbClr val="C00000"/>
                </a:solidFill>
              </a:rPr>
              <a:t>Медико-профилактические </a:t>
            </a:r>
            <a:r>
              <a:rPr lang="ru-RU" altLang="ru-RU"/>
              <a:t>здоровьесберегающие технологии </a:t>
            </a:r>
          </a:p>
        </p:txBody>
      </p:sp>
      <p:sp>
        <p:nvSpPr>
          <p:cNvPr id="49155" name="Text Box 10"/>
          <p:cNvSpPr txBox="1">
            <a:spLocks noChangeArrowheads="1"/>
          </p:cNvSpPr>
          <p:nvPr/>
        </p:nvSpPr>
        <p:spPr bwMode="auto">
          <a:xfrm>
            <a:off x="5003800" y="549275"/>
            <a:ext cx="3708400" cy="71913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CD5B5"/>
              </a:gs>
            </a:gsLst>
            <a:lin ang="5400000" scaled="1"/>
          </a:gradFill>
          <a:ln w="12700">
            <a:solidFill>
              <a:srgbClr val="FAC090"/>
            </a:solidFill>
            <a:miter lim="800000"/>
            <a:headEnd/>
            <a:tailEnd/>
          </a:ln>
          <a:effectLst>
            <a:prstShdw prst="shdw13" dist="53882" dir="13500000">
              <a:srgbClr val="984807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>
                <a:solidFill>
                  <a:srgbClr val="C00000"/>
                </a:solidFill>
              </a:rPr>
              <a:t>Физкультурно-оздоровительные </a:t>
            </a:r>
            <a:r>
              <a:rPr lang="ru-RU" altLang="ru-RU"/>
              <a:t>здоровьесберегающие технологии 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4325938" y="1371600"/>
            <a:ext cx="431800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flipV="1">
            <a:off x="4140200" y="692150"/>
            <a:ext cx="792163" cy="576263"/>
          </a:xfrm>
          <a:custGeom>
            <a:avLst/>
            <a:gdLst>
              <a:gd name="T0" fmla="*/ 510 w 21600"/>
              <a:gd name="T1" fmla="*/ 0 h 21600"/>
              <a:gd name="T2" fmla="*/ 0 w 21600"/>
              <a:gd name="T3" fmla="*/ 546 h 21600"/>
              <a:gd name="T4" fmla="*/ 510 w 21600"/>
              <a:gd name="T5" fmla="*/ 656 h 21600"/>
              <a:gd name="T6" fmla="*/ 1020 w 21600"/>
              <a:gd name="T7" fmla="*/ 5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39 h 21600"/>
              <a:gd name="T14" fmla="*/ 19440 w 21600"/>
              <a:gd name="T15" fmla="*/ 1852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50825" y="1989138"/>
            <a:ext cx="8642350" cy="1727200"/>
            <a:chOff x="546" y="8535"/>
            <a:chExt cx="13609" cy="2720"/>
          </a:xfrm>
        </p:grpSpPr>
        <p:sp>
          <p:nvSpPr>
            <p:cNvPr id="49170" name="Text Box 12"/>
            <p:cNvSpPr txBox="1">
              <a:spLocks noChangeArrowheads="1"/>
            </p:cNvSpPr>
            <p:nvPr/>
          </p:nvSpPr>
          <p:spPr bwMode="auto">
            <a:xfrm>
              <a:off x="546" y="8535"/>
              <a:ext cx="13609" cy="27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6B9B8"/>
                </a:gs>
              </a:gsLst>
              <a:lin ang="5400000" scaled="1"/>
            </a:gradFill>
            <a:ln w="12700">
              <a:solidFill>
                <a:srgbClr val="D99694"/>
              </a:solidFill>
              <a:miter lim="800000"/>
              <a:headEnd/>
              <a:tailEnd/>
            </a:ln>
            <a:effectLst>
              <a:outerShdw dist="81320" dir="18519588" algn="ctr" rotWithShape="0">
                <a:srgbClr val="953735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>
                  <a:solidFill>
                    <a:srgbClr val="C00000"/>
                  </a:solidFill>
                </a:rPr>
                <a:t>Психологическая безопасность</a:t>
              </a:r>
              <a:endParaRPr lang="ru-RU" sz="2000" b="1">
                <a:solidFill>
                  <a:srgbClr val="C00000"/>
                </a:solidFill>
                <a:latin typeface="Times New Roman" pitchFamily="18" charset="0"/>
              </a:endParaRPr>
            </a:p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681" y="9102"/>
              <a:ext cx="13360" cy="1927"/>
              <a:chOff x="681" y="9102"/>
              <a:chExt cx="13360" cy="1927"/>
            </a:xfrm>
          </p:grpSpPr>
          <p:sp>
            <p:nvSpPr>
              <p:cNvPr id="49172" name="Text Box 14"/>
              <p:cNvSpPr txBox="1">
                <a:spLocks noChangeArrowheads="1"/>
              </p:cNvSpPr>
              <p:nvPr/>
            </p:nvSpPr>
            <p:spPr bwMode="auto">
              <a:xfrm>
                <a:off x="681" y="9102"/>
                <a:ext cx="1907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9CDE5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54061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Комфорт-ная органи-зация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режимных моментов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3" name="Text Box 15"/>
              <p:cNvSpPr txBox="1">
                <a:spLocks noChangeArrowheads="1"/>
              </p:cNvSpPr>
              <p:nvPr/>
            </p:nvSpPr>
            <p:spPr bwMode="auto">
              <a:xfrm>
                <a:off x="2701" y="9102"/>
                <a:ext cx="1815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Оптималь-ный  двига-тельный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режим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4" name="Text Box 16"/>
              <p:cNvSpPr txBox="1">
                <a:spLocks noChangeArrowheads="1"/>
              </p:cNvSpPr>
              <p:nvPr/>
            </p:nvSpPr>
            <p:spPr bwMode="auto">
              <a:xfrm>
                <a:off x="4628" y="9102"/>
                <a:ext cx="2722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Правильное распределение интеллектуаль-ных и физических нагрузок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5" name="Text Box 17"/>
              <p:cNvSpPr txBox="1">
                <a:spLocks noChangeArrowheads="1"/>
              </p:cNvSpPr>
              <p:nvPr/>
            </p:nvSpPr>
            <p:spPr bwMode="auto">
              <a:xfrm>
                <a:off x="7463" y="9117"/>
                <a:ext cx="2267" cy="191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Доброжела-тельный стиль общения взрослого</a:t>
                </a:r>
                <a:br>
                  <a:rPr lang="ru-RU" sz="1600"/>
                </a:br>
                <a:r>
                  <a:rPr lang="ru-RU" sz="1600"/>
                  <a:t>с детьми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6" name="Text Box 18"/>
              <p:cNvSpPr txBox="1">
                <a:spLocks noChangeArrowheads="1"/>
              </p:cNvSpPr>
              <p:nvPr/>
            </p:nvSpPr>
            <p:spPr bwMode="auto">
              <a:xfrm>
                <a:off x="12000" y="9102"/>
                <a:ext cx="2040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Использование прие-мов релак-сации в режиме дня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  <p:sp>
            <p:nvSpPr>
              <p:cNvPr id="49177" name="Text Box 19"/>
              <p:cNvSpPr txBox="1">
                <a:spLocks noChangeArrowheads="1"/>
              </p:cNvSpPr>
              <p:nvPr/>
            </p:nvSpPr>
            <p:spPr bwMode="auto">
              <a:xfrm>
                <a:off x="9845" y="9102"/>
                <a:ext cx="2040" cy="1928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rgbClr val="95B3D7"/>
                </a:solidFill>
                <a:miter lim="800000"/>
                <a:headEnd/>
                <a:tailEnd/>
              </a:ln>
              <a:effectLst>
                <a:outerShdw dist="81320" dir="3080412" algn="ctr" rotWithShape="0">
                  <a:srgbClr val="243F60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ru-RU" sz="1600"/>
                  <a:t>Целесообра-зность  в применении приемов</a:t>
                </a:r>
                <a:br>
                  <a:rPr lang="ru-RU" sz="1600"/>
                </a:br>
                <a:r>
                  <a:rPr lang="ru-RU" sz="1600"/>
                  <a:t>и методов</a:t>
                </a:r>
              </a:p>
              <a:p>
                <a:pPr>
                  <a:lnSpc>
                    <a:spcPct val="90000"/>
                  </a:lnSpc>
                  <a:defRPr/>
                </a:pPr>
                <a:endParaRPr lang="ru-RU" sz="1600">
                  <a:latin typeface="Arial" pitchFamily="34" charset="0"/>
                </a:endParaRPr>
              </a:p>
            </p:txBody>
          </p:sp>
        </p:grpSp>
      </p:grp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4356100" y="3789363"/>
            <a:ext cx="431800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42900" y="4292600"/>
            <a:ext cx="8550275" cy="1800225"/>
            <a:chOff x="720" y="1005"/>
            <a:chExt cx="13465" cy="2835"/>
          </a:xfrm>
        </p:grpSpPr>
        <p:sp>
          <p:nvSpPr>
            <p:cNvPr id="49162" name="Text Box 21" descr="Пергамент"/>
            <p:cNvSpPr txBox="1">
              <a:spLocks noChangeArrowheads="1"/>
            </p:cNvSpPr>
            <p:nvPr/>
          </p:nvSpPr>
          <p:spPr bwMode="auto">
            <a:xfrm>
              <a:off x="720" y="1005"/>
              <a:ext cx="13465" cy="2835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81320" dir="19280412" algn="ctr" rotWithShape="0">
                <a:srgbClr val="953735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1900" b="1">
                  <a:solidFill>
                    <a:srgbClr val="C00000"/>
                  </a:solidFill>
                </a:rPr>
                <a:t>Оздоровительная направленность воспитательно - образовательного процесса</a:t>
              </a:r>
              <a:endParaRPr lang="ru-RU" sz="1900">
                <a:latin typeface="Times New Roman" pitchFamily="18" charset="0"/>
              </a:endParaRPr>
            </a:p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49163" name="Text Box 22"/>
            <p:cNvSpPr txBox="1">
              <a:spLocks noChangeArrowheads="1"/>
            </p:cNvSpPr>
            <p:nvPr/>
          </p:nvSpPr>
          <p:spPr bwMode="auto">
            <a:xfrm>
              <a:off x="10443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6B9B8"/>
                </a:gs>
              </a:gsLst>
              <a:lin ang="5400000" scaled="1"/>
            </a:gradFill>
            <a:ln w="12700">
              <a:solidFill>
                <a:srgbClr val="D996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325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Создание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условий для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самореа-лизации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4" name="Text Box 23"/>
            <p:cNvSpPr txBox="1">
              <a:spLocks noChangeArrowheads="1"/>
            </p:cNvSpPr>
            <p:nvPr/>
          </p:nvSpPr>
          <p:spPr bwMode="auto">
            <a:xfrm>
              <a:off x="12370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Ориента-ция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на зону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ближай-шего развития</a:t>
              </a:r>
              <a:endParaRPr lang="ru-RU" sz="1600">
                <a:latin typeface="Times New Roman" pitchFamily="18" charset="0"/>
              </a:endParaRPr>
            </a:p>
            <a:p>
              <a:pPr>
                <a:lnSpc>
                  <a:spcPct val="80000"/>
                </a:lnSpc>
                <a:defRPr/>
              </a:pP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5" name="Text Box 24"/>
            <p:cNvSpPr txBox="1">
              <a:spLocks noChangeArrowheads="1"/>
            </p:cNvSpPr>
            <p:nvPr/>
          </p:nvSpPr>
          <p:spPr bwMode="auto">
            <a:xfrm>
              <a:off x="8515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Предоста-вление ребенку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свободы выбора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6" name="Text Box 25"/>
            <p:cNvSpPr txBox="1">
              <a:spLocks noChangeArrowheads="1"/>
            </p:cNvSpPr>
            <p:nvPr/>
          </p:nvSpPr>
          <p:spPr bwMode="auto">
            <a:xfrm>
              <a:off x="6360" y="1630"/>
              <a:ext cx="1928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Учет инди-видуальных особеннос-тей и инте-ресов детей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7" name="Text Box 26"/>
            <p:cNvSpPr txBox="1">
              <a:spLocks noChangeArrowheads="1"/>
            </p:cNvSpPr>
            <p:nvPr/>
          </p:nvSpPr>
          <p:spPr bwMode="auto">
            <a:xfrm>
              <a:off x="4433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Бережное 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отноше-ние к нервной 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системе ребенка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8" name="Text Box 27"/>
            <p:cNvSpPr txBox="1">
              <a:spLocks noChangeArrowheads="1"/>
            </p:cNvSpPr>
            <p:nvPr/>
          </p:nvSpPr>
          <p:spPr bwMode="auto">
            <a:xfrm>
              <a:off x="2505" y="1630"/>
              <a:ext cx="1700" cy="198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Создание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условий для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оздорови-тельных режимов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49169" name="Text Box 28"/>
            <p:cNvSpPr txBox="1">
              <a:spLocks noChangeArrowheads="1"/>
            </p:cNvSpPr>
            <p:nvPr/>
          </p:nvSpPr>
          <p:spPr bwMode="auto">
            <a:xfrm>
              <a:off x="840" y="1625"/>
              <a:ext cx="1438" cy="198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E5B8B7"/>
                </a:gs>
              </a:gsLst>
              <a:lin ang="54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Учет</a:t>
              </a:r>
              <a:endParaRPr lang="ru-RU" sz="1600">
                <a:latin typeface="Times New Roman" pitchFamily="18" charset="0"/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ru-RU" sz="1600"/>
                <a:t>гигиенических требо-ваний</a:t>
              </a:r>
              <a:endParaRPr lang="ru-RU" sz="1600">
                <a:latin typeface="Arial" pitchFamily="34" charset="0"/>
              </a:endParaRPr>
            </a:p>
          </p:txBody>
        </p:sp>
      </p:grp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78834-1888-42C9-B168-E7104B13A4A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Прямая соединительная линия 32"/>
          <p:cNvCxnSpPr/>
          <p:nvPr/>
        </p:nvCxnSpPr>
        <p:spPr>
          <a:xfrm>
            <a:off x="4284663" y="2205038"/>
            <a:ext cx="5746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179" name="Text Box 9"/>
          <p:cNvSpPr txBox="1">
            <a:spLocks noChangeArrowheads="1"/>
          </p:cNvSpPr>
          <p:nvPr/>
        </p:nvSpPr>
        <p:spPr bwMode="auto">
          <a:xfrm>
            <a:off x="468313" y="549275"/>
            <a:ext cx="3671887" cy="71913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7E4BD"/>
              </a:gs>
            </a:gsLst>
            <a:lin ang="5400000" scaled="1"/>
          </a:gradFill>
          <a:ln w="12700">
            <a:solidFill>
              <a:srgbClr val="C3D69B"/>
            </a:solidFill>
            <a:miter lim="800000"/>
            <a:headEnd/>
            <a:tailEnd/>
          </a:ln>
          <a:effectLst>
            <a:prstShdw prst="shdw13" dist="53882" dir="13500000">
              <a:srgbClr val="4F6228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>
                <a:solidFill>
                  <a:srgbClr val="C00000"/>
                </a:solidFill>
              </a:rPr>
              <a:t>Медико-профилактические </a:t>
            </a:r>
            <a:r>
              <a:rPr lang="ru-RU" altLang="ru-RU"/>
              <a:t>здоровьесберегающие технологии </a:t>
            </a:r>
          </a:p>
        </p:txBody>
      </p:sp>
      <p:sp>
        <p:nvSpPr>
          <p:cNvPr id="50180" name="Text Box 10"/>
          <p:cNvSpPr txBox="1">
            <a:spLocks noChangeArrowheads="1"/>
          </p:cNvSpPr>
          <p:nvPr/>
        </p:nvSpPr>
        <p:spPr bwMode="auto">
          <a:xfrm>
            <a:off x="5003800" y="549275"/>
            <a:ext cx="3708400" cy="71913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CD5B5"/>
              </a:gs>
            </a:gsLst>
            <a:lin ang="5400000" scaled="1"/>
          </a:gradFill>
          <a:ln w="12700">
            <a:solidFill>
              <a:srgbClr val="FAC090"/>
            </a:solidFill>
            <a:miter lim="800000"/>
            <a:headEnd/>
            <a:tailEnd/>
          </a:ln>
          <a:effectLst>
            <a:prstShdw prst="shdw13" dist="53882" dir="13500000">
              <a:srgbClr val="984807">
                <a:alpha val="50000"/>
              </a:srgbClr>
            </a:prstShdw>
          </a:effectLst>
        </p:spPr>
        <p:txBody>
          <a:bodyPr/>
          <a:lstStyle/>
          <a:p>
            <a:pPr algn="ctr"/>
            <a:r>
              <a:rPr lang="ru-RU" altLang="ru-RU" b="1">
                <a:solidFill>
                  <a:srgbClr val="C00000"/>
                </a:solidFill>
              </a:rPr>
              <a:t>Физкультурно-оздоровительные </a:t>
            </a:r>
            <a:r>
              <a:rPr lang="ru-RU" altLang="ru-RU"/>
              <a:t>здоровьесберегающие технологии 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4325938" y="1268413"/>
            <a:ext cx="461962" cy="431800"/>
          </a:xfrm>
          <a:prstGeom prst="plus">
            <a:avLst>
              <a:gd name="adj" fmla="val 41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flipV="1">
            <a:off x="4140200" y="549275"/>
            <a:ext cx="792163" cy="576263"/>
          </a:xfrm>
          <a:custGeom>
            <a:avLst/>
            <a:gdLst>
              <a:gd name="T0" fmla="*/ 510 w 21600"/>
              <a:gd name="T1" fmla="*/ 0 h 21600"/>
              <a:gd name="T2" fmla="*/ 0 w 21600"/>
              <a:gd name="T3" fmla="*/ 546 h 21600"/>
              <a:gd name="T4" fmla="*/ 510 w 21600"/>
              <a:gd name="T5" fmla="*/ 656 h 21600"/>
              <a:gd name="T6" fmla="*/ 1020 w 21600"/>
              <a:gd name="T7" fmla="*/ 5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39 h 21600"/>
              <a:gd name="T14" fmla="*/ 19440 w 21600"/>
              <a:gd name="T15" fmla="*/ 1852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183" name="Text Box 12"/>
          <p:cNvSpPr txBox="1">
            <a:spLocks noChangeArrowheads="1"/>
          </p:cNvSpPr>
          <p:nvPr/>
        </p:nvSpPr>
        <p:spPr bwMode="auto">
          <a:xfrm>
            <a:off x="395288" y="1773238"/>
            <a:ext cx="3889375" cy="863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E6B9B8"/>
              </a:gs>
            </a:gsLst>
            <a:lin ang="5400000" scaled="1"/>
          </a:gradFill>
          <a:ln w="12700">
            <a:solidFill>
              <a:srgbClr val="D99694"/>
            </a:solidFill>
            <a:miter lim="800000"/>
            <a:headEnd/>
            <a:tailEnd/>
          </a:ln>
          <a:effectLst>
            <a:outerShdw dist="81320" dir="18519588" algn="ctr" rotWithShape="0">
              <a:srgbClr val="953735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2000" b="1">
                <a:solidFill>
                  <a:srgbClr val="C00000"/>
                </a:solidFill>
              </a:rPr>
              <a:t>Психологическая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000" b="1">
                <a:solidFill>
                  <a:srgbClr val="C00000"/>
                </a:solidFill>
              </a:rPr>
              <a:t> безопасность</a:t>
            </a:r>
            <a:endParaRPr lang="ru-RU" sz="2000" b="1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50184" name="Text Box 21" descr="Пергамент"/>
          <p:cNvSpPr txBox="1">
            <a:spLocks noChangeArrowheads="1"/>
          </p:cNvSpPr>
          <p:nvPr/>
        </p:nvSpPr>
        <p:spPr bwMode="auto">
          <a:xfrm>
            <a:off x="4859338" y="1773238"/>
            <a:ext cx="3836987" cy="8636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1320" dir="19280412" algn="ctr" rotWithShape="0">
              <a:srgbClr val="953735">
                <a:alpha val="50000"/>
              </a:srgbClr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Оздоровительная направленность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воспитательно - образовательного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900" b="1">
                <a:solidFill>
                  <a:srgbClr val="C00000"/>
                </a:solidFill>
              </a:rPr>
              <a:t>процесса</a:t>
            </a:r>
            <a:endParaRPr lang="ru-RU" sz="1900">
              <a:latin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ru-RU">
              <a:latin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4325" y="3284538"/>
            <a:ext cx="8434388" cy="2881312"/>
            <a:chOff x="870" y="1485"/>
            <a:chExt cx="13282" cy="4536"/>
          </a:xfrm>
        </p:grpSpPr>
        <p:sp>
          <p:nvSpPr>
            <p:cNvPr id="50188" name="Text Box 3"/>
            <p:cNvSpPr txBox="1">
              <a:spLocks noChangeArrowheads="1"/>
            </p:cNvSpPr>
            <p:nvPr/>
          </p:nvSpPr>
          <p:spPr bwMode="auto">
            <a:xfrm>
              <a:off x="870" y="1485"/>
              <a:ext cx="13282" cy="453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B6DDE8"/>
                </a:gs>
              </a:gsLst>
              <a:lin ang="5400000" scaled="1"/>
            </a:gradFill>
            <a:ln w="12700">
              <a:solidFill>
                <a:srgbClr val="92CDDC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>
                  <a:solidFill>
                    <a:srgbClr val="C00000"/>
                  </a:solidFill>
                </a:rPr>
                <a:t>Виды  здоровьесберегающих  технологий</a:t>
              </a:r>
              <a:endParaRPr lang="ru-RU" sz="2000">
                <a:latin typeface="Arial" pitchFamily="34" charset="0"/>
              </a:endParaRPr>
            </a:p>
          </p:txBody>
        </p:sp>
        <p:sp>
          <p:nvSpPr>
            <p:cNvPr id="50189" name="Text Box 4"/>
            <p:cNvSpPr txBox="1">
              <a:spLocks noChangeArrowheads="1"/>
            </p:cNvSpPr>
            <p:nvPr/>
          </p:nvSpPr>
          <p:spPr bwMode="auto">
            <a:xfrm>
              <a:off x="1110" y="2162"/>
              <a:ext cx="3742" cy="363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Технологии сохранения </a:t>
              </a:r>
              <a:endParaRPr lang="ru-RU" sz="1600" b="1">
                <a:latin typeface="Times New Roman" pitchFamily="18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и стимулирования здоровья</a:t>
              </a:r>
              <a:endParaRPr lang="ru-RU" sz="160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стретчинг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ритмопластика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динамические паузы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подвижные</a:t>
              </a:r>
              <a:br>
                <a:rPr lang="ru-RU" sz="1600"/>
              </a:br>
              <a:r>
                <a:rPr lang="ru-RU" sz="1600"/>
                <a:t>    и спортивные игры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релаксация</a:t>
              </a:r>
              <a:endParaRPr lang="ru-RU" sz="160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3"/>
                </a:buBlip>
                <a:defRPr/>
              </a:pPr>
              <a:r>
                <a:rPr lang="ru-RU" sz="1600"/>
                <a:t> различные гимнастики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50190" name="Text Box 5"/>
            <p:cNvSpPr txBox="1">
              <a:spLocks noChangeArrowheads="1"/>
            </p:cNvSpPr>
            <p:nvPr/>
          </p:nvSpPr>
          <p:spPr bwMode="auto">
            <a:xfrm>
              <a:off x="10182" y="2165"/>
              <a:ext cx="3742" cy="362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Коррекционные технологии</a:t>
              </a:r>
              <a:endParaRPr lang="ru-RU" sz="1600">
                <a:latin typeface="Times New Roman" pitchFamily="18" charset="0"/>
              </a:endParaRP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арттерапия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технологии</a:t>
              </a:r>
              <a:br>
                <a:rPr lang="ru-RU" sz="1600"/>
              </a:br>
              <a:r>
                <a:rPr lang="ru-RU" sz="1600"/>
                <a:t>    музыкального </a:t>
              </a:r>
              <a:br>
                <a:rPr lang="ru-RU" sz="1600"/>
              </a:br>
              <a:r>
                <a:rPr lang="ru-RU" sz="1600"/>
                <a:t>    воздействия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сказкотерапия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цветотерапия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психогимнастика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4"/>
                </a:buBlip>
                <a:defRPr/>
              </a:pPr>
              <a:r>
                <a:rPr lang="ru-RU" sz="1600"/>
                <a:t> фонетическая ритмика</a:t>
              </a:r>
              <a:endParaRPr lang="ru-RU" sz="1600">
                <a:latin typeface="Arial" pitchFamily="34" charset="0"/>
              </a:endParaRPr>
            </a:p>
          </p:txBody>
        </p:sp>
        <p:sp>
          <p:nvSpPr>
            <p:cNvPr id="50191" name="Text Box 6"/>
            <p:cNvSpPr txBox="1">
              <a:spLocks noChangeArrowheads="1"/>
            </p:cNvSpPr>
            <p:nvPr/>
          </p:nvSpPr>
          <p:spPr bwMode="auto">
            <a:xfrm>
              <a:off x="5195" y="2165"/>
              <a:ext cx="4647" cy="3629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3F3151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Технологии обучения</a:t>
              </a:r>
              <a:endParaRPr lang="ru-RU" sz="1600" b="1">
                <a:latin typeface="Times New Roman" pitchFamily="18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/>
                <a:t>здоровому образу жизни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физкультурные занятия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проблемно-игровые </a:t>
              </a:r>
              <a:br>
                <a:rPr lang="ru-RU" sz="1600"/>
              </a:br>
              <a:r>
                <a:rPr lang="ru-RU" sz="1600"/>
                <a:t>    занятия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коммуникативные игры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занятия из серии «Здоровье»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самомассаж</a:t>
              </a:r>
            </a:p>
            <a:p>
              <a:pPr marL="0" lvl="1"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r>
                <a:rPr lang="ru-RU" sz="1600"/>
                <a:t> биологическая обратная </a:t>
              </a:r>
              <a:br>
                <a:rPr lang="ru-RU" sz="1600"/>
              </a:br>
              <a:r>
                <a:rPr lang="ru-RU" sz="1600"/>
                <a:t>    связь (БОС)</a:t>
              </a:r>
            </a:p>
            <a:p>
              <a:pPr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endParaRPr lang="ru-RU" sz="1400">
                <a:latin typeface="Times New Roman" pitchFamily="18" charset="0"/>
              </a:endParaRPr>
            </a:p>
            <a:p>
              <a:pPr>
                <a:lnSpc>
                  <a:spcPct val="90000"/>
                </a:lnSpc>
                <a:buFontTx/>
                <a:buBlip>
                  <a:blip r:embed="rId5"/>
                </a:buBlip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sp>
        <p:nvSpPr>
          <p:cNvPr id="50186" name="AutoShape 5"/>
          <p:cNvSpPr>
            <a:spLocks noChangeArrowheads="1"/>
          </p:cNvSpPr>
          <p:nvPr/>
        </p:nvSpPr>
        <p:spPr bwMode="auto">
          <a:xfrm>
            <a:off x="4427538" y="2636838"/>
            <a:ext cx="360362" cy="504825"/>
          </a:xfrm>
          <a:prstGeom prst="downArrow">
            <a:avLst>
              <a:gd name="adj1" fmla="val 39102"/>
              <a:gd name="adj2" fmla="val 55705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eaVert"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077F75-2F0A-4CA4-B4CE-B5617E1CF61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ФГОС</a:t>
            </a:r>
            <a:r>
              <a:rPr lang="ru-RU" sz="4000" b="1" dirty="0" smtClean="0">
                <a:solidFill>
                  <a:srgbClr val="760000"/>
                </a:solidFill>
                <a:latin typeface="Cambria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760000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760000"/>
                </a:solidFill>
                <a:latin typeface="Cambria" pitchFamily="18" charset="0"/>
                <a:cs typeface="Times New Roman" pitchFamily="18" charset="0"/>
              </a:rPr>
              <a:t>ОСНОВА РАЗРАБОТКИ</a:t>
            </a:r>
            <a:endParaRPr lang="ru-RU" sz="4000" dirty="0" smtClean="0">
              <a:solidFill>
                <a:srgbClr val="76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3315" name="Содержимое 4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4641850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Конституция Российской Федерации</a:t>
            </a: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Конвенция ООН о правах ребенка</a:t>
            </a:r>
            <a:endParaRPr lang="en-US" sz="2800" dirty="0" smtClean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№273-ФЗ «Об образовании в Российской Федерации»</a:t>
            </a:r>
            <a:endParaRPr lang="en-US" sz="2800" dirty="0" smtClean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Семейный кодекс Российской Федерации </a:t>
            </a:r>
          </a:p>
          <a:p>
            <a:pPr eaLnBrk="1" hangingPunct="1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учитывает региональные, национальные и этнокультурные особенности  народов Российской Федерации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3AA9C-8621-46BD-9D23-6374B4B99E8C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ФГОС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Cambria" pitchFamily="18" charset="0"/>
              </a:rPr>
              <a:t>ОБЩИЕ ПОЛОЖЕНИЯ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762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  <a:latin typeface="Cambria" pitchFamily="18" charset="0"/>
              </a:rPr>
              <a:t>Стандарт включает в себя требования к: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D3F1B-6B69-4D60-85F3-583E794269A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11188" y="2276475"/>
            <a:ext cx="7632700" cy="92392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ru-RU" b="1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ambria" pitchFamily="18" charset="0"/>
              </a:rPr>
              <a:t>результатам освоения </a:t>
            </a:r>
            <a:r>
              <a:rPr lang="ru-RU" dirty="0">
                <a:solidFill>
                  <a:srgbClr val="002060"/>
                </a:solidFill>
                <a:latin typeface="Cambria" pitchFamily="18" charset="0"/>
              </a:rPr>
              <a:t>основной образовательной программы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188" y="3357563"/>
            <a:ext cx="7632700" cy="1200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ambria" pitchFamily="18" charset="0"/>
              </a:rPr>
              <a:t>структуре основной образовательной программы</a:t>
            </a:r>
            <a:r>
              <a:rPr lang="ru-RU" dirty="0">
                <a:solidFill>
                  <a:srgbClr val="002060"/>
                </a:solidFill>
                <a:latin typeface="Cambria" pitchFamily="18" charset="0"/>
              </a:rPr>
              <a:t>, в том числе требования к соотношению обязательной части основной образовательной программы части, формируемой участниками образовательных отношений, и их объему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188" y="4797425"/>
            <a:ext cx="7632700" cy="1200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ambria" pitchFamily="18" charset="0"/>
              </a:rPr>
              <a:t>условиям реализации основной образовательной программы</a:t>
            </a:r>
            <a:r>
              <a:rPr lang="ru-RU" dirty="0">
                <a:solidFill>
                  <a:srgbClr val="002060"/>
                </a:solidFill>
                <a:latin typeface="Cambria" pitchFamily="18" charset="0"/>
              </a:rPr>
              <a:t>, в том числе к кадровым, финансовым, материально-техническим  психолого-педагогическим и иным условиям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2004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ФГОС</a:t>
            </a:r>
            <a:r>
              <a:rPr lang="ru-RU" sz="4000" b="1" dirty="0" smtClean="0">
                <a:solidFill>
                  <a:schemeClr val="tx2"/>
                </a:solidFill>
                <a:latin typeface="Cambria" pitchFamily="18" charset="0"/>
              </a:rPr>
              <a:t/>
            </a:r>
            <a:br>
              <a:rPr lang="ru-RU" sz="4000" b="1" dirty="0" smtClean="0">
                <a:solidFill>
                  <a:schemeClr val="tx2"/>
                </a:solidFill>
                <a:latin typeface="Cambria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Cambria" pitchFamily="18" charset="0"/>
              </a:rPr>
              <a:t>направлен на обеспечение</a:t>
            </a:r>
            <a:endParaRPr lang="ru-RU" sz="4000" dirty="0" smtClean="0">
              <a:solidFill>
                <a:srgbClr val="002060"/>
              </a:solidFill>
            </a:endParaRPr>
          </a:p>
        </p:txBody>
      </p:sp>
      <p:sp>
        <p:nvSpPr>
          <p:cNvPr id="22531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</a:rPr>
              <a:t>равных возможностей полноценного развития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, обучения и воспитания ребенка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</a:rPr>
              <a:t>духовно-нравственного развития  и воспитания детей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на уровне дошкольного образования, </a:t>
            </a: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</a:rPr>
              <a:t>становление основ их российской гражданской идентичности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</a:rPr>
              <a:t>формирования общей культуры, развития физических, интеллектуальных, нравственных, эстетических и личностных качеств, формирования предпосылок учебной деятельности, сохранения и укрепления здоровья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детей дошкольного возраста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 формирования </a:t>
            </a: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</a:rPr>
              <a:t>образовательной среды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</a:rPr>
              <a:t>дошкольного образования, обеспечивающей реализацию требований ФГОС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60654-7C85-481D-A66D-2C3FF816A55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647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510462" cy="6127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760000"/>
                </a:solidFill>
                <a:latin typeface="Cambria" pitchFamily="18" charset="0"/>
                <a:cs typeface="Times New Roman" pitchFamily="18" charset="0"/>
              </a:rPr>
              <a:t>ФГОС должен предусматривать</a:t>
            </a:r>
            <a:endParaRPr lang="ru-RU" sz="3600" b="1" dirty="0">
              <a:solidFill>
                <a:srgbClr val="76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8194" name="Содержимое 1"/>
          <p:cNvSpPr>
            <a:spLocks noGrp="1"/>
          </p:cNvSpPr>
          <p:nvPr>
            <p:ph idx="1"/>
          </p:nvPr>
        </p:nvSpPr>
        <p:spPr>
          <a:xfrm>
            <a:off x="755576" y="1484784"/>
            <a:ext cx="8229600" cy="5114925"/>
          </a:xfrm>
        </p:spPr>
        <p:txBody>
          <a:bodyPr/>
          <a:lstStyle/>
          <a:p>
            <a:pPr eaLnBrk="1" hangingPunct="1">
              <a:buClr>
                <a:srgbClr val="002060"/>
              </a:buClr>
            </a:pPr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устойчивую тенденцию роста детей с ОВЗ</a:t>
            </a:r>
          </a:p>
          <a:p>
            <a:pPr>
              <a:buClr>
                <a:srgbClr val="002060"/>
              </a:buClr>
            </a:pPr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семейное неблагополучие</a:t>
            </a:r>
          </a:p>
          <a:p>
            <a:pPr eaLnBrk="1" hangingPunct="1">
              <a:buClr>
                <a:srgbClr val="002060"/>
              </a:buClr>
            </a:pPr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строго определенные варианты и формы организации образования каждой категории дошкольников с ОВЗ</a:t>
            </a:r>
          </a:p>
          <a:p>
            <a:pPr eaLnBrk="1" hangingPunct="1">
              <a:buClr>
                <a:srgbClr val="002060"/>
              </a:buClr>
            </a:pPr>
            <a:r>
              <a:rPr lang="ru-RU" sz="28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необходимость создания сетей ДОУ комбинированного вида с научно-обоснованной регламентацией взаимодействия общего и специального дошкольного образования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6D778-2BA5-4477-A6D3-BF92621E550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156176" y="188640"/>
            <a:ext cx="281865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spc="-10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ambria" pitchFamily="18" charset="0"/>
              </a:rPr>
              <a:t>Относительно детей с ОВЗ</a:t>
            </a:r>
            <a:endParaRPr lang="ru-RU" sz="20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8E0000"/>
                </a:solidFill>
                <a:latin typeface="Cambria" pitchFamily="18" charset="0"/>
              </a:rPr>
              <a:t>ФГОС </a:t>
            </a:r>
            <a:r>
              <a:rPr lang="ru-RU" sz="3600" b="1" dirty="0" smtClean="0">
                <a:solidFill>
                  <a:schemeClr val="tx2"/>
                </a:solidFill>
                <a:latin typeface="Cambria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Cambria" pitchFamily="18" charset="0"/>
              </a:rPr>
              <a:t>ТРЕБОВАНИЯ К СТРУКТУРЕ ООП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2771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ru-RU" dirty="0" smtClean="0">
                <a:solidFill>
                  <a:srgbClr val="002060"/>
                </a:solidFill>
                <a:latin typeface="Cambria" pitchFamily="18" charset="0"/>
              </a:rPr>
              <a:t>    ООП дошкольного образования разрабатывается и утверждается образовательной организацией  в соответствии с требованиями, установленными ФГОС,  с учетом примерных основных образовательных программ дошкольного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03B94-E9A3-47A7-9D81-F973C4B250A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65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9350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8E0000"/>
                </a:solidFill>
                <a:latin typeface="Cambria" pitchFamily="18" charset="0"/>
              </a:rPr>
              <a:t>ФГОС </a:t>
            </a:r>
            <a:r>
              <a:rPr lang="ru-RU" sz="3200" b="1" dirty="0" smtClean="0">
                <a:solidFill>
                  <a:schemeClr val="tx2"/>
                </a:solidFill>
                <a:latin typeface="Cambria" pitchFamily="18" charset="0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Cambria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Cambria" pitchFamily="18" charset="0"/>
              </a:rPr>
              <a:t>ТРЕБОВАНИЯ К СТРУКТУРЕ ООП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799288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ABF83A-EC66-4B57-A7C1-2D51D420DC4C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8313" y="5589588"/>
            <a:ext cx="8135937" cy="971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2400" b="1" dirty="0">
                <a:solidFill>
                  <a:srgbClr val="8E0000"/>
                </a:solidFill>
                <a:latin typeface="Cambria" pitchFamily="18" charset="0"/>
                <a:cs typeface="Arial" charset="0"/>
              </a:rPr>
              <a:t>Соотношение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2400" b="1" dirty="0">
                <a:solidFill>
                  <a:srgbClr val="8E0000"/>
                </a:solidFill>
                <a:latin typeface="Cambria" pitchFamily="18" charset="0"/>
                <a:cs typeface="Arial" charset="0"/>
              </a:rPr>
              <a:t>60% : 40%</a:t>
            </a:r>
            <a:r>
              <a:rPr lang="ru-RU" sz="2800" b="1" dirty="0">
                <a:solidFill>
                  <a:srgbClr val="8E0000"/>
                </a:solidFill>
                <a:latin typeface="Cambria" pitchFamily="18" charset="0"/>
                <a:cs typeface="Arial" charset="0"/>
              </a:rPr>
              <a:t>     </a:t>
            </a:r>
            <a:endParaRPr lang="ru-RU" sz="4000" dirty="0">
              <a:solidFill>
                <a:srgbClr val="8E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17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 dirty="0" smtClean="0">
                <a:solidFill>
                  <a:srgbClr val="960000"/>
                </a:solidFill>
                <a:latin typeface="Cambria" pitchFamily="18" charset="0"/>
                <a:cs typeface="Times New Roman" pitchFamily="18" charset="0"/>
              </a:rPr>
              <a:t>Системные изменения:</a:t>
            </a:r>
            <a:br>
              <a:rPr lang="ru-RU" altLang="ru-RU" sz="4000" b="1" dirty="0" smtClean="0">
                <a:solidFill>
                  <a:srgbClr val="960000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sz="4000" b="1" dirty="0" smtClean="0">
                <a:solidFill>
                  <a:srgbClr val="960000"/>
                </a:solidFill>
                <a:latin typeface="Cambria" pitchFamily="18" charset="0"/>
                <a:cs typeface="Times New Roman" pitchFamily="18" charset="0"/>
              </a:rPr>
              <a:t> дошкольное образование</a:t>
            </a:r>
            <a:endParaRPr lang="ru-RU" altLang="ru-RU" sz="4000" dirty="0" smtClean="0">
              <a:solidFill>
                <a:srgbClr val="96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5605" name="Текст 2"/>
          <p:cNvSpPr>
            <a:spLocks noGrp="1"/>
          </p:cNvSpPr>
          <p:nvPr>
            <p:ph idx="1"/>
          </p:nvPr>
        </p:nvSpPr>
        <p:spPr>
          <a:xfrm>
            <a:off x="250825" y="1628775"/>
            <a:ext cx="8569647" cy="4525963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ru-RU" altLang="ru-RU" sz="2000" b="1" dirty="0" smtClean="0">
                <a:latin typeface="Cambria" pitchFamily="18" charset="0"/>
                <a:cs typeface="Times New Roman" pitchFamily="18" charset="0"/>
              </a:rPr>
              <a:t>2013</a:t>
            </a:r>
            <a:r>
              <a:rPr lang="en-US" altLang="ru-RU" sz="2000" b="1" dirty="0" smtClean="0">
                <a:latin typeface="Cambria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latin typeface="Cambria" pitchFamily="18" charset="0"/>
                <a:cs typeface="Times New Roman" pitchFamily="18" charset="0"/>
              </a:rPr>
              <a:t>г.</a:t>
            </a:r>
            <a:r>
              <a:rPr lang="en-US" altLang="ru-RU" sz="2000" b="1" dirty="0" smtClean="0">
                <a:latin typeface="Cambria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altLang="ru-RU" sz="2000" b="1" dirty="0" smtClean="0">
                <a:latin typeface="Cambria" pitchFamily="18" charset="0"/>
                <a:cs typeface="Times New Roman" pitchFamily="18" charset="0"/>
              </a:rPr>
              <a:t>2018 г.</a:t>
            </a:r>
          </a:p>
          <a:p>
            <a:pPr eaLnBrk="1" hangingPunct="1">
              <a:buFont typeface="Arial" pitchFamily="34" charset="0"/>
              <a:buNone/>
            </a:pPr>
            <a:endParaRPr lang="ru-RU" altLang="ru-RU" sz="2400" dirty="0" smtClean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00465-E509-4AA8-9025-C87C9F746A9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250825" y="2205038"/>
            <a:ext cx="4040188" cy="3951287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Ведущей является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«</a:t>
            </a:r>
            <a:r>
              <a:rPr lang="ru-RU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Учебно-дисциплинарная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модель»</a:t>
            </a:r>
            <a:r>
              <a:rPr lang="en-US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ориентирована </a:t>
            </a:r>
            <a:r>
              <a:rPr lang="ru-RU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на подготовку к школе с акцентом на академическую составляющую методологии и программ, основана на требованиях к результатам, которые демонстрируют дети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25607" name="Объект 5"/>
          <p:cNvSpPr txBox="1">
            <a:spLocks/>
          </p:cNvSpPr>
          <p:nvPr/>
        </p:nvSpPr>
        <p:spPr bwMode="auto">
          <a:xfrm>
            <a:off x="4645025" y="2174875"/>
            <a:ext cx="43195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Ведущей является  </a:t>
            </a:r>
            <a:r>
              <a:rPr lang="ru-RU" altLang="ru-RU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«</a:t>
            </a:r>
            <a:r>
              <a:rPr lang="ru-RU" altLang="ru-RU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Личностно-ориентированная модель</a:t>
            </a:r>
            <a:r>
              <a:rPr lang="ru-RU" altLang="ru-RU" sz="2000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» </a:t>
            </a:r>
            <a:r>
              <a:rPr lang="ru-RU" altLang="ru-RU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направлена на личностно-ориентированный, персонализированный педагогический подход, основана на требованиях к </a:t>
            </a:r>
            <a:r>
              <a:rPr lang="ru-RU" altLang="ru-RU" sz="20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социокультурной</a:t>
            </a:r>
            <a:r>
              <a:rPr lang="ru-RU" altLang="ru-RU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образовательной среде дошкольной образовательной организации, обеспечивающих достижение образовательных результатов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Физическое развитие (из стандарта)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Развитие физических качеств…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Правильное формирование </a:t>
            </a:r>
            <a:r>
              <a:rPr lang="ru-RU" altLang="ru-RU" b="1" dirty="0" err="1" smtClean="0">
                <a:solidFill>
                  <a:srgbClr val="002060"/>
                </a:solidFill>
                <a:cs typeface="Times New Roman" pitchFamily="18" charset="0"/>
              </a:rPr>
              <a:t>опорно</a:t>
            </a: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 – двигательной системы организма, развитие равновесия, координации движений, крупной и мелкой моторики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Правильное выполнение основных движений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Формирование начальных представлений</a:t>
            </a:r>
            <a:b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о некоторых видах спорта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Овладение подвижными играми с правилами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Становление целенаправленности и </a:t>
            </a:r>
            <a:r>
              <a:rPr lang="ru-RU" altLang="ru-RU" b="1" dirty="0" err="1" smtClean="0">
                <a:solidFill>
                  <a:srgbClr val="002060"/>
                </a:solidFill>
                <a:cs typeface="Times New Roman" pitchFamily="18" charset="0"/>
              </a:rPr>
              <a:t>саморегуляции</a:t>
            </a: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 в двигательной сфере</a:t>
            </a:r>
          </a:p>
          <a:p>
            <a:pPr>
              <a:spcAft>
                <a:spcPts val="600"/>
              </a:spcAft>
            </a:pPr>
            <a:r>
              <a:rPr lang="ru-RU" altLang="ru-RU" b="1" dirty="0" smtClean="0">
                <a:solidFill>
                  <a:srgbClr val="002060"/>
                </a:solidFill>
                <a:cs typeface="Times New Roman" pitchFamily="18" charset="0"/>
              </a:rPr>
              <a:t>Овладение элементарными нормами и правилами здорового образа жизни…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BB88-9AF7-400F-9B01-557F5B42831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8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737</Words>
  <Application>Microsoft Office PowerPoint</Application>
  <PresentationFormat>Экран (4:3)</PresentationFormat>
  <Paragraphs>226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Тема Office</vt:lpstr>
      <vt:lpstr>Специальное оформление</vt:lpstr>
      <vt:lpstr>2_Специальное оформление</vt:lpstr>
      <vt:lpstr>1_Специальное оформление</vt:lpstr>
      <vt:lpstr>4_Специальное оформление</vt:lpstr>
      <vt:lpstr>28_Специальное оформление</vt:lpstr>
      <vt:lpstr>3_Специальное оформление</vt:lpstr>
      <vt:lpstr>ОСОБЕННОСТИ  ФГОС  ДОШКОЛЬНОГО ОБРАЗОВАНИЯ </vt:lpstr>
      <vt:lpstr>ФГОС ОСНОВА РАЗРАБОТКИ</vt:lpstr>
      <vt:lpstr>ФГОС ОБЩИЕ ПОЛОЖЕНИЯ</vt:lpstr>
      <vt:lpstr>ФГОС направлен на обеспечение</vt:lpstr>
      <vt:lpstr>ФГОС должен предусматривать</vt:lpstr>
      <vt:lpstr>ФГОС  ТРЕБОВАНИЯ К СТРУКТУРЕ ООП</vt:lpstr>
      <vt:lpstr>ФГОС  ТРЕБОВАНИЯ К СТРУКТУРЕ ООП</vt:lpstr>
      <vt:lpstr>Системные изменения:  дошкольное образование</vt:lpstr>
      <vt:lpstr>Физическое развитие (из стандарта)</vt:lpstr>
      <vt:lpstr>Слайд 10</vt:lpstr>
      <vt:lpstr>Слайд 11</vt:lpstr>
      <vt:lpstr>Слайд 12</vt:lpstr>
      <vt:lpstr>Слайд 13</vt:lpstr>
      <vt:lpstr>Слайд 14</vt:lpstr>
      <vt:lpstr>Здоровьесберегающие технологии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 ФГОС  ДОШКОЛЬНОГО ОБРАЗОВАНИЯ</dc:title>
  <dc:creator>Knyazeva, Yulia</dc:creator>
  <cp:lastModifiedBy>sch</cp:lastModifiedBy>
  <cp:revision>49</cp:revision>
  <dcterms:modified xsi:type="dcterms:W3CDTF">2015-06-11T07:26:50Z</dcterms:modified>
</cp:coreProperties>
</file>