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charts/style1.xml" ContentType="application/vnd.ms-office.chart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charts/chart8.xml" ContentType="application/vnd.openxmlformats-officedocument.drawingml.chart+xml"/>
  <Override PartName="/ppt/charts/colors1.xml" ContentType="application/vnd.ms-office.chartcolorstyl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57"/>
  </p:notesMasterIdLst>
  <p:sldIdLst>
    <p:sldId id="257" r:id="rId2"/>
    <p:sldId id="256" r:id="rId3"/>
    <p:sldId id="258" r:id="rId4"/>
    <p:sldId id="385" r:id="rId5"/>
    <p:sldId id="386" r:id="rId6"/>
    <p:sldId id="387" r:id="rId7"/>
    <p:sldId id="388" r:id="rId8"/>
    <p:sldId id="389" r:id="rId9"/>
    <p:sldId id="260" r:id="rId10"/>
    <p:sldId id="358" r:id="rId11"/>
    <p:sldId id="359" r:id="rId12"/>
    <p:sldId id="360" r:id="rId13"/>
    <p:sldId id="394" r:id="rId14"/>
    <p:sldId id="383" r:id="rId15"/>
    <p:sldId id="391" r:id="rId16"/>
    <p:sldId id="392" r:id="rId17"/>
    <p:sldId id="367" r:id="rId18"/>
    <p:sldId id="368" r:id="rId19"/>
    <p:sldId id="327" r:id="rId20"/>
    <p:sldId id="395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335" r:id="rId42"/>
    <p:sldId id="416" r:id="rId43"/>
    <p:sldId id="418" r:id="rId44"/>
    <p:sldId id="419" r:id="rId45"/>
    <p:sldId id="420" r:id="rId46"/>
    <p:sldId id="363" r:id="rId47"/>
    <p:sldId id="382" r:id="rId48"/>
    <p:sldId id="421" r:id="rId49"/>
    <p:sldId id="422" r:id="rId50"/>
    <p:sldId id="423" r:id="rId51"/>
    <p:sldId id="381" r:id="rId52"/>
    <p:sldId id="356" r:id="rId53"/>
    <p:sldId id="357" r:id="rId54"/>
    <p:sldId id="378" r:id="rId55"/>
    <p:sldId id="424" r:id="rId5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87248" autoAdjust="0"/>
  </p:normalViewPr>
  <p:slideViewPr>
    <p:cSldViewPr>
      <p:cViewPr varScale="1">
        <p:scale>
          <a:sx n="59" d="100"/>
          <a:sy n="59" d="100"/>
        </p:scale>
        <p:origin x="-159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0" y="824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1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6.xlsx"/><Relationship Id="rId1" Type="http://schemas.openxmlformats.org/officeDocument/2006/relationships/themeOverride" Target="../theme/themeOverride3.xml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ОУ</c:v>
                </c:pt>
              </c:strCache>
            </c:strRef>
          </c:tx>
          <c:explosion val="25"/>
          <c:dPt>
            <c:idx val="0"/>
            <c:explosion val="28"/>
          </c:dPt>
          <c:dLbls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МБОУ</c:v>
                </c:pt>
                <c:pt idx="1">
                  <c:v>МБДОУ</c:v>
                </c:pt>
                <c:pt idx="2">
                  <c:v>МБУ ДО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</c:v>
                </c:pt>
                <c:pt idx="1">
                  <c:v>10</c:v>
                </c:pt>
                <c:pt idx="2">
                  <c:v>3</c:v>
                </c:pt>
              </c:numCache>
            </c:numRef>
          </c:val>
        </c:ser>
        <c:dLbls/>
        <c:firstSliceAng val="0"/>
      </c:pieChart>
    </c:plotArea>
    <c:legend>
      <c:legendPos val="r"/>
      <c:layout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детей по результатам педагогической диагностики по 5-ти образовательным областям в 2021-2022 году</a:t>
            </a:r>
          </a:p>
        </c:rich>
      </c:tx>
      <c:layout/>
      <c:spPr>
        <a:noFill/>
        <a:ln w="25412">
          <a:noFill/>
        </a:ln>
      </c:spPr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pPr>
              <a:noFill/>
              <a:ln w="25412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 Советский д/с №2 «Березка»  </c:v>
                </c:pt>
                <c:pt idx="1">
                  <c:v>Заветненский д/с «Аленький цветочек»  </c:v>
                </c:pt>
                <c:pt idx="2">
                  <c:v>Раздольненский д/с «Колокольчик» </c:v>
                </c:pt>
                <c:pt idx="3">
                  <c:v>Ильичевский д/с «Колобок»  </c:v>
                </c:pt>
                <c:pt idx="4">
                  <c:v>Чапаевский д/с «Орешек» </c:v>
                </c:pt>
                <c:pt idx="5">
                  <c:v>Пушкинский д/с «Радуга» </c:v>
                </c:pt>
                <c:pt idx="6">
                  <c:v>Некрасовский д/с  «Ромашка» </c:v>
                </c:pt>
                <c:pt idx="7">
                  <c:v>Прудовский детский сад «Аленушка» </c:v>
                </c:pt>
                <c:pt idx="8">
                  <c:v>Красногвардейский д/с «Веселое солнышко»</c:v>
                </c:pt>
                <c:pt idx="9">
                  <c:v>Черноземненская СШ</c:v>
                </c:pt>
                <c:pt idx="10">
                  <c:v>Краснофлотская СШ</c:v>
                </c:pt>
                <c:pt idx="11">
                  <c:v>Дмитровская СШ</c:v>
                </c:pt>
                <c:pt idx="12">
                  <c:v>Урожайновская СШ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68.400000000000006</c:v>
                </c:pt>
                <c:pt idx="1">
                  <c:v>40.300000000000011</c:v>
                </c:pt>
                <c:pt idx="2">
                  <c:v>34.800000000000011</c:v>
                </c:pt>
                <c:pt idx="3">
                  <c:v>34.200000000000003</c:v>
                </c:pt>
                <c:pt idx="4">
                  <c:v>43.1</c:v>
                </c:pt>
                <c:pt idx="5">
                  <c:v>43.4</c:v>
                </c:pt>
                <c:pt idx="6">
                  <c:v>59.8</c:v>
                </c:pt>
                <c:pt idx="7">
                  <c:v>41.7</c:v>
                </c:pt>
                <c:pt idx="8">
                  <c:v>45.9</c:v>
                </c:pt>
                <c:pt idx="9">
                  <c:v>41.8</c:v>
                </c:pt>
                <c:pt idx="10">
                  <c:v>38.800000000000011</c:v>
                </c:pt>
                <c:pt idx="11">
                  <c:v>61.6</c:v>
                </c:pt>
                <c:pt idx="12">
                  <c:v>27.4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 Советский д/с №2 «Березка»  </c:v>
                </c:pt>
                <c:pt idx="1">
                  <c:v>Заветненский д/с «Аленький цветочек»  </c:v>
                </c:pt>
                <c:pt idx="2">
                  <c:v>Раздольненский д/с «Колокольчик» </c:v>
                </c:pt>
                <c:pt idx="3">
                  <c:v>Ильичевский д/с «Колобок»  </c:v>
                </c:pt>
                <c:pt idx="4">
                  <c:v>Чапаевский д/с «Орешек» </c:v>
                </c:pt>
                <c:pt idx="5">
                  <c:v>Пушкинский д/с «Радуга» </c:v>
                </c:pt>
                <c:pt idx="6">
                  <c:v>Некрасовский д/с  «Ромашка» </c:v>
                </c:pt>
                <c:pt idx="7">
                  <c:v>Прудовский детский сад «Аленушка» </c:v>
                </c:pt>
                <c:pt idx="8">
                  <c:v>Красногвардейский д/с «Веселое солнышко»</c:v>
                </c:pt>
                <c:pt idx="9">
                  <c:v>Черноземненская СШ</c:v>
                </c:pt>
                <c:pt idx="10">
                  <c:v>Краснофлотская СШ</c:v>
                </c:pt>
                <c:pt idx="11">
                  <c:v>Дмитровская СШ</c:v>
                </c:pt>
                <c:pt idx="12">
                  <c:v>Урожайновская СШ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47.4</c:v>
                </c:pt>
                <c:pt idx="1">
                  <c:v>55.8</c:v>
                </c:pt>
                <c:pt idx="2">
                  <c:v>61.9</c:v>
                </c:pt>
                <c:pt idx="3">
                  <c:v>57.8</c:v>
                </c:pt>
                <c:pt idx="4">
                  <c:v>53.5</c:v>
                </c:pt>
                <c:pt idx="5">
                  <c:v>40.800000000000011</c:v>
                </c:pt>
                <c:pt idx="6">
                  <c:v>32.800000000000011</c:v>
                </c:pt>
                <c:pt idx="7">
                  <c:v>56.3</c:v>
                </c:pt>
                <c:pt idx="8">
                  <c:v>47.4</c:v>
                </c:pt>
                <c:pt idx="9">
                  <c:v>47.6</c:v>
                </c:pt>
                <c:pt idx="10">
                  <c:v>52.4</c:v>
                </c:pt>
                <c:pt idx="11">
                  <c:v>30.7</c:v>
                </c:pt>
                <c:pt idx="12">
                  <c:v>57.8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cat>
            <c:strRef>
              <c:f>Лист1!$A$2:$A$14</c:f>
              <c:strCache>
                <c:ptCount val="13"/>
                <c:pt idx="0">
                  <c:v> Советский д/с №2 «Березка»  </c:v>
                </c:pt>
                <c:pt idx="1">
                  <c:v>Заветненский д/с «Аленький цветочек»  </c:v>
                </c:pt>
                <c:pt idx="2">
                  <c:v>Раздольненский д/с «Колокольчик» </c:v>
                </c:pt>
                <c:pt idx="3">
                  <c:v>Ильичевский д/с «Колобок»  </c:v>
                </c:pt>
                <c:pt idx="4">
                  <c:v>Чапаевский д/с «Орешек» </c:v>
                </c:pt>
                <c:pt idx="5">
                  <c:v>Пушкинский д/с «Радуга» </c:v>
                </c:pt>
                <c:pt idx="6">
                  <c:v>Некрасовский д/с  «Ромашка» </c:v>
                </c:pt>
                <c:pt idx="7">
                  <c:v>Прудовский детский сад «Аленушка» </c:v>
                </c:pt>
                <c:pt idx="8">
                  <c:v>Красногвардейский д/с «Веселое солнышко»</c:v>
                </c:pt>
                <c:pt idx="9">
                  <c:v>Черноземненская СШ</c:v>
                </c:pt>
                <c:pt idx="10">
                  <c:v>Краснофлотская СШ</c:v>
                </c:pt>
                <c:pt idx="11">
                  <c:v>Дмитровская СШ</c:v>
                </c:pt>
                <c:pt idx="12">
                  <c:v>Урожайновская СШ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5.2</c:v>
                </c:pt>
                <c:pt idx="1">
                  <c:v>4.5999999999999996</c:v>
                </c:pt>
                <c:pt idx="2">
                  <c:v>3.6</c:v>
                </c:pt>
                <c:pt idx="3">
                  <c:v>8</c:v>
                </c:pt>
                <c:pt idx="4">
                  <c:v>4.5</c:v>
                </c:pt>
                <c:pt idx="5">
                  <c:v>17.3</c:v>
                </c:pt>
                <c:pt idx="6">
                  <c:v>5.5</c:v>
                </c:pt>
                <c:pt idx="7">
                  <c:v>2</c:v>
                </c:pt>
                <c:pt idx="8">
                  <c:v>5.2</c:v>
                </c:pt>
                <c:pt idx="9">
                  <c:v>17.7</c:v>
                </c:pt>
                <c:pt idx="10">
                  <c:v>9.1</c:v>
                </c:pt>
                <c:pt idx="11">
                  <c:v>7.8</c:v>
                </c:pt>
                <c:pt idx="12">
                  <c:v>14.6</c:v>
                </c:pt>
              </c:numCache>
            </c:numRef>
          </c:val>
        </c:ser>
        <c:dLbls/>
        <c:axId val="46046208"/>
        <c:axId val="47723264"/>
      </c:barChart>
      <c:catAx>
        <c:axId val="46046208"/>
        <c:scaling>
          <c:orientation val="minMax"/>
        </c:scaling>
        <c:axPos val="b"/>
        <c:numFmt formatCode="General" sourceLinked="0"/>
        <c:tickLblPos val="nextTo"/>
        <c:txPr>
          <a:bodyPr rot="-5400000" vert="horz"/>
          <a:lstStyle/>
          <a:p>
            <a:pPr>
              <a:defRPr/>
            </a:pPr>
            <a:endParaRPr lang="ru-RU"/>
          </a:p>
        </c:txPr>
        <c:crossAx val="47723264"/>
        <c:crosses val="autoZero"/>
        <c:auto val="1"/>
        <c:lblAlgn val="ctr"/>
        <c:lblOffset val="100"/>
      </c:catAx>
      <c:valAx>
        <c:axId val="47723264"/>
        <c:scaling>
          <c:orientation val="minMax"/>
        </c:scaling>
        <c:axPos val="l"/>
        <c:majorGridlines/>
        <c:numFmt formatCode="General" sourceLinked="1"/>
        <c:tickLblPos val="nextTo"/>
        <c:crossAx val="46046208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ru-RU" sz="200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подготовительных групп к школе в 2021-2022 году</a:t>
            </a:r>
          </a:p>
        </c:rich>
      </c:tx>
      <c:layout/>
      <c:spPr>
        <a:noFill/>
        <a:ln w="25401">
          <a:noFill/>
        </a:ln>
      </c:spPr>
    </c:title>
    <c:plotArea>
      <c:layout>
        <c:manualLayout>
          <c:layoutTarget val="inner"/>
          <c:xMode val="edge"/>
          <c:yMode val="edge"/>
          <c:x val="0.17316692667706712"/>
          <c:y val="0.18372703412073493"/>
          <c:w val="0.65522620904836193"/>
          <c:h val="0.38845144356955386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Высокий</c:v>
                </c:pt>
              </c:strCache>
            </c:strRef>
          </c:tx>
          <c:dLbls>
            <c:spPr>
              <a:noFill/>
              <a:ln w="25401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Советский д/с №2 "Березка" </c:v>
                </c:pt>
                <c:pt idx="1">
                  <c:v>Заветненский д/с "Аленький цветочек"</c:v>
                </c:pt>
                <c:pt idx="2">
                  <c:v>Раздольненский д/с "Колокольчик"</c:v>
                </c:pt>
                <c:pt idx="3">
                  <c:v>Красногвардейский д/с "Весёлое солнышко"</c:v>
                </c:pt>
                <c:pt idx="4">
                  <c:v>Чапаевский д/с "Орешек"</c:v>
                </c:pt>
                <c:pt idx="5">
                  <c:v>Прудовский д/с "Алёнушка"</c:v>
                </c:pt>
                <c:pt idx="6">
                  <c:v>Ильичёвский д/с "Колобок"</c:v>
                </c:pt>
                <c:pt idx="7">
                  <c:v>Пушкинский д/с "Радуга"</c:v>
                </c:pt>
                <c:pt idx="8">
                  <c:v>Некрасовский д/с "Ромашка"</c:v>
                </c:pt>
                <c:pt idx="9">
                  <c:v>Краснофлотская СШ (дошкольное отделение)</c:v>
                </c:pt>
                <c:pt idx="10">
                  <c:v>Урожайновская СШ (дошкольное отделение)</c:v>
                </c:pt>
                <c:pt idx="11">
                  <c:v>Дмитровская СШ (дошкольное отделение)</c:v>
                </c:pt>
                <c:pt idx="12">
                  <c:v>Черноземненская СШ (дошкольное отделение)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75.900000000000006</c:v>
                </c:pt>
                <c:pt idx="1">
                  <c:v>43</c:v>
                </c:pt>
                <c:pt idx="2">
                  <c:v>42.2</c:v>
                </c:pt>
                <c:pt idx="3">
                  <c:v>42</c:v>
                </c:pt>
                <c:pt idx="4">
                  <c:v>35</c:v>
                </c:pt>
                <c:pt idx="5">
                  <c:v>70</c:v>
                </c:pt>
                <c:pt idx="6">
                  <c:v>54</c:v>
                </c:pt>
                <c:pt idx="7">
                  <c:v>72</c:v>
                </c:pt>
                <c:pt idx="8">
                  <c:v>43</c:v>
                </c:pt>
                <c:pt idx="9">
                  <c:v>78</c:v>
                </c:pt>
                <c:pt idx="10">
                  <c:v>30</c:v>
                </c:pt>
                <c:pt idx="11">
                  <c:v>66</c:v>
                </c:pt>
                <c:pt idx="12">
                  <c:v>42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 </c:v>
                </c:pt>
              </c:strCache>
            </c:strRef>
          </c:tx>
          <c:dLbls>
            <c:spPr>
              <a:noFill/>
              <a:ln w="25401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Советский д/с №2 "Березка" </c:v>
                </c:pt>
                <c:pt idx="1">
                  <c:v>Заветненский д/с "Аленький цветочек"</c:v>
                </c:pt>
                <c:pt idx="2">
                  <c:v>Раздольненский д/с "Колокольчик"</c:v>
                </c:pt>
                <c:pt idx="3">
                  <c:v>Красногвардейский д/с "Весёлое солнышко"</c:v>
                </c:pt>
                <c:pt idx="4">
                  <c:v>Чапаевский д/с "Орешек"</c:v>
                </c:pt>
                <c:pt idx="5">
                  <c:v>Прудовский д/с "Алёнушка"</c:v>
                </c:pt>
                <c:pt idx="6">
                  <c:v>Ильичёвский д/с "Колобок"</c:v>
                </c:pt>
                <c:pt idx="7">
                  <c:v>Пушкинский д/с "Радуга"</c:v>
                </c:pt>
                <c:pt idx="8">
                  <c:v>Некрасовский д/с "Ромашка"</c:v>
                </c:pt>
                <c:pt idx="9">
                  <c:v>Краснофлотская СШ (дошкольное отделение)</c:v>
                </c:pt>
                <c:pt idx="10">
                  <c:v>Урожайновская СШ (дошкольное отделение)</c:v>
                </c:pt>
                <c:pt idx="11">
                  <c:v>Дмитровская СШ (дошкольное отделение)</c:v>
                </c:pt>
                <c:pt idx="12">
                  <c:v>Черноземненская СШ (дошкольное отделение)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23.4</c:v>
                </c:pt>
                <c:pt idx="1">
                  <c:v>55</c:v>
                </c:pt>
                <c:pt idx="2">
                  <c:v>55.4</c:v>
                </c:pt>
                <c:pt idx="3">
                  <c:v>58</c:v>
                </c:pt>
                <c:pt idx="4">
                  <c:v>65</c:v>
                </c:pt>
                <c:pt idx="5">
                  <c:v>30</c:v>
                </c:pt>
                <c:pt idx="6">
                  <c:v>45</c:v>
                </c:pt>
                <c:pt idx="7">
                  <c:v>24</c:v>
                </c:pt>
                <c:pt idx="8">
                  <c:v>55</c:v>
                </c:pt>
                <c:pt idx="9">
                  <c:v>22</c:v>
                </c:pt>
                <c:pt idx="10">
                  <c:v>62</c:v>
                </c:pt>
                <c:pt idx="11">
                  <c:v>34</c:v>
                </c:pt>
                <c:pt idx="12">
                  <c:v>48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Низкий</c:v>
                </c:pt>
              </c:strCache>
            </c:strRef>
          </c:tx>
          <c:dLbls>
            <c:spPr>
              <a:noFill/>
              <a:ln w="25401">
                <a:noFill/>
              </a:ln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Лист1!$A$2:$A$14</c:f>
              <c:strCache>
                <c:ptCount val="13"/>
                <c:pt idx="0">
                  <c:v>Советский д/с №2 "Березка" </c:v>
                </c:pt>
                <c:pt idx="1">
                  <c:v>Заветненский д/с "Аленький цветочек"</c:v>
                </c:pt>
                <c:pt idx="2">
                  <c:v>Раздольненский д/с "Колокольчик"</c:v>
                </c:pt>
                <c:pt idx="3">
                  <c:v>Красногвардейский д/с "Весёлое солнышко"</c:v>
                </c:pt>
                <c:pt idx="4">
                  <c:v>Чапаевский д/с "Орешек"</c:v>
                </c:pt>
                <c:pt idx="5">
                  <c:v>Прудовский д/с "Алёнушка"</c:v>
                </c:pt>
                <c:pt idx="6">
                  <c:v>Ильичёвский д/с "Колобок"</c:v>
                </c:pt>
                <c:pt idx="7">
                  <c:v>Пушкинский д/с "Радуга"</c:v>
                </c:pt>
                <c:pt idx="8">
                  <c:v>Некрасовский д/с "Ромашка"</c:v>
                </c:pt>
                <c:pt idx="9">
                  <c:v>Краснофлотская СШ (дошкольное отделение)</c:v>
                </c:pt>
                <c:pt idx="10">
                  <c:v>Урожайновская СШ (дошкольное отделение)</c:v>
                </c:pt>
                <c:pt idx="11">
                  <c:v>Дмитровская СШ (дошкольное отделение)</c:v>
                </c:pt>
                <c:pt idx="12">
                  <c:v>Черноземненская СШ (дошкольное отделение)</c:v>
                </c:pt>
              </c:strCache>
            </c:strRef>
          </c:cat>
          <c:val>
            <c:numRef>
              <c:f>Лист1!$D$2:$D$14</c:f>
              <c:numCache>
                <c:formatCode>General</c:formatCode>
                <c:ptCount val="13"/>
                <c:pt idx="0">
                  <c:v>0.70000000000000007</c:v>
                </c:pt>
                <c:pt idx="1">
                  <c:v>2</c:v>
                </c:pt>
                <c:pt idx="2">
                  <c:v>2.4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4</c:v>
                </c:pt>
                <c:pt idx="8">
                  <c:v>2</c:v>
                </c:pt>
                <c:pt idx="9">
                  <c:v>0</c:v>
                </c:pt>
                <c:pt idx="10">
                  <c:v>8</c:v>
                </c:pt>
                <c:pt idx="11">
                  <c:v>0</c:v>
                </c:pt>
                <c:pt idx="12">
                  <c:v>11</c:v>
                </c:pt>
              </c:numCache>
            </c:numRef>
          </c:val>
        </c:ser>
        <c:dLbls/>
        <c:axId val="86003072"/>
        <c:axId val="86008960"/>
      </c:barChart>
      <c:catAx>
        <c:axId val="8600307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86008960"/>
        <c:crosses val="autoZero"/>
        <c:auto val="1"/>
        <c:lblAlgn val="ctr"/>
        <c:lblOffset val="100"/>
      </c:catAx>
      <c:valAx>
        <c:axId val="86008960"/>
        <c:scaling>
          <c:orientation val="minMax"/>
        </c:scaling>
        <c:delete val="1"/>
        <c:axPos val="l"/>
        <c:majorGridlines/>
        <c:numFmt formatCode="General" sourceLinked="1"/>
        <c:tickLblPos val="none"/>
        <c:crossAx val="86003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5959438377535091"/>
          <c:y val="0.44881889763779537"/>
          <c:w val="0.1170046801872075"/>
          <c:h val="0.1889763779527559"/>
        </c:manualLayout>
      </c:layout>
    </c:legend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rAngAx val="1"/>
    </c:view3D>
    <c:plotArea>
      <c:layout>
        <c:manualLayout>
          <c:layoutTarget val="inner"/>
          <c:xMode val="edge"/>
          <c:yMode val="edge"/>
          <c:x val="9.9427436326068541E-2"/>
          <c:y val="5.641357253449783E-2"/>
          <c:w val="0.71301001351933702"/>
          <c:h val="0.54259424019629143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2020/21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общее количество</c:v>
                </c:pt>
                <c:pt idx="1">
                  <c:v>первоклассников</c:v>
                </c:pt>
                <c:pt idx="2">
                  <c:v>десятиклассников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3886</c:v>
                </c:pt>
                <c:pt idx="1">
                  <c:v>441</c:v>
                </c:pt>
                <c:pt idx="2">
                  <c:v>147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2021/22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общее количество</c:v>
                </c:pt>
                <c:pt idx="1">
                  <c:v>первоклассников</c:v>
                </c:pt>
                <c:pt idx="2">
                  <c:v>десятиклассников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3820</c:v>
                </c:pt>
                <c:pt idx="1">
                  <c:v>402</c:v>
                </c:pt>
                <c:pt idx="2">
                  <c:v>154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2022/23</c:v>
                </c:pt>
              </c:strCache>
            </c:strRef>
          </c:tx>
          <c:cat>
            <c:strRef>
              <c:f>Лист1!$A$2:$A$4</c:f>
              <c:strCache>
                <c:ptCount val="3"/>
                <c:pt idx="0">
                  <c:v>общее количество</c:v>
                </c:pt>
                <c:pt idx="1">
                  <c:v>первоклассников</c:v>
                </c:pt>
                <c:pt idx="2">
                  <c:v>десятиклассников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3903</c:v>
                </c:pt>
                <c:pt idx="1">
                  <c:v>421</c:v>
                </c:pt>
                <c:pt idx="2">
                  <c:v>159</c:v>
                </c:pt>
              </c:numCache>
            </c:numRef>
          </c:val>
        </c:ser>
        <c:dLbls/>
        <c:shape val="box"/>
        <c:axId val="126195968"/>
        <c:axId val="126218240"/>
        <c:axId val="0"/>
      </c:bar3DChart>
      <c:catAx>
        <c:axId val="126195968"/>
        <c:scaling>
          <c:orientation val="minMax"/>
        </c:scaling>
        <c:axPos val="b"/>
        <c:majorGridlines/>
        <c:numFmt formatCode="General" sourceLinked="0"/>
        <c:tickLblPos val="nextTo"/>
        <c:crossAx val="126218240"/>
        <c:crosses val="autoZero"/>
        <c:auto val="1"/>
        <c:lblAlgn val="ctr"/>
        <c:lblOffset val="100"/>
      </c:catAx>
      <c:valAx>
        <c:axId val="126218240"/>
        <c:scaling>
          <c:orientation val="minMax"/>
        </c:scaling>
        <c:axPos val="l"/>
        <c:majorGridlines/>
        <c:numFmt formatCode="General" sourceLinked="1"/>
        <c:tickLblPos val="nextTo"/>
        <c:crossAx val="126195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3138231360936987"/>
          <c:y val="9.6853777431239643E-2"/>
          <c:w val="0.15101034594139334"/>
          <c:h val="0.22088971468588336"/>
        </c:manualLayout>
      </c:layout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/>
              <a:t>Результаты ОГЭ русский язык</a:t>
            </a:r>
          </a:p>
          <a:p>
            <a:pPr>
              <a:defRPr/>
            </a:pPr>
            <a:r>
              <a:rPr lang="ru-RU"/>
              <a:t> средний балл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Лист1!$A$3:$C$3</c:f>
              <c:strCache>
                <c:ptCount val="3"/>
                <c:pt idx="0">
                  <c:v>2022</c:v>
                </c:pt>
              </c:strCache>
            </c:strRef>
          </c:tx>
          <c:spPr>
            <a:solidFill>
              <a:srgbClr val="92D050"/>
            </a:solidFill>
          </c:spPr>
          <c:dPt>
            <c:idx val="0"/>
            <c:spPr>
              <a:solidFill>
                <a:srgbClr val="00B0F0"/>
              </a:solidFill>
            </c:spPr>
          </c:dPt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Лист1!$D$2:$V$2</c:f>
              <c:strCache>
                <c:ptCount val="16"/>
                <c:pt idx="0">
                  <c:v>Средний балл по району</c:v>
                </c:pt>
                <c:pt idx="1">
                  <c:v>Советская СШ №1</c:v>
                </c:pt>
                <c:pt idx="2">
                  <c:v>Советская СШ №3</c:v>
                </c:pt>
                <c:pt idx="3">
                  <c:v>Краснофлотска СШ</c:v>
                </c:pt>
                <c:pt idx="4">
                  <c:v>Пушкинская СШ</c:v>
                </c:pt>
                <c:pt idx="5">
                  <c:v>Дмитровска СШ</c:v>
                </c:pt>
                <c:pt idx="6">
                  <c:v>Чапаевская СШ</c:v>
                </c:pt>
                <c:pt idx="7">
                  <c:v>Урожайновская СШ</c:v>
                </c:pt>
                <c:pt idx="8">
                  <c:v>Советская СШ №2</c:v>
                </c:pt>
                <c:pt idx="9">
                  <c:v>Раздольненская СШ</c:v>
                </c:pt>
                <c:pt idx="10">
                  <c:v>Прудовская СШ</c:v>
                </c:pt>
                <c:pt idx="11">
                  <c:v>Красногвардейская СШ</c:v>
                </c:pt>
                <c:pt idx="12">
                  <c:v>Черноземненская СШ</c:v>
                </c:pt>
                <c:pt idx="13">
                  <c:v>Некрасовская СШ</c:v>
                </c:pt>
                <c:pt idx="14">
                  <c:v>Заветненская СШ</c:v>
                </c:pt>
                <c:pt idx="15">
                  <c:v>Ильичевская СШ</c:v>
                </c:pt>
              </c:strCache>
            </c:strRef>
          </c:cat>
          <c:val>
            <c:numRef>
              <c:f>Лист1!$D$3:$V$3</c:f>
              <c:numCache>
                <c:formatCode>General</c:formatCode>
                <c:ptCount val="19"/>
                <c:pt idx="0">
                  <c:v>4</c:v>
                </c:pt>
                <c:pt idx="1">
                  <c:v>4.4000000000000004</c:v>
                </c:pt>
                <c:pt idx="2">
                  <c:v>4.4000000000000004</c:v>
                </c:pt>
                <c:pt idx="3">
                  <c:v>4.2</c:v>
                </c:pt>
                <c:pt idx="4">
                  <c:v>4.2</c:v>
                </c:pt>
              </c:numCache>
            </c:numRef>
          </c:val>
        </c:ser>
        <c:ser>
          <c:idx val="1"/>
          <c:order val="1"/>
          <c:tx>
            <c:strRef>
              <c:f>Лист1!$A$4:$C$4</c:f>
              <c:strCache>
                <c:ptCount val="3"/>
                <c:pt idx="0">
                  <c:v>2021</c:v>
                </c:pt>
              </c:strCache>
            </c:strRef>
          </c:tx>
          <c:spPr>
            <a:solidFill>
              <a:srgbClr val="FFFF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Лист1!$D$2:$V$2</c:f>
              <c:strCache>
                <c:ptCount val="16"/>
                <c:pt idx="0">
                  <c:v>Средний балл по району</c:v>
                </c:pt>
                <c:pt idx="1">
                  <c:v>Советская СШ №1</c:v>
                </c:pt>
                <c:pt idx="2">
                  <c:v>Советская СШ №3</c:v>
                </c:pt>
                <c:pt idx="3">
                  <c:v>Краснофлотска СШ</c:v>
                </c:pt>
                <c:pt idx="4">
                  <c:v>Пушкинская СШ</c:v>
                </c:pt>
                <c:pt idx="5">
                  <c:v>Дмитровска СШ</c:v>
                </c:pt>
                <c:pt idx="6">
                  <c:v>Чапаевская СШ</c:v>
                </c:pt>
                <c:pt idx="7">
                  <c:v>Урожайновская СШ</c:v>
                </c:pt>
                <c:pt idx="8">
                  <c:v>Советская СШ №2</c:v>
                </c:pt>
                <c:pt idx="9">
                  <c:v>Раздольненская СШ</c:v>
                </c:pt>
                <c:pt idx="10">
                  <c:v>Прудовская СШ</c:v>
                </c:pt>
                <c:pt idx="11">
                  <c:v>Красногвардейская СШ</c:v>
                </c:pt>
                <c:pt idx="12">
                  <c:v>Черноземненская СШ</c:v>
                </c:pt>
                <c:pt idx="13">
                  <c:v>Некрасовская СШ</c:v>
                </c:pt>
                <c:pt idx="14">
                  <c:v>Заветненская СШ</c:v>
                </c:pt>
                <c:pt idx="15">
                  <c:v>Ильичевская СШ</c:v>
                </c:pt>
              </c:strCache>
            </c:strRef>
          </c:cat>
          <c:val>
            <c:numRef>
              <c:f>Лист1!$D$4:$V$4</c:f>
              <c:numCache>
                <c:formatCode>General</c:formatCode>
                <c:ptCount val="19"/>
                <c:pt idx="5">
                  <c:v>4.0999999999999996</c:v>
                </c:pt>
                <c:pt idx="6">
                  <c:v>4</c:v>
                </c:pt>
                <c:pt idx="7">
                  <c:v>4</c:v>
                </c:pt>
                <c:pt idx="8">
                  <c:v>3.9</c:v>
                </c:pt>
                <c:pt idx="9">
                  <c:v>3.9</c:v>
                </c:pt>
                <c:pt idx="10">
                  <c:v>3.9</c:v>
                </c:pt>
              </c:numCache>
            </c:numRef>
          </c:val>
        </c:ser>
        <c:ser>
          <c:idx val="2"/>
          <c:order val="2"/>
          <c:tx>
            <c:strRef>
              <c:f>Лист1!$A$5:$C$5</c:f>
              <c:strCache>
                <c:ptCount val="3"/>
                <c:pt idx="0">
                  <c:v>3,8-3,5</c:v>
                </c:pt>
              </c:strCache>
            </c:strRef>
          </c:tx>
          <c:spPr>
            <a:solidFill>
              <a:srgbClr val="FF0000"/>
            </a:solidFill>
          </c:spPr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Лист1!$D$2:$V$2</c:f>
              <c:strCache>
                <c:ptCount val="16"/>
                <c:pt idx="0">
                  <c:v>Средний балл по району</c:v>
                </c:pt>
                <c:pt idx="1">
                  <c:v>Советская СШ №1</c:v>
                </c:pt>
                <c:pt idx="2">
                  <c:v>Советская СШ №3</c:v>
                </c:pt>
                <c:pt idx="3">
                  <c:v>Краснофлотска СШ</c:v>
                </c:pt>
                <c:pt idx="4">
                  <c:v>Пушкинская СШ</c:v>
                </c:pt>
                <c:pt idx="5">
                  <c:v>Дмитровска СШ</c:v>
                </c:pt>
                <c:pt idx="6">
                  <c:v>Чапаевская СШ</c:v>
                </c:pt>
                <c:pt idx="7">
                  <c:v>Урожайновская СШ</c:v>
                </c:pt>
                <c:pt idx="8">
                  <c:v>Советская СШ №2</c:v>
                </c:pt>
                <c:pt idx="9">
                  <c:v>Раздольненская СШ</c:v>
                </c:pt>
                <c:pt idx="10">
                  <c:v>Прудовская СШ</c:v>
                </c:pt>
                <c:pt idx="11">
                  <c:v>Красногвардейская СШ</c:v>
                </c:pt>
                <c:pt idx="12">
                  <c:v>Черноземненская СШ</c:v>
                </c:pt>
                <c:pt idx="13">
                  <c:v>Некрасовская СШ</c:v>
                </c:pt>
                <c:pt idx="14">
                  <c:v>Заветненская СШ</c:v>
                </c:pt>
                <c:pt idx="15">
                  <c:v>Ильичевская СШ</c:v>
                </c:pt>
              </c:strCache>
            </c:strRef>
          </c:cat>
          <c:val>
            <c:numRef>
              <c:f>Лист1!$D$5:$V$5</c:f>
              <c:numCache>
                <c:formatCode>General</c:formatCode>
                <c:ptCount val="19"/>
                <c:pt idx="11">
                  <c:v>3.8</c:v>
                </c:pt>
                <c:pt idx="12">
                  <c:v>3.8</c:v>
                </c:pt>
                <c:pt idx="13">
                  <c:v>3.7</c:v>
                </c:pt>
                <c:pt idx="14">
                  <c:v>3.7</c:v>
                </c:pt>
                <c:pt idx="15">
                  <c:v>3.5</c:v>
                </c:pt>
              </c:numCache>
            </c:numRef>
          </c:val>
        </c:ser>
        <c:axId val="86575744"/>
        <c:axId val="86589824"/>
      </c:barChart>
      <c:catAx>
        <c:axId val="86575744"/>
        <c:scaling>
          <c:orientation val="minMax"/>
        </c:scaling>
        <c:axPos val="b"/>
        <c:numFmt formatCode="General" sourceLinked="0"/>
        <c:tickLblPos val="nextTo"/>
        <c:crossAx val="86589824"/>
        <c:crosses val="autoZero"/>
        <c:auto val="1"/>
        <c:lblAlgn val="ctr"/>
        <c:lblOffset val="100"/>
      </c:catAx>
      <c:valAx>
        <c:axId val="86589824"/>
        <c:scaling>
          <c:orientation val="minMax"/>
        </c:scaling>
        <c:axPos val="l"/>
        <c:majorGridlines/>
        <c:numFmt formatCode="General" sourceLinked="1"/>
        <c:tickLblPos val="nextTo"/>
        <c:crossAx val="86575744"/>
        <c:crosses val="autoZero"/>
        <c:crossBetween val="between"/>
      </c:valAx>
    </c:plotArea>
    <c:legend>
      <c:legendPos val="r"/>
      <c:layout/>
    </c:legend>
    <c:plotVisOnly val="1"/>
    <c:dispBlanksAs val="gap"/>
  </c:chart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94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86" b="1">
                <a:solidFill>
                  <a:srgbClr val="FF0000"/>
                </a:solidFill>
              </a:rPr>
              <a:t>Количество</a:t>
            </a:r>
            <a:r>
              <a:rPr lang="ru-RU" sz="1386" b="1" baseline="0">
                <a:solidFill>
                  <a:srgbClr val="FF0000"/>
                </a:solidFill>
              </a:rPr>
              <a:t> победителей и призёров МБДОУ </a:t>
            </a:r>
          </a:p>
          <a:p>
            <a:pPr>
              <a:defRPr sz="94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386" b="1" baseline="0">
                <a:solidFill>
                  <a:srgbClr val="FF0000"/>
                </a:solidFill>
              </a:rPr>
              <a:t>в конкурсах в 2021/2022 учебном году</a:t>
            </a:r>
            <a:endParaRPr lang="ru-RU" sz="1400" b="1">
              <a:solidFill>
                <a:srgbClr val="FF0000"/>
              </a:solidFill>
            </a:endParaRPr>
          </a:p>
        </c:rich>
      </c:tx>
      <c:spPr>
        <a:noFill/>
        <a:ln w="25151">
          <a:noFill/>
        </a:ln>
      </c:spPr>
    </c:title>
    <c:view3D>
      <c:depthPercent val="100"/>
      <c:rAngAx val="1"/>
    </c:view3D>
    <c:floor>
      <c:spPr>
        <a:noFill/>
        <a:ln w="9525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Муниципальный уровень</c:v>
                </c:pt>
              </c:strCache>
            </c:strRef>
          </c:tx>
          <c:spPr>
            <a:solidFill>
              <a:srgbClr val="4F81BD"/>
            </a:solidFill>
            <a:ln w="25151">
              <a:noFill/>
            </a:ln>
          </c:spPr>
          <c:cat>
            <c:strRef>
              <c:f>Лист1!$A$2:$A$13</c:f>
              <c:strCache>
                <c:ptCount val="12"/>
                <c:pt idx="0">
                  <c:v> МБДОУ «Советский д/с №2 «Берёзка»</c:v>
                </c:pt>
                <c:pt idx="1">
                  <c:v>МБДОУ «Заветненский д/с «Аленький цветочек»</c:v>
                </c:pt>
                <c:pt idx="2">
                  <c:v>МБДОУ «Раздольненский д/с «Колокольчик»</c:v>
                </c:pt>
                <c:pt idx="3">
                  <c:v>МБДОУ «Прудовский д/с «Аленушка»</c:v>
                </c:pt>
                <c:pt idx="4">
                  <c:v>МБДОУ «Чапаевский д/с «Орешек»</c:v>
                </c:pt>
                <c:pt idx="5">
                  <c:v>МБДОУ «Некрасовский д/с «Ромашка»</c:v>
                </c:pt>
                <c:pt idx="6">
                  <c:v>МБДОУ «Пушкинский  д/с «Радуга»</c:v>
                </c:pt>
                <c:pt idx="7">
                  <c:v>МБДОУ «Ильичевский д/с «Колобок»</c:v>
                </c:pt>
                <c:pt idx="8">
                  <c:v>МБДОУ «Красногвардейский десткий сад "Весёлое солнышко"</c:v>
                </c:pt>
                <c:pt idx="9">
                  <c:v>МБОУ «Дмитровская СШ»</c:v>
                </c:pt>
                <c:pt idx="10">
                  <c:v>МБОУ «Урожайновская СШ»</c:v>
                </c:pt>
                <c:pt idx="11">
                  <c:v>МБОУ «Черноземненская СШ»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</c:v>
                </c:pt>
                <c:pt idx="1">
                  <c:v>2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>
                  <c:v>2</c:v>
                </c:pt>
                <c:pt idx="6">
                  <c:v>6</c:v>
                </c:pt>
                <c:pt idx="7">
                  <c:v>3</c:v>
                </c:pt>
                <c:pt idx="8">
                  <c:v>3</c:v>
                </c:pt>
                <c:pt idx="9">
                  <c:v>0</c:v>
                </c:pt>
                <c:pt idx="10">
                  <c:v>4</c:v>
                </c:pt>
                <c:pt idx="11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Республиканский уровень</c:v>
                </c:pt>
              </c:strCache>
            </c:strRef>
          </c:tx>
          <c:spPr>
            <a:solidFill>
              <a:srgbClr val="C0504D"/>
            </a:solidFill>
            <a:ln w="25151">
              <a:noFill/>
            </a:ln>
          </c:spPr>
          <c:cat>
            <c:strRef>
              <c:f>Лист1!$A$2:$A$13</c:f>
              <c:strCache>
                <c:ptCount val="12"/>
                <c:pt idx="0">
                  <c:v> МБДОУ «Советский д/с №2 «Берёзка»</c:v>
                </c:pt>
                <c:pt idx="1">
                  <c:v>МБДОУ «Заветненский д/с «Аленький цветочек»</c:v>
                </c:pt>
                <c:pt idx="2">
                  <c:v>МБДОУ «Раздольненский д/с «Колокольчик»</c:v>
                </c:pt>
                <c:pt idx="3">
                  <c:v>МБДОУ «Прудовский д/с «Аленушка»</c:v>
                </c:pt>
                <c:pt idx="4">
                  <c:v>МБДОУ «Чапаевский д/с «Орешек»</c:v>
                </c:pt>
                <c:pt idx="5">
                  <c:v>МБДОУ «Некрасовский д/с «Ромашка»</c:v>
                </c:pt>
                <c:pt idx="6">
                  <c:v>МБДОУ «Пушкинский  д/с «Радуга»</c:v>
                </c:pt>
                <c:pt idx="7">
                  <c:v>МБДОУ «Ильичевский д/с «Колобок»</c:v>
                </c:pt>
                <c:pt idx="8">
                  <c:v>МБДОУ «Красногвардейский десткий сад "Весёлое солнышко"</c:v>
                </c:pt>
                <c:pt idx="9">
                  <c:v>МБОУ «Дмитровская СШ»</c:v>
                </c:pt>
                <c:pt idx="10">
                  <c:v>МБОУ «Урожайновская СШ»</c:v>
                </c:pt>
                <c:pt idx="11">
                  <c:v>МБОУ «Черноземненская СШ»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0</c:v>
                </c:pt>
                <c:pt idx="5">
                  <c:v>0</c:v>
                </c:pt>
                <c:pt idx="6">
                  <c:v>2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Всероссийский уровень</c:v>
                </c:pt>
              </c:strCache>
            </c:strRef>
          </c:tx>
          <c:spPr>
            <a:solidFill>
              <a:srgbClr val="9BBB59"/>
            </a:solidFill>
            <a:ln w="25151">
              <a:noFill/>
            </a:ln>
          </c:spPr>
          <c:cat>
            <c:strRef>
              <c:f>Лист1!$A$2:$A$13</c:f>
              <c:strCache>
                <c:ptCount val="12"/>
                <c:pt idx="0">
                  <c:v> МБДОУ «Советский д/с №2 «Берёзка»</c:v>
                </c:pt>
                <c:pt idx="1">
                  <c:v>МБДОУ «Заветненский д/с «Аленький цветочек»</c:v>
                </c:pt>
                <c:pt idx="2">
                  <c:v>МБДОУ «Раздольненский д/с «Колокольчик»</c:v>
                </c:pt>
                <c:pt idx="3">
                  <c:v>МБДОУ «Прудовский д/с «Аленушка»</c:v>
                </c:pt>
                <c:pt idx="4">
                  <c:v>МБДОУ «Чапаевский д/с «Орешек»</c:v>
                </c:pt>
                <c:pt idx="5">
                  <c:v>МБДОУ «Некрасовский д/с «Ромашка»</c:v>
                </c:pt>
                <c:pt idx="6">
                  <c:v>МБДОУ «Пушкинский  д/с «Радуга»</c:v>
                </c:pt>
                <c:pt idx="7">
                  <c:v>МБДОУ «Ильичевский д/с «Колобок»</c:v>
                </c:pt>
                <c:pt idx="8">
                  <c:v>МБДОУ «Красногвардейский десткий сад "Весёлое солнышко"</c:v>
                </c:pt>
                <c:pt idx="9">
                  <c:v>МБОУ «Дмитровская СШ»</c:v>
                </c:pt>
                <c:pt idx="10">
                  <c:v>МБОУ «Урожайновская СШ»</c:v>
                </c:pt>
                <c:pt idx="11">
                  <c:v>МБОУ «Черноземненская СШ»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3</c:v>
                </c:pt>
                <c:pt idx="1">
                  <c:v>0</c:v>
                </c:pt>
                <c:pt idx="2">
                  <c:v>4</c:v>
                </c:pt>
                <c:pt idx="3">
                  <c:v>0</c:v>
                </c:pt>
                <c:pt idx="4">
                  <c:v>0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/>
        <c:shape val="box"/>
        <c:axId val="138471680"/>
        <c:axId val="150671360"/>
        <c:axId val="0"/>
      </c:bar3DChart>
      <c:catAx>
        <c:axId val="138471680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943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50671360"/>
        <c:crosses val="autoZero"/>
        <c:auto val="1"/>
        <c:lblAlgn val="ctr"/>
        <c:lblOffset val="100"/>
      </c:catAx>
      <c:valAx>
        <c:axId val="150671360"/>
        <c:scaling>
          <c:orientation val="minMax"/>
        </c:scaling>
        <c:axPos val="l"/>
        <c:majorGridlines>
          <c:spPr>
            <a:ln w="943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43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79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38471680"/>
        <c:crosses val="autoZero"/>
        <c:crossBetween val="between"/>
      </c:valAx>
      <c:spPr>
        <a:noFill/>
        <a:ln w="25151">
          <a:noFill/>
        </a:ln>
      </c:spPr>
    </c:plotArea>
    <c:legend>
      <c:legendPos val="b"/>
      <c:spPr>
        <a:noFill/>
        <a:ln w="25151">
          <a:noFill/>
        </a:ln>
      </c:spPr>
      <c:txPr>
        <a:bodyPr rot="0" spcFirstLastPara="1" vertOverflow="ellipsis" vert="horz" wrap="square" anchor="ctr" anchorCtr="1"/>
        <a:lstStyle/>
        <a:p>
          <a:pPr>
            <a:defRPr sz="792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</c:chart>
  <c:spPr>
    <a:solidFill>
      <a:schemeClr val="bg1"/>
    </a:solidFill>
    <a:ln w="9432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sz="792"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Лист1!$A$2:$A$5</c:f>
              <c:strCache>
                <c:ptCount val="3"/>
                <c:pt idx="0">
                  <c:v>от 19 до 35</c:v>
                </c:pt>
                <c:pt idx="1">
                  <c:v>более 56</c:v>
                </c:pt>
                <c:pt idx="2">
                  <c:v>от 36 до55 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0.32000000000000006</c:v>
                </c:pt>
                <c:pt idx="1">
                  <c:v>0.17</c:v>
                </c:pt>
                <c:pt idx="2">
                  <c:v>0.51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elete val="1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высшая</c:v>
                </c:pt>
                <c:pt idx="1">
                  <c:v>первая</c:v>
                </c:pt>
                <c:pt idx="2">
                  <c:v>СЗД</c:v>
                </c:pt>
                <c:pt idx="3">
                  <c:v>без категории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63</c:v>
                </c:pt>
                <c:pt idx="1">
                  <c:v>127</c:v>
                </c:pt>
                <c:pt idx="2">
                  <c:v>132</c:v>
                </c:pt>
                <c:pt idx="3">
                  <c:v>128</c:v>
                </c:pt>
              </c:numCache>
            </c:numRef>
          </c:val>
        </c:ser>
        <c:dLbls/>
        <c:firstSliceAng val="0"/>
      </c:pieChart>
      <c:spPr>
        <a:noFill/>
        <a:ln>
          <a:noFill/>
        </a:ln>
        <a:effectLst/>
      </c:spPr>
    </c:plotArea>
    <c:legend>
      <c:legendPos val="b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title>
      <c:tx>
        <c:rich>
          <a:bodyPr/>
          <a:lstStyle/>
          <a:p>
            <a:pPr>
              <a:defRPr sz="1200"/>
            </a:pPr>
            <a:r>
              <a:rPr lang="ru-RU" sz="1200"/>
              <a:t>Численность детей, оздоровленных на территории Советского района Республики Крым по состоянию на 22.08.2022</a:t>
            </a:r>
          </a:p>
        </c:rich>
      </c:tx>
    </c:title>
    <c:plotArea>
      <c:layout>
        <c:manualLayout>
          <c:layoutTarget val="inner"/>
          <c:xMode val="edge"/>
          <c:yMode val="edge"/>
          <c:x val="3.2557210469173349E-2"/>
          <c:y val="0.15182408795602209"/>
          <c:w val="0.52516733601070953"/>
          <c:h val="0.7842078960519740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детей, оздоровленных на территории Советского района Республики Крым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  <a:r>
                      <a:rPr lang="en-US" baseline="0"/>
                      <a:t> %</a:t>
                    </a:r>
                    <a:endParaRPr lang="en-US"/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7 %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3 %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5.5764369815218921E-2"/>
                  <c:y val="-5.649773538427640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61 %</a:t>
                    </a:r>
                  </a:p>
                </c:rich>
              </c:tx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Val val="1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Всего детей, оздоровленых в лагерях дневного пребывания (952 реб.)</c:v>
                </c:pt>
                <c:pt idx="1">
                  <c:v>Численность детей, оздоровленных в загородных лагерях (297 дет.)</c:v>
                </c:pt>
                <c:pt idx="2">
                  <c:v>Чичленность детей, оздоровленных в учреждениях санаторно-курортного типа (128 дет.)</c:v>
                </c:pt>
                <c:pt idx="3">
                  <c:v>Всего детей, оздоровленных иными формами отдыха (тематические площадки, походы, экскурсии, активные каникулы) - 2778 дет.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952</c:v>
                </c:pt>
                <c:pt idx="1">
                  <c:v>297</c:v>
                </c:pt>
                <c:pt idx="2">
                  <c:v>128</c:v>
                </c:pt>
                <c:pt idx="3">
                  <c:v>2778</c:v>
                </c:pt>
              </c:numCache>
            </c:numRef>
          </c:val>
        </c:ser>
        <c:dLbls/>
        <c:firstSliceAng val="0"/>
      </c:pieChart>
    </c:plotArea>
    <c:legend>
      <c:legendPos val="r"/>
      <c:layout>
        <c:manualLayout>
          <c:xMode val="edge"/>
          <c:yMode val="edge"/>
          <c:x val="0.57002740621277792"/>
          <c:y val="0.18093476104690001"/>
          <c:w val="0.42327915335884236"/>
          <c:h val="0.81815139431478534"/>
        </c:manualLayout>
      </c:layout>
    </c:legend>
    <c:plotVisOnly val="1"/>
    <c:dispBlanksAs val="zero"/>
  </c:chart>
  <c:externalData r:id="rId1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5D9AA1-1764-46AB-98B7-22025D50D4FD}" type="datetimeFigureOut">
              <a:rPr lang="ru-RU" smtClean="0"/>
              <a:pPr/>
              <a:t>29.08.2022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910893-E4A0-4196-AF2E-B11A4934E5E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11787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893-E4A0-4196-AF2E-B11A4934E5E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4004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893-E4A0-4196-AF2E-B11A4934E5E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4947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893-E4A0-4196-AF2E-B11A4934E5E0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82566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893-E4A0-4196-AF2E-B11A4934E5E0}" type="slidenum">
              <a:rPr lang="ru-RU" smtClean="0"/>
              <a:pPr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11589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910893-E4A0-4196-AF2E-B11A4934E5E0}" type="slidenum">
              <a:rPr lang="ru-RU" smtClean="0"/>
              <a:pPr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5661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1" y="3539865"/>
            <a:ext cx="5114779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28EBAF78-F1F3-43F5-9E99-1FBFA8F26407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1" y="6557946"/>
            <a:ext cx="2927723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7A5F1E5-7C62-4BF5-881B-4AE68E40A44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DD9517D-BC8C-4B82-B597-65FEC5493BC6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8A92E1-03A2-49D8-AEBF-E5BFCB9528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7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pPr>
              <a:defRPr/>
            </a:pPr>
            <a:fld id="{1633D069-B106-45AD-ACA3-5D683D89222D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003ECFE8-E57A-4E9F-9182-720DB574C9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782985-8734-44AE-AF4B-8AC98E7ABCF0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0979DD7-7737-4A45-B15A-02EA98AEF8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8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2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9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DEF69C0-AD0A-4286-8BDA-49C848CDEB27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9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pPr>
              <a:defRPr/>
            </a:pPr>
            <a:fld id="{C3DB41B2-D739-4848-90EE-45636D31C5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2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AEC6FDB-FCF6-43F1-95C5-25B237895DA1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304E8B2-FF2A-40FA-8B63-6E3FFFD8F5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5E32B53-A1CC-4B0C-82C4-3BC7D3DBE6F8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694EF07-59AF-4E25-B8F1-B18D38ABF7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DE9B1DC-0176-4046-AB5F-8D4909D15556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EAA55D-B78D-4F09-9C6A-FC96710EE4A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627D51BC-06FF-4E29-A0AA-F4AE6DC7A1B4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733661E-A795-422C-9778-A8D6330FBC8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7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1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A5A3C8-D35E-467E-9481-5217CF057B4E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D079178-C431-42CB-AC63-A7B978CD91E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71" y="1004669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8" y="99881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7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7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81F518F-3303-4683-BB2B-EAA60A1321BC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E0383AD-289E-4BDC-8A94-02B7FE74174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1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E4BCA13-6BC4-4857-98D7-AE964B55CF18}" type="datetimeFigureOut">
              <a:rPr lang="ru-RU" smtClean="0"/>
              <a:pPr>
                <a:defRPr/>
              </a:pPr>
              <a:t>29.08.2022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8F57FB44-3466-467F-A1AE-DB6DA51D433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3"/>
          <p:cNvSpPr>
            <a:spLocks noGrp="1"/>
          </p:cNvSpPr>
          <p:nvPr>
            <p:ph type="title"/>
          </p:nvPr>
        </p:nvSpPr>
        <p:spPr>
          <a:xfrm>
            <a:off x="457202" y="1124744"/>
            <a:ext cx="7686700" cy="4464496"/>
          </a:xfrm>
        </p:spPr>
        <p:txBody>
          <a:bodyPr/>
          <a:lstStyle/>
          <a:p>
            <a:pPr algn="ctr"/>
            <a:r>
              <a:rPr lang="ru-RU" sz="3600" b="1" dirty="0" smtClean="0"/>
              <a:t>Реализация государственной политики  в сфере образования</a:t>
            </a:r>
            <a:r>
              <a:rPr lang="ru-RU" sz="3600" dirty="0" smtClean="0"/>
              <a:t>  </a:t>
            </a:r>
            <a:r>
              <a:rPr lang="ru-RU" sz="3600" b="1" dirty="0" smtClean="0"/>
              <a:t>Советского  района  Республики Крым в  2021-2022 годах и задачи на 2022/23 учебный год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71184" cy="11734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ИНКЛЮЗИВНОЕ ОБУЧЕНИЕ В общеобразовательных школах</a:t>
            </a:r>
            <a:endParaRPr lang="ru-RU" sz="32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в 12 школах организованы 58 </a:t>
            </a:r>
            <a:r>
              <a:rPr lang="ru-RU" dirty="0"/>
              <a:t>классов с инклюзивным </a:t>
            </a:r>
            <a:r>
              <a:rPr lang="ru-RU" dirty="0" smtClean="0"/>
              <a:t>обучением</a:t>
            </a:r>
          </a:p>
          <a:p>
            <a:r>
              <a:rPr lang="ru-RU" dirty="0"/>
              <a:t>в </a:t>
            </a:r>
            <a:r>
              <a:rPr lang="ru-RU" dirty="0" smtClean="0"/>
              <a:t>них </a:t>
            </a:r>
            <a:r>
              <a:rPr lang="ru-RU" dirty="0"/>
              <a:t>обучается </a:t>
            </a:r>
            <a:r>
              <a:rPr lang="ru-RU" dirty="0" smtClean="0"/>
              <a:t>85 </a:t>
            </a:r>
            <a:r>
              <a:rPr lang="ru-RU" dirty="0"/>
              <a:t>ребенок с ограниченными возможностями здоровья</a:t>
            </a:r>
            <a:r>
              <a:rPr lang="ru-RU" dirty="0" smtClean="0"/>
              <a:t>.</a:t>
            </a:r>
          </a:p>
          <a:p>
            <a:r>
              <a:rPr lang="ru-RU" dirty="0" smtClean="0"/>
              <a:t>4 коррекционных класса, в которых обучалось 16 человек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734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571184" cy="117348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Организация подвоза</a:t>
            </a:r>
            <a:endParaRPr lang="ru-RU" sz="32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smtClean="0"/>
              <a:t>2021/2022 </a:t>
            </a:r>
            <a:r>
              <a:rPr lang="ru-RU" dirty="0"/>
              <a:t>учебном году был организован бесперебойный бесплатный подвоз </a:t>
            </a:r>
            <a:r>
              <a:rPr lang="ru-RU" dirty="0" smtClean="0"/>
              <a:t>для 913 </a:t>
            </a:r>
            <a:r>
              <a:rPr lang="ru-RU" dirty="0"/>
              <a:t>обучающихся </a:t>
            </a:r>
            <a:r>
              <a:rPr lang="ru-RU" dirty="0" smtClean="0"/>
              <a:t>к </a:t>
            </a:r>
            <a:r>
              <a:rPr lang="ru-RU" dirty="0"/>
              <a:t>12 общеобразовательным учреждениям и обратно</a:t>
            </a:r>
          </a:p>
        </p:txBody>
      </p:sp>
    </p:spTree>
    <p:extLst>
      <p:ext uri="{BB962C8B-B14F-4D97-AF65-F5344CB8AC3E}">
        <p14:creationId xmlns:p14="http://schemas.microsoft.com/office/powerpoint/2010/main" xmlns="" val="183026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571184" cy="637376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dirty="0" smtClean="0"/>
              <a:t>Организация горячего питания</a:t>
            </a:r>
            <a:endParaRPr lang="ru-RU" sz="3200" b="1" dirty="0"/>
          </a:p>
        </p:txBody>
      </p:sp>
      <p:sp>
        <p:nvSpPr>
          <p:cNvPr id="7" name="Объект 6"/>
          <p:cNvSpPr>
            <a:spLocks noGrp="1"/>
          </p:cNvSpPr>
          <p:nvPr>
            <p:ph sz="half" idx="1"/>
          </p:nvPr>
        </p:nvSpPr>
        <p:spPr>
          <a:xfrm>
            <a:off x="457200" y="908720"/>
            <a:ext cx="7239000" cy="5596633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 </a:t>
            </a:r>
            <a:r>
              <a:rPr lang="ru-RU" dirty="0"/>
              <a:t>Бесплатным горячим питанием за счет Федерального бюджета и бюджета Республики Крым обеспечены обучающиеся 1-4 классов (100%), </a:t>
            </a:r>
            <a:endParaRPr lang="ru-RU" dirty="0" smtClean="0"/>
          </a:p>
          <a:p>
            <a:r>
              <a:rPr lang="ru-RU" dirty="0" smtClean="0"/>
              <a:t>за </a:t>
            </a:r>
            <a:r>
              <a:rPr lang="ru-RU" dirty="0"/>
              <a:t>счёт средств местного бюджета – </a:t>
            </a:r>
            <a:r>
              <a:rPr lang="ru-RU" dirty="0" smtClean="0"/>
              <a:t>202 обучающихся</a:t>
            </a:r>
            <a:r>
              <a:rPr lang="ru-RU" dirty="0"/>
              <a:t>, отнесенных к льготной категории (2,7 % от общего количества обучающихся 5- 11 классов), </a:t>
            </a:r>
            <a:endParaRPr lang="ru-RU" dirty="0" smtClean="0"/>
          </a:p>
          <a:p>
            <a:r>
              <a:rPr lang="ru-RU" dirty="0" smtClean="0"/>
              <a:t>дети </a:t>
            </a:r>
            <a:r>
              <a:rPr lang="ru-RU" dirty="0"/>
              <a:t>из многодетных семей – </a:t>
            </a:r>
            <a:r>
              <a:rPr lang="ru-RU" dirty="0" smtClean="0"/>
              <a:t>1411 </a:t>
            </a:r>
            <a:r>
              <a:rPr lang="ru-RU" dirty="0"/>
              <a:t>чел. и </a:t>
            </a:r>
            <a:r>
              <a:rPr lang="ru-RU" dirty="0" smtClean="0"/>
              <a:t>17 </a:t>
            </a:r>
            <a:r>
              <a:rPr lang="ru-RU" dirty="0"/>
              <a:t>чел. из малоимущих семей (100 % от потребности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xmlns="" val="3428394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660688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Инновационная деятельность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7239000" cy="5330992"/>
          </a:xfrm>
        </p:spPr>
        <p:txBody>
          <a:bodyPr/>
          <a:lstStyle/>
          <a:p>
            <a:r>
              <a:rPr lang="ru-RU" dirty="0" smtClean="0"/>
              <a:t>МБОУ «Красногвардейская СШ» - Формирование функциональной грамотности</a:t>
            </a:r>
          </a:p>
          <a:p>
            <a:r>
              <a:rPr lang="ru-RU" dirty="0" smtClean="0"/>
              <a:t>МБОУ «Советская СШ № 1»:</a:t>
            </a:r>
          </a:p>
          <a:p>
            <a:r>
              <a:rPr lang="ru-RU" dirty="0" smtClean="0"/>
              <a:t>Курчатовский проект</a:t>
            </a:r>
          </a:p>
          <a:p>
            <a:r>
              <a:rPr lang="ru-RU" dirty="0" smtClean="0"/>
              <a:t>Кадетские классы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758102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85728"/>
            <a:ext cx="7615263" cy="767008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Цифровая трансформация образования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305342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 2021/2022 учебном году реализован проект по использованию единой системы электронных журналов при формировании профиля общеобразовательной организации и отчетности исключительно в электронном виде. Все общеобразовательные организации Советского района Республики Крым перешли на «безбумажный» вариант ведения школьных журналов и дневников, что позволило исключить ведение «классических» бумажных журналов учета успеваемости всех видов урочной и внеурочной деятельности, а также сократить нагрузку на педагогических работников при ведении документации.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812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20688"/>
            <a:ext cx="7644341" cy="573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84922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340768"/>
            <a:ext cx="7402038" cy="4968552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395536" y="320040"/>
            <a:ext cx="7303712" cy="876712"/>
          </a:xfrm>
        </p:spPr>
        <p:txBody>
          <a:bodyPr/>
          <a:lstStyle/>
          <a:p>
            <a:r>
              <a:rPr lang="ru-RU" dirty="0" err="1" smtClean="0"/>
              <a:t>Предпрофильное</a:t>
            </a:r>
            <a:r>
              <a:rPr lang="ru-RU" dirty="0" smtClean="0"/>
              <a:t> обучение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7433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43192" cy="516672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Дополнительное </a:t>
            </a:r>
            <a:r>
              <a:rPr lang="ru-RU" i="1" dirty="0" smtClean="0"/>
              <a:t>  образование</a:t>
            </a:r>
            <a:endParaRPr lang="ru-RU" dirty="0"/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7764568" cy="5616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6075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32655"/>
            <a:ext cx="7743233" cy="352497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2700" i="1" dirty="0"/>
              <a:t>Итоги  проведения внешнего оценивания (ГИА-9, 11)  на территории муниципального образования Советский район Республики Крым 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88840"/>
            <a:ext cx="7992888" cy="4536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На территории муниципального образования Советский район Республики Крым в </a:t>
            </a:r>
            <a:r>
              <a:rPr lang="ru-RU" dirty="0" smtClean="0"/>
              <a:t>2021/2022 </a:t>
            </a:r>
            <a:r>
              <a:rPr lang="ru-RU" dirty="0"/>
              <a:t>учебном году функционировало 2 пункта проведения экзаменов ГИА-11, в том числе 1 на дому; </a:t>
            </a:r>
            <a:r>
              <a:rPr lang="ru-RU" dirty="0" smtClean="0"/>
              <a:t>8 </a:t>
            </a:r>
            <a:r>
              <a:rPr lang="ru-RU" dirty="0"/>
              <a:t>пунктов проведения экзаменов ГИА-9, в том числе </a:t>
            </a:r>
            <a:r>
              <a:rPr lang="ru-RU" dirty="0" smtClean="0"/>
              <a:t>6 </a:t>
            </a:r>
            <a:r>
              <a:rPr lang="ru-RU" dirty="0"/>
              <a:t>на дому</a:t>
            </a:r>
            <a:r>
              <a:rPr lang="ru-RU" dirty="0" smtClean="0"/>
              <a:t>.</a:t>
            </a:r>
          </a:p>
          <a:p>
            <a:r>
              <a:rPr lang="ru-RU" b="1" dirty="0"/>
              <a:t>На </a:t>
            </a:r>
            <a:r>
              <a:rPr lang="ru-RU" b="1" dirty="0" smtClean="0"/>
              <a:t>ГИА-9 </a:t>
            </a:r>
            <a:r>
              <a:rPr lang="ru-RU" b="1" dirty="0"/>
              <a:t>было зарегистрировано: </a:t>
            </a:r>
            <a:r>
              <a:rPr lang="ru-RU" b="1" dirty="0" smtClean="0"/>
              <a:t>386 </a:t>
            </a:r>
            <a:r>
              <a:rPr lang="ru-RU" dirty="0" smtClean="0"/>
              <a:t>обучающихся.</a:t>
            </a:r>
            <a:endParaRPr lang="ru-RU" dirty="0"/>
          </a:p>
          <a:p>
            <a:r>
              <a:rPr lang="ru-RU" dirty="0"/>
              <a:t>По итогам основного этапа (основные даты) получены следующие результаты: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054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8286776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dirty="0" smtClean="0"/>
              <a:t> Сеть образовательных учреждений </a:t>
            </a:r>
            <a:br>
              <a:rPr lang="ru-RU" sz="2800" dirty="0" smtClean="0"/>
            </a:br>
            <a:r>
              <a:rPr lang="ru-RU" sz="2800" dirty="0" smtClean="0"/>
              <a:t>Советского района Республики Крым </a:t>
            </a:r>
            <a:endParaRPr lang="ru-RU" sz="2800" dirty="0"/>
          </a:p>
        </p:txBody>
      </p:sp>
      <p:graphicFrame>
        <p:nvGraphicFramePr>
          <p:cNvPr id="16" name="Содержимое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85500776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30088" y="0"/>
            <a:ext cx="8202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1983556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548680"/>
            <a:ext cx="7699517" cy="6022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510751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7704856" cy="60486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738149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1019" y="476672"/>
            <a:ext cx="7841135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482703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999" y="188640"/>
            <a:ext cx="8083313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53256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1441" y="260648"/>
            <a:ext cx="800081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39307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6632"/>
            <a:ext cx="777322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16745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7908205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115719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00" y="116632"/>
            <a:ext cx="8068592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4109495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172400" cy="6597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0533722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5166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/>
              <a:t>Дошкольное образование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908720"/>
            <a:ext cx="7239000" cy="5547016"/>
          </a:xfrm>
        </p:spPr>
        <p:txBody>
          <a:bodyPr>
            <a:normAutofit/>
          </a:bodyPr>
          <a:lstStyle/>
          <a:p>
            <a:r>
              <a:rPr lang="ru-RU" dirty="0"/>
              <a:t>В Советском районе </a:t>
            </a:r>
            <a:r>
              <a:rPr lang="ru-RU" dirty="0" smtClean="0"/>
              <a:t>функционирует</a:t>
            </a:r>
          </a:p>
          <a:p>
            <a:r>
              <a:rPr lang="ru-RU" dirty="0" smtClean="0"/>
              <a:t> 10 </a:t>
            </a:r>
            <a:r>
              <a:rPr lang="ru-RU" dirty="0"/>
              <a:t>муниципальных бюджетных дошкольных образовательных учреждений </a:t>
            </a:r>
            <a:r>
              <a:rPr lang="ru-RU" dirty="0" smtClean="0"/>
              <a:t>и </a:t>
            </a:r>
            <a:r>
              <a:rPr lang="ru-RU" dirty="0"/>
              <a:t>9 дошкольных групп при 4 общеобразовательных </a:t>
            </a:r>
            <a:r>
              <a:rPr lang="ru-RU" dirty="0" smtClean="0"/>
              <a:t>учреждениях</a:t>
            </a:r>
          </a:p>
          <a:p>
            <a:r>
              <a:rPr lang="ru-RU" dirty="0"/>
              <a:t>В ДОУ и дошкольных группах при общеобразовательных учреждениях воспитывается и обучается </a:t>
            </a:r>
            <a:r>
              <a:rPr lang="ru-RU" dirty="0" smtClean="0"/>
              <a:t>1378 </a:t>
            </a:r>
            <a:r>
              <a:rPr lang="ru-RU" dirty="0"/>
              <a:t>детей; функционирует </a:t>
            </a:r>
            <a:r>
              <a:rPr lang="ru-RU" dirty="0" smtClean="0"/>
              <a:t>73 группы, </a:t>
            </a:r>
            <a:r>
              <a:rPr lang="ru-RU" dirty="0"/>
              <a:t>в т. ч. </a:t>
            </a:r>
            <a:r>
              <a:rPr lang="ru-RU" dirty="0" smtClean="0"/>
              <a:t>13 </a:t>
            </a:r>
            <a:r>
              <a:rPr lang="ru-RU" dirty="0"/>
              <a:t>групп раннего развития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20880" cy="63367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485093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776" y="16396"/>
            <a:ext cx="8084616" cy="67249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4145111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7992888" cy="66247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84576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92888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98180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556792"/>
            <a:ext cx="799288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На ГИА-11 было зарегистрировано: 103 выпускников текущего года очной формы обучения, 8 выпускников текущего учебного года, обучавшихся по форме самообразования, и 8 выпускников прошлых лет.</a:t>
            </a:r>
          </a:p>
          <a:p>
            <a:r>
              <a:rPr lang="ru-RU" sz="2800" dirty="0"/>
              <a:t>По итогам основного этапа (основные даты) получены следующие результаты:</a:t>
            </a:r>
          </a:p>
        </p:txBody>
      </p:sp>
    </p:spTree>
    <p:extLst>
      <p:ext uri="{BB962C8B-B14F-4D97-AF65-F5344CB8AC3E}">
        <p14:creationId xmlns:p14="http://schemas.microsoft.com/office/powerpoint/2010/main" xmlns="" val="24207934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24440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2180686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992888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198506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7920880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3487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992888" cy="64807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307993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7992888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7920812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51667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Заполняемость детских садов</a:t>
            </a:r>
            <a:endParaRPr lang="ru-RU" sz="32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83013585"/>
              </p:ext>
            </p:extLst>
          </p:nvPr>
        </p:nvGraphicFramePr>
        <p:xfrm>
          <a:off x="457201" y="1052743"/>
          <a:ext cx="7499174" cy="5655688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595721"/>
                <a:gridCol w="5113342"/>
                <a:gridCol w="595721"/>
                <a:gridCol w="597195"/>
                <a:gridCol w="597195"/>
              </a:tblGrid>
              <a:tr h="349863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Наименование ДОУ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6322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Проектная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Всего детей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%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«Советский детский сад №2 «Березка» Советского района Республики Крым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342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331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96,7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2.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«Дмитровская средняя школа» Советского района Республики Крым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41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«Некрасовский детский сад «Ромашка» Советского района Республики Крым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«Красногвардейский детский сад «Веселое солнышко» Советского района Республики Крым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5.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«Пушкинский детский сад «Радуга» Советского района Республики Крым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МБДОУ «Чапаевский детский сад «Орешек» Советского района Республики Крым  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74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7.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«Черноземненская средняя школа» Советского района Республики Крым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«Прудовский детский сад «Аленушка» Советского района Республики Крым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99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9.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«Заветненский детский сад «Аленький цветочек» Советского района Республики Крым 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79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62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78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«Краснофлотская средняя школа» Советского района Республики Крым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95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83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87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11.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«Раздольненский детский сад «Колокольчик» Советского района Республики Крым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65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81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«Ильичевский детский сад «Колобок» Советского района Республики Крым 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120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13.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МБОУ «Урожайновская средняя школа» Советского района Республики Крым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45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112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  <a:tr h="3316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14.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МБДОУ «Советский детский сад № 1«Капитошка» Советского района Республики Крым 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300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176</a:t>
                      </a:r>
                      <a:endParaRPr lang="ru-RU" sz="9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</a:rPr>
                        <a:t>59</a:t>
                      </a:r>
                      <a:endParaRPr lang="ru-RU" sz="9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6563" marR="56563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126912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7992888" cy="65527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6817699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dirty="0"/>
              <a:t>Рейтинг школ по результатам оценки качества образования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45427984"/>
              </p:ext>
            </p:extLst>
          </p:nvPr>
        </p:nvGraphicFramePr>
        <p:xfrm>
          <a:off x="251520" y="1268754"/>
          <a:ext cx="7848871" cy="48922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39730"/>
                <a:gridCol w="6459966"/>
                <a:gridCol w="849175"/>
              </a:tblGrid>
              <a:tr h="603009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№ </a:t>
                      </a:r>
                      <a:endParaRPr lang="ru-RU" sz="1100">
                        <a:effectLst/>
                      </a:endParaRPr>
                    </a:p>
                    <a:p>
                      <a:r>
                        <a:rPr lang="ru-RU" sz="1200">
                          <a:effectLst/>
                        </a:rPr>
                        <a:t>п/п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Наименование общеобразовательной организации 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среднее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"Некрасовская СШ"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1,138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"Советская СШ №1"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1,097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6607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"Советская средняя школа №3 с крымскотатарским языком обучения"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1,089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212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"Советская СШ №2 им.Героя Советского Союза П.П.Исаичкина»"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1,080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1064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"Заветненская СШ им. Крымских партизан"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1,078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7281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"Черноземненская СШ"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1,064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"Ильичевская СШ"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1,052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5478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МБОУ"Пушкинская СШ"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1,051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МБОУ" Краснофлотская СШ"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1,046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Советский  район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1,035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10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"Чапаевская СШ"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1,012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11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"Раздольненская СШ"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0,966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"Дмитровская СШ"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0,955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13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"Прудовская СШ"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0,945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254271">
                <a:tc>
                  <a:txBody>
                    <a:bodyPr/>
                    <a:lstStyle/>
                    <a:p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МБОУ "Красногвардейская СШ" 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0,940</a:t>
                      </a:r>
                      <a:endParaRPr lang="ru-RU" sz="11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58451">
                <a:tc>
                  <a:txBody>
                    <a:bodyPr/>
                    <a:lstStyle/>
                    <a:p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МБОУ "Урожайновская СШ"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0,843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16632"/>
            <a:ext cx="7632848" cy="720081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/>
              <a:t>Результаты участия обучающихся образовательных учреждений Советского района Республики Крым в конкурсах муниципального, республиканского и Всероссийского уровней в 2021/2022 учебном году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08382492"/>
              </p:ext>
            </p:extLst>
          </p:nvPr>
        </p:nvGraphicFramePr>
        <p:xfrm>
          <a:off x="323528" y="908725"/>
          <a:ext cx="7848868" cy="583264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5658"/>
                <a:gridCol w="1477278"/>
                <a:gridCol w="405825"/>
                <a:gridCol w="405825"/>
                <a:gridCol w="285406"/>
                <a:gridCol w="90714"/>
                <a:gridCol w="285406"/>
                <a:gridCol w="269284"/>
                <a:gridCol w="281612"/>
                <a:gridCol w="90714"/>
                <a:gridCol w="281612"/>
                <a:gridCol w="251744"/>
                <a:gridCol w="90714"/>
                <a:gridCol w="90714"/>
                <a:gridCol w="90714"/>
                <a:gridCol w="245108"/>
                <a:gridCol w="90714"/>
                <a:gridCol w="245108"/>
                <a:gridCol w="90714"/>
                <a:gridCol w="287776"/>
                <a:gridCol w="90714"/>
                <a:gridCol w="90714"/>
                <a:gridCol w="90714"/>
                <a:gridCol w="90714"/>
                <a:gridCol w="90714"/>
                <a:gridCol w="90714"/>
                <a:gridCol w="90714"/>
                <a:gridCol w="258856"/>
                <a:gridCol w="90714"/>
                <a:gridCol w="258856"/>
                <a:gridCol w="274974"/>
                <a:gridCol w="90714"/>
                <a:gridCol w="274974"/>
                <a:gridCol w="90714"/>
                <a:gridCol w="90714"/>
                <a:gridCol w="90714"/>
              </a:tblGrid>
              <a:tr h="221693">
                <a:tc rowSpan="3">
                  <a:txBody>
                    <a:bodyPr/>
                    <a:lstStyle/>
                    <a:p>
                      <a:r>
                        <a:rPr lang="ru-RU" sz="600" dirty="0">
                          <a:effectLst/>
                        </a:rPr>
                        <a:t>№ п/п</a:t>
                      </a:r>
                      <a:endParaRPr lang="ru-RU" sz="500" dirty="0">
                        <a:effectLst/>
                      </a:endParaRPr>
                    </a:p>
                    <a:p>
                      <a:r>
                        <a:rPr lang="ru-RU" sz="6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row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Название образовательного учреждения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Количество</a:t>
                      </a:r>
                      <a:endParaRPr lang="ru-RU" sz="500">
                        <a:effectLst/>
                      </a:endParaRPr>
                    </a:p>
                    <a:p>
                      <a:pPr indent="-32385" algn="r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участий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1">
                  <a:txBody>
                    <a:bodyPr/>
                    <a:lstStyle/>
                    <a:p>
                      <a:pPr indent="-32385" algn="ctr"/>
                      <a:r>
                        <a:rPr lang="ru-RU" sz="600">
                          <a:effectLst/>
                        </a:rPr>
                        <a:t>Направления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5542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2020/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2021 уч.г.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row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2021/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2022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уч.г.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4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Художественно-эстетическое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32385" algn="just"/>
                      <a:r>
                        <a:rPr lang="ru-RU" sz="600">
                          <a:effectLst/>
                        </a:rPr>
                        <a:t>Естественнонаучное</a:t>
                      </a:r>
                      <a:endParaRPr lang="ru-RU" sz="500">
                        <a:effectLst/>
                      </a:endParaRPr>
                    </a:p>
                    <a:p>
                      <a:pPr indent="-32385" algn="just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32385" algn="just"/>
                      <a:r>
                        <a:rPr lang="ru-RU" sz="600">
                          <a:effectLst/>
                        </a:rPr>
                        <a:t>Туристско-краеведческое</a:t>
                      </a:r>
                      <a:endParaRPr lang="ru-RU" sz="500">
                        <a:effectLst/>
                      </a:endParaRPr>
                    </a:p>
                    <a:p>
                      <a:pPr indent="-32385" algn="just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7">
                  <a:txBody>
                    <a:bodyPr/>
                    <a:lstStyle/>
                    <a:p>
                      <a:pPr indent="-32385" algn="just"/>
                      <a:r>
                        <a:rPr lang="ru-RU" sz="600">
                          <a:effectLst/>
                        </a:rPr>
                        <a:t>Научно-исследовательское и техническое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Творческое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indent="-32385" algn="just"/>
                      <a:r>
                        <a:rPr lang="ru-RU" sz="600">
                          <a:effectLst/>
                        </a:rPr>
                        <a:t>Физкультурно-спортивное</a:t>
                      </a:r>
                      <a:endParaRPr lang="ru-RU" sz="500">
                        <a:effectLst/>
                      </a:endParaRPr>
                    </a:p>
                    <a:p>
                      <a:pPr indent="-32385" algn="just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116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Мун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Респ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Вс 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Мун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Респ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Вс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Мун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Респ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Вс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Мун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Респ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Вс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Мун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Респ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Вс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Мун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Респ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Вс этап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40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«Советская средняя школа №1»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17/9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 dirty="0">
                          <a:effectLst/>
                        </a:rPr>
                        <a:t>2/6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2.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«Советская средняя школа №2»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3.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«Советская средняя школа №3 с кр.т.яз.о»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4.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«Ильичевская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40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5.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«Заветненская средняя школа</a:t>
                      </a:r>
                      <a:endParaRPr lang="ru-RU" sz="500">
                        <a:effectLst/>
                      </a:endParaRPr>
                    </a:p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им. Кр. партизан»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51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6.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«Красногвардейская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54</a:t>
                      </a:r>
                      <a:endParaRPr lang="ru-RU" sz="500">
                        <a:effectLst/>
                      </a:endParaRPr>
                    </a:p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69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40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7.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«Краснофлотская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96</a:t>
                      </a:r>
                      <a:endParaRPr lang="ru-RU" sz="500">
                        <a:effectLst/>
                      </a:endParaRPr>
                    </a:p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85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12/1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3/1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8.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«Дмитровская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42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49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40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9.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«Некрасовская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49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7/1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0/1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10.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«Чернозёмненская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42</a:t>
                      </a:r>
                      <a:endParaRPr lang="ru-RU" sz="500">
                        <a:effectLst/>
                      </a:endParaRPr>
                    </a:p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11.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«Чапаевская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8/2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40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12.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«Урожайновская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59</a:t>
                      </a:r>
                      <a:endParaRPr lang="ru-RU" sz="500">
                        <a:effectLst/>
                      </a:endParaRPr>
                    </a:p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3/3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1/1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13.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«Пушкинская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43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57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14.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Прудовская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44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56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15.</a:t>
                      </a:r>
                      <a:endParaRPr lang="ru-RU" sz="500">
                        <a:effectLst/>
                      </a:endParaRPr>
                    </a:p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«Раздольненская средняя школа»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51</a:t>
                      </a:r>
                      <a:endParaRPr lang="ru-RU" sz="500">
                        <a:effectLst/>
                      </a:endParaRPr>
                    </a:p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48</a:t>
                      </a:r>
                      <a:endParaRPr lang="ru-RU" sz="5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32540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16.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МБУ ДО «Советский ЦДЮТ»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9=3+6</a:t>
                      </a:r>
                      <a:endParaRPr lang="ru-RU" sz="500">
                        <a:effectLst/>
                      </a:endParaRPr>
                    </a:p>
                    <a:p>
                      <a:pPr indent="-32385"/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72=32+40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17.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МБУ ДО «Советская ДЮСШ»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11  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14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-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45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1693">
                <a:tc>
                  <a:txBody>
                    <a:bodyPr/>
                    <a:lstStyle/>
                    <a:p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ИТОГО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826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1169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 dirty="0">
                          <a:effectLst/>
                        </a:rPr>
                        <a:t>2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109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0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 dirty="0">
                          <a:effectLst/>
                        </a:rPr>
                        <a:t>0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62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46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gridSpan="3">
                  <a:txBody>
                    <a:bodyPr/>
                    <a:lstStyle/>
                    <a:p>
                      <a:pPr indent="-32385"/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45" marR="33045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500" dirty="0">
                          <a:effectLst/>
                        </a:rPr>
                        <a:t> </a:t>
                      </a:r>
                      <a:endParaRPr lang="ru-RU" sz="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5508548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499176" cy="660688"/>
          </a:xfrm>
        </p:spPr>
        <p:txBody>
          <a:bodyPr>
            <a:noAutofit/>
          </a:bodyPr>
          <a:lstStyle/>
          <a:p>
            <a:r>
              <a:rPr lang="ru-RU" sz="1600" dirty="0"/>
              <a:t>Количество победителей и призёров в общеобразовательных учреждениях в 2021/2022 учебном году</a:t>
            </a:r>
            <a:br>
              <a:rPr lang="ru-RU" sz="1600" dirty="0"/>
            </a:br>
            <a:endParaRPr lang="ru-RU" sz="16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013197991"/>
              </p:ext>
            </p:extLst>
          </p:nvPr>
        </p:nvGraphicFramePr>
        <p:xfrm>
          <a:off x="107504" y="803752"/>
          <a:ext cx="7920880" cy="605424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4509"/>
                <a:gridCol w="315532"/>
                <a:gridCol w="2837439"/>
                <a:gridCol w="615214"/>
                <a:gridCol w="740560"/>
                <a:gridCol w="925307"/>
                <a:gridCol w="149668"/>
                <a:gridCol w="583501"/>
                <a:gridCol w="753936"/>
                <a:gridCol w="615214"/>
              </a:tblGrid>
              <a:tr h="199960">
                <a:tc rowSpan="2">
                  <a:txBody>
                    <a:bodyPr/>
                    <a:lstStyle/>
                    <a:p>
                      <a:pPr indent="21590" algn="just"/>
                      <a:r>
                        <a:rPr lang="ru-RU" sz="700" dirty="0">
                          <a:effectLst/>
                        </a:rPr>
                        <a:t>№ </a:t>
                      </a:r>
                      <a:endParaRPr lang="ru-RU" sz="600" dirty="0">
                        <a:effectLst/>
                      </a:endParaRPr>
                    </a:p>
                    <a:p>
                      <a:pPr indent="21590" algn="just"/>
                      <a:r>
                        <a:rPr lang="ru-RU" sz="700" dirty="0">
                          <a:effectLst/>
                        </a:rPr>
                        <a:t>п/п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rowSpan="2"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МБОУ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rowSpan="2" hMerge="1">
                  <a:txBody>
                    <a:bodyPr/>
                    <a:lstStyle/>
                    <a:p>
                      <a:pPr indent="21590" algn="just"/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row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Количест</a:t>
                      </a:r>
                      <a:endParaRPr lang="ru-RU" sz="600">
                        <a:effectLst/>
                      </a:endParaRPr>
                    </a:p>
                    <a:p>
                      <a:pPr indent="21590" algn="just"/>
                      <a:r>
                        <a:rPr lang="ru-RU" sz="700">
                          <a:effectLst/>
                        </a:rPr>
                        <a:t>во об-ся в ОУ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Количество победителей и призёров 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И</a:t>
                      </a:r>
                      <a:endParaRPr lang="ru-RU" sz="600">
                        <a:effectLst/>
                      </a:endParaRPr>
                    </a:p>
                    <a:p>
                      <a:pPr indent="21590" algn="just"/>
                      <a:r>
                        <a:rPr lang="ru-RU" sz="700">
                          <a:effectLst/>
                        </a:rPr>
                        <a:t>Т</a:t>
                      </a:r>
                      <a:endParaRPr lang="ru-RU" sz="600">
                        <a:effectLst/>
                      </a:endParaRPr>
                    </a:p>
                    <a:p>
                      <a:pPr indent="21590" algn="just"/>
                      <a:r>
                        <a:rPr lang="ru-RU" sz="700">
                          <a:effectLst/>
                        </a:rPr>
                        <a:t>О</a:t>
                      </a:r>
                      <a:endParaRPr lang="ru-RU" sz="600">
                        <a:effectLst/>
                      </a:endParaRPr>
                    </a:p>
                    <a:p>
                      <a:pPr indent="21590" algn="just"/>
                      <a:r>
                        <a:rPr lang="ru-RU" sz="700">
                          <a:effectLst/>
                        </a:rPr>
                        <a:t>Г</a:t>
                      </a:r>
                      <a:endParaRPr lang="ru-RU" sz="600">
                        <a:effectLst/>
                      </a:endParaRPr>
                    </a:p>
                    <a:p>
                      <a:pPr indent="21590" algn="just"/>
                      <a:r>
                        <a:rPr lang="ru-RU" sz="700">
                          <a:effectLst/>
                        </a:rPr>
                        <a:t>О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Процентное соотношение количества победителей и призёров от количества обучающихся, %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row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Рейтинг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59001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 dirty="0">
                          <a:effectLst/>
                        </a:rPr>
                        <a:t>Муниципальный этап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Республи</a:t>
                      </a:r>
                      <a:endParaRPr lang="ru-RU" sz="600">
                        <a:effectLst/>
                      </a:endParaRPr>
                    </a:p>
                    <a:p>
                      <a:pPr indent="21590" algn="just"/>
                      <a:r>
                        <a:rPr lang="ru-RU" sz="700">
                          <a:effectLst/>
                        </a:rPr>
                        <a:t>канский, всероссийский этапы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«Некрасовская средняя школа»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40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27,21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«Краснофлотская средняя школа»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225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 dirty="0">
                          <a:effectLst/>
                        </a:rPr>
                        <a:t>45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53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23,56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«Советская средняя школа №1»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473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 dirty="0">
                          <a:effectLst/>
                        </a:rPr>
                        <a:t>76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 dirty="0">
                          <a:effectLst/>
                        </a:rPr>
                        <a:t>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94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19,87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>
                    <a:solidFill>
                      <a:srgbClr val="92D050"/>
                    </a:solidFill>
                  </a:tcPr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«Урожайновская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 dirty="0">
                          <a:effectLst/>
                        </a:rPr>
                        <a:t>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16,56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4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«Пушкинская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156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20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3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23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14,74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19749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«Чапаевская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273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10,62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6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33856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«Заветненская средняя</a:t>
                      </a:r>
                    </a:p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школа им. Кр. партизан»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5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9,28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507842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«Советская средняя школа №2 им. Героя Советского Союза П.П.Исаичкина»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501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39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46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9,18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8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197494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Прудовская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233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21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9,01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9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«Дмитровская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140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8,57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«Ильичевская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355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28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29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8,2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11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«Красногвардейская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16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7,73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12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«Раздольненская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191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14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>
                          <a:effectLst/>
                        </a:rPr>
                        <a:t>7,33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13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338561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«Советская средняя школа №3 с кр. т. яз. обучения»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394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19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26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6,60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>
                  <a:txBody>
                    <a:bodyPr/>
                    <a:lstStyle/>
                    <a:p>
                      <a:pPr marL="342900" lvl="0" indent="-342900" algn="just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«Черноземненская средняя школа»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131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7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ctr"/>
                      <a:r>
                        <a:rPr lang="ru-RU" sz="1200">
                          <a:effectLst/>
                        </a:rPr>
                        <a:t>0</a:t>
                      </a:r>
                      <a:endParaRPr lang="ru-RU" sz="12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7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5,34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1200" dirty="0">
                          <a:effectLst/>
                        </a:rPr>
                        <a:t>15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 gridSpan="3"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Итого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3820</a:t>
                      </a:r>
                      <a:endParaRPr lang="ru-RU" sz="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700">
                          <a:effectLst/>
                        </a:rPr>
                        <a:t>402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700">
                          <a:effectLst/>
                        </a:rPr>
                        <a:t>56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458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151126">
                <a:tc gridSpan="2">
                  <a:txBody>
                    <a:bodyPr/>
                    <a:lstStyle/>
                    <a:p>
                      <a:pPr indent="21590" algn="just"/>
                      <a:r>
                        <a:rPr lang="ru-RU" sz="700" dirty="0">
                          <a:effectLst/>
                        </a:rPr>
                        <a:t>1.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ru-RU" sz="700" dirty="0">
                          <a:effectLst/>
                        </a:rPr>
                        <a:t>МБУ ДО «Советский ЦДЮТ»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ru-RU" sz="700">
                          <a:effectLst/>
                        </a:rPr>
                        <a:t>500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700">
                          <a:effectLst/>
                        </a:rPr>
                        <a:t>24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700">
                          <a:effectLst/>
                        </a:rPr>
                        <a:t>44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68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13,60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1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151126">
                <a:tc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2.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ru-RU" sz="700" dirty="0">
                          <a:effectLst/>
                        </a:rPr>
                        <a:t>МБУ ДО «Советская ДЮСШ»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/>
                      <a:r>
                        <a:rPr lang="ru-RU" sz="700" dirty="0">
                          <a:effectLst/>
                        </a:rPr>
                        <a:t>685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700" dirty="0">
                          <a:effectLst/>
                        </a:rPr>
                        <a:t>45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ctr"/>
                      <a:r>
                        <a:rPr lang="ru-RU" sz="700" dirty="0">
                          <a:effectLst/>
                        </a:rPr>
                        <a:t>46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91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13,28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indent="21590" algn="just"/>
                      <a:r>
                        <a:rPr lang="ru-RU" sz="700">
                          <a:effectLst/>
                        </a:rPr>
                        <a:t>2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256779">
                <a:tc gridSpan="3"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Итого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 dirty="0">
                          <a:effectLst/>
                        </a:rPr>
                        <a:t>1300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</a:rPr>
                        <a:t>69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</a:rPr>
                        <a:t>50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>119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  <a:tr h="151126">
                <a:tc gridSpan="3"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Всего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 </a:t>
                      </a:r>
                      <a:endParaRPr lang="ru-RU" sz="6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gridSpan="2"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6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764" marR="3876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3896837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20040"/>
            <a:ext cx="7920880" cy="1020728"/>
          </a:xfrm>
        </p:spPr>
        <p:txBody>
          <a:bodyPr>
            <a:normAutofit fontScale="90000"/>
          </a:bodyPr>
          <a:lstStyle/>
          <a:p>
            <a:r>
              <a:rPr lang="ru-RU" dirty="0"/>
              <a:t>Рейтинг дошкольных образовательных учреждений</a:t>
            </a:r>
          </a:p>
        </p:txBody>
      </p:sp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435204"/>
              </p:ext>
            </p:extLst>
          </p:nvPr>
        </p:nvGraphicFramePr>
        <p:xfrm>
          <a:off x="611560" y="1340768"/>
          <a:ext cx="6937003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997215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Педагогические кадры</a:t>
            </a:r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16242989"/>
              </p:ext>
            </p:extLst>
          </p:nvPr>
        </p:nvGraphicFramePr>
        <p:xfrm>
          <a:off x="442067" y="1700808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8851912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Квалификация педагогических кадров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695987898"/>
              </p:ext>
            </p:extLst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17585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85728"/>
            <a:ext cx="7615263" cy="767008"/>
          </a:xfrm>
        </p:spPr>
        <p:txBody>
          <a:bodyPr>
            <a:noAutofit/>
          </a:bodyPr>
          <a:lstStyle/>
          <a:p>
            <a:pPr algn="ctr"/>
            <a:r>
              <a:rPr lang="ru-RU" sz="2000" u="heavy" dirty="0"/>
              <a:t>Модернизация образовательных учреждений</a:t>
            </a:r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40397" y="1196752"/>
            <a:ext cx="78488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В течение 2021-2022 учебного года учреждениями образования Советского района были приобретены и поставлены на учет основные средства в сумме </a:t>
            </a:r>
            <a:r>
              <a:rPr lang="ru-RU" sz="1600" b="1" dirty="0"/>
              <a:t>32 586,121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  <a:r>
              <a:rPr lang="ru-RU" sz="1600" dirty="0"/>
              <a:t>, в том числе за счет федерального, республиканского и муниципального бюджета.</a:t>
            </a:r>
          </a:p>
          <a:p>
            <a:r>
              <a:rPr lang="ru-RU" sz="1600" dirty="0"/>
              <a:t>Для поддержания в удовлетворительном состоянии основных фондов заключены договора на техническое обслуживание оборудования, на перезарядку огнетушителей, на проверку приборов учета. В образовательных учреждений заключены договора по ремонту и обслуживанию пожарной сигнализации.</a:t>
            </a:r>
          </a:p>
          <a:p>
            <a:r>
              <a:rPr lang="ru-RU" sz="1600" dirty="0"/>
              <a:t>В рамках Республиканской адресной инвестиционной программы и План капитального ремонта Республики Крым в 2019/20 году за счет средств Республики Крым (95%) и бюджета муниципального образования (5%) произведены следующие работы на  сумму </a:t>
            </a:r>
            <a:r>
              <a:rPr lang="ru-RU" sz="1600" b="1" dirty="0"/>
              <a:t>37 891,511 </a:t>
            </a:r>
            <a:r>
              <a:rPr lang="ru-RU" sz="1600" b="1" dirty="0" err="1"/>
              <a:t>тыс.руб</a:t>
            </a:r>
            <a:r>
              <a:rPr lang="ru-RU" sz="1600" b="1" dirty="0"/>
              <a:t>.</a:t>
            </a:r>
            <a:r>
              <a:rPr lang="ru-RU" sz="1600" dirty="0"/>
              <a:t>:</a:t>
            </a:r>
          </a:p>
          <a:p>
            <a:pPr lvl="0"/>
            <a:r>
              <a:rPr lang="ru-RU" sz="1600" dirty="0"/>
              <a:t>«Капитальный ремонт крыши МБОУ "Урожайновская средняя школа" Советского района Республики Крым» на сумму 7 236,00 тыс. руб.;</a:t>
            </a:r>
          </a:p>
          <a:p>
            <a:pPr lvl="0"/>
            <a:r>
              <a:rPr lang="ru-RU" sz="1600" dirty="0"/>
              <a:t>«Капитальный ремонт крыши МБОУ "Советская средняя школа №1" Советского района Республики Крым» на  сумму 11 338,511 </a:t>
            </a:r>
            <a:r>
              <a:rPr lang="ru-RU" sz="1600" dirty="0" err="1"/>
              <a:t>тыс.руб</a:t>
            </a:r>
            <a:r>
              <a:rPr lang="ru-RU" sz="1600" dirty="0"/>
              <a:t>.;</a:t>
            </a:r>
          </a:p>
          <a:p>
            <a:pPr lvl="0"/>
            <a:r>
              <a:rPr lang="ru-RU" sz="1600" dirty="0"/>
              <a:t>«Капитальный ремонт крыши МБОУ "Заветненская средняя школа им. Крымских партизан" Советского района Республики Крым» на  сумму 8 517,00 </a:t>
            </a:r>
            <a:r>
              <a:rPr lang="ru-RU" sz="1600" dirty="0" err="1"/>
              <a:t>тыс.руб</a:t>
            </a:r>
            <a:r>
              <a:rPr lang="ru-RU" sz="1600" dirty="0" smtClean="0"/>
              <a:t>.;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xmlns="" val="137846933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7715200" cy="1224136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Реализация государственной молодежной политики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40361"/>
            <a:ext cx="748883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26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составе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молодежных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организаций,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объединений,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функционирующих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-3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территории Советского района Республики Крым, состоит 2389 чел, что составляет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19%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количества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молодежи</a:t>
            </a:r>
            <a:r>
              <a:rPr lang="ru-RU" sz="2000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 на 5% больше, чем в 2020/2021 учебном году. Наблюдается рост количества молодежи, состоящей в  юнармейских, волонтерских отрядах, РДШ.</a:t>
            </a:r>
          </a:p>
          <a:p>
            <a:pPr marL="342265" algn="just">
              <a:spcAft>
                <a:spcPts val="0"/>
              </a:spcAft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Число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социально-активной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молодежи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района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выросло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по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сравнению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ru-RU" sz="2000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годом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866 чел., что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составляет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11%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от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общего количества молодежи</a:t>
            </a:r>
            <a:r>
              <a:rPr lang="ru-RU" sz="2000" spc="-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</a:t>
            </a:r>
            <a:r>
              <a:rPr lang="ru-RU" sz="20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районе.</a:t>
            </a:r>
          </a:p>
          <a:p>
            <a:pPr algn="just">
              <a:spcAft>
                <a:spcPts val="0"/>
              </a:spcAft>
              <a:tabLst>
                <a:tab pos="1781175" algn="l"/>
              </a:tabLst>
            </a:pP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Особое значение на сегодняшний день  приобретают волонтерские отряды, т.к. главной  задачей в реализации молодежной политики является привитие несовершеннолетним понимания своей значимости в делах общества. 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9638920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571184" cy="588680"/>
          </a:xfrm>
        </p:spPr>
        <p:txBody>
          <a:bodyPr>
            <a:normAutofit fontScale="90000"/>
          </a:bodyPr>
          <a:lstStyle/>
          <a:p>
            <a:r>
              <a:rPr lang="ru-RU" i="1" dirty="0"/>
              <a:t>Физическая  культура и спорт 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919348"/>
            <a:ext cx="757118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Советский район Республики Крым имеется 94 спортивных объекта, в том числе  44  плоскостных спортивных сооружений, из них -  13 футбольных полей,  20 спортивных залов,  4 сооружения для стрелковых видов спорта и  7 других спортивных сооружений (7 площадок ГТО</a:t>
            </a: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Доля обучающихся, систематически занимающихся физической культурой и спортом, от общей  численности обучающихся общеобразовательных учреждений Советского района Республики Крым  составляет 97 %   (в 2020 г – 96,4%).</a:t>
            </a:r>
          </a:p>
          <a:p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Победители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всех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видов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ы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соревнований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принимали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Республиканских</a:t>
            </a:r>
            <a:r>
              <a:rPr lang="uk-UA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соревнованиях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Результаты участия: 13 участников, 2 призера,  1 победитель.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состоянию на 01 августа   2022 года  количество  зарегистрированных на сайте ВФСК ГТО   5175 человек, что составляет 14% от общего количества жителей муниципального образования Советский район в возрасте  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6 до 79 лет.</a:t>
            </a:r>
          </a:p>
          <a:p>
            <a:pPr algn="just">
              <a:spcAft>
                <a:spcPts val="0"/>
              </a:spcAft>
              <a:tabLst>
                <a:tab pos="1781175" algn="l"/>
              </a:tabLst>
            </a:pPr>
            <a:endParaRPr lang="ru-RU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68829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0981846"/>
              </p:ext>
            </p:extLst>
          </p:nvPr>
        </p:nvGraphicFramePr>
        <p:xfrm>
          <a:off x="755576" y="404664"/>
          <a:ext cx="7344816" cy="6336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92404381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88418521"/>
              </p:ext>
            </p:extLst>
          </p:nvPr>
        </p:nvGraphicFramePr>
        <p:xfrm>
          <a:off x="107504" y="1209010"/>
          <a:ext cx="7848876" cy="54844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0917"/>
                <a:gridCol w="1978376"/>
                <a:gridCol w="497647"/>
                <a:gridCol w="389213"/>
                <a:gridCol w="537142"/>
                <a:gridCol w="513444"/>
                <a:gridCol w="442352"/>
                <a:gridCol w="442352"/>
                <a:gridCol w="442352"/>
                <a:gridCol w="575918"/>
                <a:gridCol w="583099"/>
                <a:gridCol w="596743"/>
                <a:gridCol w="409321"/>
              </a:tblGrid>
              <a:tr h="1337230"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</a:rPr>
                        <a:t>№ п/п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dirty="0">
                          <a:effectLst/>
                        </a:rPr>
                        <a:t>ОУ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 dirty="0">
                          <a:effectLst/>
                        </a:rPr>
                        <a:t>турнир по футболу «Кубок Главы Республики Крым»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турнир по шахматам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соревнования по  волейболу «Серебряный мяч»  среди юношей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соревнования по  волейболу «Серебряный мяч» среди девушек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«Президентские состязания»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«Президентские спортивные игры»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«Легкая атлетика – королева спорта!»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Спортивные соревнования, посвященные Дню физкультурника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Заочная  акция «Физическая культура и спорт – альтернатива пагубным привычкам»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ИТОГО</a:t>
                      </a:r>
                      <a:endParaRPr lang="ru-RU" sz="800">
                        <a:effectLst/>
                      </a:endParaRPr>
                    </a:p>
                    <a:p>
                      <a:pPr marR="36195" algn="ctr"/>
                      <a:r>
                        <a:rPr lang="ru-RU" sz="700">
                          <a:effectLst/>
                        </a:rPr>
                        <a:t>Сумма мест/ количество участий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  <a:tc>
                  <a:txBody>
                    <a:bodyPr/>
                    <a:lstStyle/>
                    <a:p>
                      <a:pPr marR="36195" algn="ctr"/>
                      <a:r>
                        <a:rPr lang="ru-RU" sz="700">
                          <a:effectLst/>
                        </a:rPr>
                        <a:t>МЕСТО 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 vert="vert270"/>
                </a:tc>
              </a:tr>
              <a:tr h="225693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МБОУ «Советская средняя школа № 1»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3/2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4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33853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МБОУ «Советская СШ № 2 имени Героя Советского Союза П.П. </a:t>
                      </a:r>
                      <a:r>
                        <a:rPr lang="ru-RU" sz="1000" b="1" dirty="0" err="1">
                          <a:effectLst/>
                        </a:rPr>
                        <a:t>Исаичкина</a:t>
                      </a:r>
                      <a:r>
                        <a:rPr lang="ru-RU" sz="1000" b="1" dirty="0">
                          <a:effectLst/>
                        </a:rPr>
                        <a:t>»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4/3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366281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«Советская СШ № 3 с крымскотатарским языком обучения»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3/1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33853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4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«Заветненская СШ им. Крымских партизан»</a:t>
                      </a:r>
                    </a:p>
                    <a:p>
                      <a:r>
                        <a:rPr lang="ru-RU" sz="1000" b="1">
                          <a:effectLst/>
                        </a:rPr>
                        <a:t> 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816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«Ильичевская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5/3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316910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6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 dirty="0">
                          <a:effectLst/>
                        </a:rPr>
                        <a:t>МБОУ «Красногвардейская СШ»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816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«Краснофлотская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4/2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5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11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«Некрасовская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11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«Прудовская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4/2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6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816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10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«Пушкинская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1/1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9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11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«Чапаевская 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2/1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11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12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«Урожайновская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1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2/2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3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8169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13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«Дмитровская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4/2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7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11117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«Раздольненская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3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6/2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8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  <a:tr h="225693">
                <a:tc>
                  <a:txBody>
                    <a:bodyPr/>
                    <a:lstStyle/>
                    <a:p>
                      <a:pPr algn="ctr"/>
                      <a:r>
                        <a:rPr lang="ru-RU" sz="7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r>
                        <a:rPr lang="ru-RU" sz="1000" b="1">
                          <a:effectLst/>
                        </a:rPr>
                        <a:t>МБОУ «Черноземненская СШ»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2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>
                          <a:effectLst/>
                        </a:rPr>
                        <a:t>-</a:t>
                      </a:r>
                      <a:endParaRPr lang="ru-RU" sz="1000" b="1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-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2/1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>
                          <a:effectLst/>
                        </a:rPr>
                        <a:t>10</a:t>
                      </a:r>
                      <a:endParaRPr lang="ru-RU" sz="1000" b="1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475" marR="48475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0"/>
            <a:ext cx="8064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/>
              <a:t>Рейтинг </a:t>
            </a:r>
            <a:endParaRPr lang="ru-RU" dirty="0"/>
          </a:p>
          <a:p>
            <a:pPr algn="ctr"/>
            <a:r>
              <a:rPr lang="ru-RU" b="1" dirty="0"/>
              <a:t>образовательных учреждений по результатам муниципальных соревнований </a:t>
            </a:r>
            <a:r>
              <a:rPr lang="ru-RU" b="1" dirty="0" smtClean="0"/>
              <a:t>по  </a:t>
            </a:r>
            <a:r>
              <a:rPr lang="ru-RU" b="1" dirty="0"/>
              <a:t>физической культуре   и спорту  за 2021/2022 учебный год</a:t>
            </a:r>
            <a:endParaRPr lang="ru-RU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96707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85728"/>
            <a:ext cx="7615263" cy="695000"/>
          </a:xfrm>
        </p:spPr>
        <p:txBody>
          <a:bodyPr>
            <a:noAutofit/>
          </a:bodyPr>
          <a:lstStyle/>
          <a:p>
            <a:pPr algn="ctr"/>
            <a:r>
              <a:rPr lang="ru-RU" sz="2000" dirty="0"/>
              <a:t>Об организации проведения летней оздоровительной кампании в </a:t>
            </a:r>
            <a:r>
              <a:rPr lang="ru-RU" sz="2000" dirty="0" smtClean="0"/>
              <a:t>2022 году</a:t>
            </a:r>
            <a:endParaRPr lang="ru-RU" sz="2000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xmlns="" val="3859629552"/>
              </p:ext>
            </p:extLst>
          </p:nvPr>
        </p:nvGraphicFramePr>
        <p:xfrm>
          <a:off x="179512" y="980728"/>
          <a:ext cx="7848872" cy="5616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02385488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Резолюция конференции</a:t>
            </a:r>
            <a:endParaRPr lang="ru-RU" dirty="0"/>
          </a:p>
        </p:txBody>
      </p:sp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642909" y="2034163"/>
            <a:ext cx="7313467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Основной задачей на 2022-2023 учебный год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является обеспечение выполнения требований 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Указа Президента Российской Федерации Владимира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11111"/>
                </a:solidFill>
                <a:effectLst/>
                <a:latin typeface="Arial" pitchFamily="34" charset="0"/>
                <a:cs typeface="Arial" pitchFamily="34" charset="0"/>
              </a:rPr>
              <a:t>Путина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от 21.07.2020 N•474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262626"/>
                </a:solidFill>
                <a:effectLst/>
                <a:latin typeface="Arial" pitchFamily="34" charset="0"/>
                <a:cs typeface="Arial" pitchFamily="34" charset="0"/>
              </a:rPr>
              <a:t>«О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национальных целях развития Российской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F0F0F"/>
                </a:solidFill>
                <a:effectLst/>
                <a:latin typeface="Arial" pitchFamily="34" charset="0"/>
                <a:cs typeface="Arial" pitchFamily="34" charset="0"/>
              </a:rPr>
              <a:t>Федерации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61616"/>
                </a:solidFill>
                <a:effectLst/>
                <a:latin typeface="Arial" pitchFamily="34" charset="0"/>
                <a:cs typeface="Arial" pitchFamily="34" charset="0"/>
              </a:rPr>
              <a:t>на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период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1C1C1C"/>
                </a:solidFill>
                <a:effectLst/>
                <a:latin typeface="Arial" pitchFamily="34" charset="0"/>
                <a:cs typeface="Arial" pitchFamily="34" charset="0"/>
              </a:rPr>
              <a:t>до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2030 года»  - повышение качества образования через реализацию основных направлений модернизации отрасли образования Советского района Республики Крым.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8600"/>
            <a:ext cx="7686700" cy="141445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/>
              <a:t>Приоритетными задачами развития системы образования  Советского района Республики Крым на 2020/2021 учебный год являются: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107504" y="1196752"/>
            <a:ext cx="789238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b="1" i="1" dirty="0"/>
              <a:t>в сфере дошкольного, начального общего, основного общего, среднего общего образования</a:t>
            </a:r>
            <a:r>
              <a:rPr lang="ru-RU" sz="1400" dirty="0"/>
              <a:t>:</a:t>
            </a:r>
          </a:p>
          <a:p>
            <a:r>
              <a:rPr lang="ru-RU" sz="1400" dirty="0"/>
              <a:t>- 	достичь показателя доступности дошкольного образования: для детей в возрасте от 3 до 7 лет - 98%; для детей от 1,5 до 3 лет (к концу 2022 года) - 90%;</a:t>
            </a:r>
          </a:p>
          <a:p>
            <a:r>
              <a:rPr lang="ru-RU" sz="1400" dirty="0"/>
              <a:t>- 	обеспечить переход с 1 сентября 2022 года учащихся 1 и 5 классов общеобразовательных организаций на обновленные федеральные государственные образовательные стандарты начального общего и основного общего образования;</a:t>
            </a:r>
          </a:p>
          <a:p>
            <a:r>
              <a:rPr lang="ru-RU" sz="1400" dirty="0"/>
              <a:t>- 	реализовать комплекс мер по повышению качества образования и оказанию поддержки школам с низкими образовательными результатами обучающихся, в том числе за счет обновления материально-технической базы общеобразовательных организаций в рамках реализации регионального проекта «Современная школа»;</a:t>
            </a:r>
          </a:p>
          <a:p>
            <a:r>
              <a:rPr lang="ru-RU" sz="1400" dirty="0"/>
              <a:t>- 	совершенствовать систему предпрофессионального образования обучающихся, продолжить работу по ранней профессиональной ориентации обучающихся в рамках реализации регионального проекта «Успех каждого ребенка» национального проекта «Образование», </a:t>
            </a:r>
            <a:r>
              <a:rPr lang="ru-RU" sz="1400" dirty="0" smtClean="0"/>
              <a:t>- </a:t>
            </a:r>
            <a:r>
              <a:rPr lang="ru-RU" sz="1400" dirty="0"/>
              <a:t>	совершенствовать и развивать муниципальную систему оценки качества образования Республики Крым;</a:t>
            </a:r>
          </a:p>
          <a:p>
            <a:r>
              <a:rPr lang="ru-RU" sz="1400" dirty="0"/>
              <a:t>- 	</a:t>
            </a:r>
            <a:r>
              <a:rPr lang="ru-RU" sz="1400" dirty="0" smtClean="0"/>
              <a:t>продолжить формирование муниципального методического актива   для осуществления помощи и поддержки педагогам;</a:t>
            </a:r>
          </a:p>
          <a:p>
            <a:r>
              <a:rPr lang="ru-RU" sz="1400" dirty="0" smtClean="0"/>
              <a:t>- 	обеспечить объективность проведения внешних оценочных процедур;</a:t>
            </a:r>
          </a:p>
          <a:p>
            <a:r>
              <a:rPr lang="ru-RU" sz="1400" dirty="0" smtClean="0"/>
              <a:t>- 	организовать работу с целью улучшения показателей мотивирующего мониторинга;</a:t>
            </a:r>
          </a:p>
          <a:p>
            <a:r>
              <a:rPr lang="ru-RU" sz="1400" dirty="0" smtClean="0"/>
              <a:t>- 	продолжить работу родительского общественного контроля по различным направлениям деятельности;</a:t>
            </a:r>
          </a:p>
          <a:p>
            <a:r>
              <a:rPr lang="ru-RU" sz="1400" dirty="0" smtClean="0"/>
              <a:t>- 	обеспечить реализацию в Советском районе</a:t>
            </a:r>
            <a:r>
              <a:rPr lang="ru-RU" sz="1400" b="1" dirty="0" smtClean="0"/>
              <a:t> </a:t>
            </a:r>
            <a:r>
              <a:rPr lang="ru-RU" sz="1400" dirty="0" smtClean="0"/>
              <a:t>Республике Крым проекта «Школа </a:t>
            </a:r>
            <a:r>
              <a:rPr lang="ru-RU" sz="1400" dirty="0" err="1" smtClean="0"/>
              <a:t>Минпросвещения</a:t>
            </a:r>
            <a:r>
              <a:rPr lang="ru-RU" sz="1400" dirty="0" smtClean="0"/>
              <a:t> России»;  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8600"/>
            <a:ext cx="7686700" cy="14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b="1" dirty="0" smtClean="0"/>
              <a:t>Приоритетными задачами развития системы образования  Советского района Республики Крым на 2022/2023 учебный год являются</a:t>
            </a:r>
            <a:r>
              <a:rPr lang="ru-RU" sz="2400" b="1" dirty="0" smtClean="0"/>
              <a:t>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2225" name="Rectangle 1"/>
          <p:cNvSpPr>
            <a:spLocks noChangeArrowheads="1"/>
          </p:cNvSpPr>
          <p:nvPr/>
        </p:nvSpPr>
        <p:spPr bwMode="auto">
          <a:xfrm>
            <a:off x="284103" y="1196752"/>
            <a:ext cx="7892382" cy="54784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1400" dirty="0"/>
              <a:t> - </a:t>
            </a:r>
            <a:r>
              <a:rPr lang="ru-RU" sz="1400" b="1" i="1" dirty="0"/>
              <a:t>в сфере дополнительного образования и воспитательной работы</a:t>
            </a:r>
            <a:r>
              <a:rPr lang="ru-RU" sz="1400" dirty="0"/>
              <a:t>:</a:t>
            </a:r>
          </a:p>
          <a:p>
            <a:r>
              <a:rPr lang="ru-RU" sz="1400" dirty="0"/>
              <a:t>- 	увеличить долю детей в возрасте от 5 до 18 лет, охваченных дополнительными общеобразовательными программами, до 87,9%;</a:t>
            </a:r>
          </a:p>
          <a:p>
            <a:r>
              <a:rPr lang="ru-RU" sz="1400" dirty="0"/>
              <a:t>- 	реализовать систему персонифицированного финансирования дополнительного образования детей в Советском районе</a:t>
            </a:r>
            <a:r>
              <a:rPr lang="ru-RU" sz="1400" b="1" dirty="0"/>
              <a:t> </a:t>
            </a:r>
            <a:r>
              <a:rPr lang="ru-RU" sz="1400" dirty="0"/>
              <a:t>Республики Крым;</a:t>
            </a:r>
          </a:p>
          <a:p>
            <a:r>
              <a:rPr lang="ru-RU" sz="1400" dirty="0"/>
              <a:t>- 	развивать сеть кружков на базе общеобразовательных организаций с целью обеспечения массового вовлечения обучающихся в научно-техническое творчество;</a:t>
            </a:r>
          </a:p>
          <a:p>
            <a:r>
              <a:rPr lang="ru-RU" sz="1400" dirty="0"/>
              <a:t>- 	развивать систему выявления и сопровождения одаренных детей, в том числе через участие их во всероссийской олимпиаде школьников, всероссийских и республиканских конкурсных мероприятиях;</a:t>
            </a:r>
          </a:p>
          <a:p>
            <a:r>
              <a:rPr lang="ru-RU" sz="1400" dirty="0"/>
              <a:t>- 	обеспечить достижение целевых показателей реализации Концепции развития дополнительного образования детей до 2030 года в Советском районе</a:t>
            </a:r>
            <a:r>
              <a:rPr lang="ru-RU" sz="1400" b="1" dirty="0"/>
              <a:t> </a:t>
            </a:r>
            <a:r>
              <a:rPr lang="ru-RU" sz="1400" dirty="0"/>
              <a:t>Республике Крым;</a:t>
            </a:r>
          </a:p>
          <a:p>
            <a:r>
              <a:rPr lang="ru-RU" sz="1400" dirty="0"/>
              <a:t>- 	обеспечить достижение показателей по созданию школьных спортивных клубов, школьных музеев, школьных театров и медиа студий в общеобразовательных организациях Советского района Республики Крым;</a:t>
            </a:r>
          </a:p>
          <a:p>
            <a:r>
              <a:rPr lang="ru-RU" sz="1400" dirty="0"/>
              <a:t>- 	продолжить работу по реализации плана основных мероприятий Концепции развития воспитания и социализации обучающихся Советского района Республики Крым в рамках Стратегии развития воспитания в Российской Федерации на период до 2025 года</a:t>
            </a:r>
            <a:r>
              <a:rPr lang="ru-RU" sz="1400" dirty="0" smtClean="0"/>
              <a:t>;</a:t>
            </a:r>
            <a:endParaRPr lang="ru-RU" sz="1400" dirty="0"/>
          </a:p>
          <a:p>
            <a:r>
              <a:rPr lang="ru-RU" sz="1400" dirty="0"/>
              <a:t>- 	продолжить работу по расширению сети казачьих и кадетских классов с учетом программ воспитания;</a:t>
            </a:r>
          </a:p>
          <a:p>
            <a:r>
              <a:rPr lang="ru-RU" sz="1400" dirty="0"/>
              <a:t>- 	реализовывать мероприятия, направленные на развитие предпрофессионального образования, мотивации к труду школьников в тесном взаимодействии с реальным сектором экономики;</a:t>
            </a:r>
          </a:p>
          <a:p>
            <a:r>
              <a:rPr lang="ru-RU" sz="1400" dirty="0"/>
              <a:t>- 	продолжить работу по развитию ученического самоуправления с учетом взаимодействия с молодежным советом Советского района Республики Крым</a:t>
            </a:r>
            <a:r>
              <a:rPr lang="ru-RU" sz="1400" dirty="0" smtClean="0"/>
              <a:t>;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4960424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28600"/>
            <a:ext cx="7686700" cy="968152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/>
              <a:t>Приоритетными задачами развития системы образования  Советского района Республики Крым на 2022/2023 учебный год являются:</a:t>
            </a:r>
            <a:endParaRPr lang="ru-RU" sz="20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340768"/>
            <a:ext cx="7416824" cy="518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7320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444664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/>
              <a:t>Качество содержания образовательной деятельности</a:t>
            </a:r>
            <a:endParaRPr lang="ru-RU" sz="18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6624022"/>
              </p:ext>
            </p:extLst>
          </p:nvPr>
        </p:nvGraphicFramePr>
        <p:xfrm>
          <a:off x="469900" y="886272"/>
          <a:ext cx="7427174" cy="5872419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341654"/>
                <a:gridCol w="1793681"/>
                <a:gridCol w="512481"/>
                <a:gridCol w="341654"/>
                <a:gridCol w="341654"/>
                <a:gridCol w="341654"/>
                <a:gridCol w="341654"/>
                <a:gridCol w="256240"/>
                <a:gridCol w="341654"/>
                <a:gridCol w="341654"/>
                <a:gridCol w="256240"/>
                <a:gridCol w="337858"/>
                <a:gridCol w="337858"/>
                <a:gridCol w="260036"/>
                <a:gridCol w="340230"/>
                <a:gridCol w="341654"/>
                <a:gridCol w="341654"/>
                <a:gridCol w="257664"/>
              </a:tblGrid>
              <a:tr h="356094">
                <a:tc rowSpan="2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 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Наименование ДОУ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row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Среднее значение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О.О.Познавательное развитие 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О.О.Физическое развитие %</a:t>
                      </a:r>
                      <a:endParaRPr lang="ru-RU" sz="80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О.О.Речевое развитие 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О.О.Художественно-эстетическое развитие %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О.О.Социально-коммуникативное развитие %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186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В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В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С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Н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1.</a:t>
                      </a:r>
                      <a:endParaRPr lang="ru-RU" sz="9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МБДОУ «Советский детский сад №2 «Березка» Советского района Республики Крым  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68,4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</a:tr>
              <a:tr h="247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МБОУ «Дмитровская средняя школа» Советского района Республики Крым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61,6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53,8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45,5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МБДОУ «Некрасовский детский сад «Ромашка» Советского района Республики Крым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59,8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28,3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35,8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66,3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МБДОУ «Красногвардейский детский сад «Веселое солнышко» Советского района Республики Крым 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45,9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39,5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58,5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63,8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46,5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47,5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6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49,3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46,3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92D050"/>
                    </a:solidFill>
                  </a:tcPr>
                </a:tc>
              </a:tr>
              <a:tr h="12350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solidFill>
                            <a:schemeClr val="tx1"/>
                          </a:solidFill>
                          <a:effectLst/>
                        </a:rPr>
                        <a:t>Среднее по району</a:t>
                      </a:r>
                      <a:endParaRPr lang="ru-RU" sz="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44,7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8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МБДОУ «Пушкинский детский сад «Радуга» Советского района Республики Крым  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43,4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41,3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44,8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51,8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47,8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МБДОУ «Чапаевский детский сад «Орешек» Советского района Республики Крым 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43,1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43,8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33,5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12,3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22,3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72,8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МБОУ «Черноземненская средняя школа» Советского района Республики Крым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0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31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15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МБДОУ «Прудовский детский сад «Аленушка» Советского района Республики Крым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42,4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52,4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46,4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34,8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40,8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56,4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МБДОУ «Заветненский детский сад «Аленький цветочек» Советского района Республики Крым  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39,3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60,7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53,7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36,3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FF00"/>
                    </a:solidFill>
                  </a:tcPr>
                </a:tc>
              </a:tr>
              <a:tr h="247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10.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МБОУ «Краснофлотская средняя школа» Советского района Республики Крым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38,8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18,3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70,5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63,5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37,5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>
                          <a:effectLst/>
                        </a:rPr>
                        <a:t>МБДОУ «Раздольненский детский сад «Колокольчик» Советского района Республики Крым </a:t>
                      </a:r>
                      <a:endParaRPr lang="ru-RU" sz="8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34,8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71,7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46,7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53,3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42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51,3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17,3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74,7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41,3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58,7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</a:tr>
              <a:tr h="3705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12.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МБДОУ «Ильичевский детский сад «Колобок» Советского района Республики Крым </a:t>
                      </a:r>
                      <a:endParaRPr lang="ru-RU" sz="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 anchor="ctr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34,2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24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67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39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</a:tr>
              <a:tr h="24700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13.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b="1" dirty="0">
                          <a:effectLst/>
                        </a:rPr>
                        <a:t>МБОУ «Урожайновская средняя школа» Советского района Республики Крым </a:t>
                      </a:r>
                      <a:endParaRPr lang="ru-RU" sz="800" b="1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27,4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30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11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24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9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54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9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</a:tr>
              <a:tr h="2373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90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 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40,8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49,08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8,8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38,6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48,8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13,6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37,6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55,6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7,38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50,8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>
                          <a:effectLst/>
                        </a:rPr>
                        <a:t>45</a:t>
                      </a:r>
                      <a:endParaRPr lang="ru-RU" sz="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ru-RU" sz="700" dirty="0">
                          <a:effectLst/>
                        </a:rPr>
                        <a:t>13</a:t>
                      </a:r>
                      <a:endParaRPr lang="ru-RU" sz="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9950" marR="49950" marT="0" marB="0"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2746328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1206804"/>
              </p:ext>
            </p:extLst>
          </p:nvPr>
        </p:nvGraphicFramePr>
        <p:xfrm>
          <a:off x="457200" y="332656"/>
          <a:ext cx="7239000" cy="61237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1757672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268760"/>
            <a:ext cx="7200800" cy="5186976"/>
          </a:xfrm>
        </p:spPr>
        <p:txBody>
          <a:bodyPr>
            <a:normAutofit/>
          </a:bodyPr>
          <a:lstStyle/>
          <a:p>
            <a:r>
              <a:rPr lang="ru-RU" dirty="0"/>
              <a:t>В 2021/2022 учебном году функционировало 15 общеобразовательных организаций,  в т. ч. </a:t>
            </a:r>
            <a:endParaRPr lang="ru-RU" dirty="0" smtClean="0"/>
          </a:p>
          <a:p>
            <a:r>
              <a:rPr lang="ru-RU" dirty="0" smtClean="0"/>
              <a:t>12 </a:t>
            </a:r>
            <a:r>
              <a:rPr lang="ru-RU" dirty="0"/>
              <a:t>общеобразовательных учреждений с русским языком обучения, </a:t>
            </a:r>
            <a:endParaRPr lang="ru-RU" dirty="0" smtClean="0"/>
          </a:p>
          <a:p>
            <a:r>
              <a:rPr lang="ru-RU" dirty="0" smtClean="0"/>
              <a:t>  </a:t>
            </a:r>
            <a:r>
              <a:rPr lang="ru-RU" dirty="0"/>
              <a:t>1 общеобразовательное учреждение с крымскотатарским языком обучения, </a:t>
            </a:r>
            <a:endParaRPr lang="ru-RU" dirty="0" smtClean="0"/>
          </a:p>
          <a:p>
            <a:r>
              <a:rPr lang="ru-RU" dirty="0" smtClean="0"/>
              <a:t>2 </a:t>
            </a:r>
            <a:r>
              <a:rPr lang="ru-RU" dirty="0"/>
              <a:t>общеобразовательных учреждения с русским и крымскотатарским языком обучения.  </a:t>
            </a:r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2022/2023 учебном году сеть будет сохранена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392048"/>
            <a:ext cx="7239000" cy="516672"/>
          </a:xfrm>
          <a:prstGeom prst="rect">
            <a:avLst/>
          </a:prstGeom>
        </p:spPr>
        <p:txBody>
          <a:bodyPr vert="horz" lIns="45720" tIns="0" rIns="45720" bIns="0" anchor="b" anchorCtr="0">
            <a:normAutofit fontScale="90000" lnSpcReduction="1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800" b="1" kern="1200" cap="all" baseline="0">
                <a:ln w="500">
                  <a:solidFill>
                    <a:schemeClr val="tx2">
                      <a:shade val="20000"/>
                      <a:satMod val="120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  <a:latin typeface="+mj-lt"/>
                <a:ea typeface="+mj-ea"/>
                <a:cs typeface="+mj-cs"/>
              </a:defRPr>
            </a:lvl1pPr>
            <a:extLst/>
          </a:lstStyle>
          <a:p>
            <a:pPr algn="ctr" fontAlgn="auto">
              <a:spcAft>
                <a:spcPts val="0"/>
              </a:spcAft>
            </a:pPr>
            <a:r>
              <a:rPr lang="ru-RU" i="1" dirty="0" smtClean="0"/>
              <a:t>Общее  образование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41722555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b="1" dirty="0" smtClean="0"/>
              <a:t>Контингент обучающихся общеобразовательных школ</a:t>
            </a:r>
            <a:endParaRPr lang="ru-RU" b="1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753823953"/>
              </p:ext>
            </p:extLst>
          </p:nvPr>
        </p:nvGraphicFramePr>
        <p:xfrm>
          <a:off x="500033" y="1785926"/>
          <a:ext cx="7643867" cy="46037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5422</TotalTime>
  <Words>2914</Words>
  <Application>Microsoft Office PowerPoint</Application>
  <PresentationFormat>Экран (4:3)</PresentationFormat>
  <Paragraphs>1366</Paragraphs>
  <Slides>55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Изящная</vt:lpstr>
      <vt:lpstr>Реализация государственной политики  в сфере образования  Советского  района  Республики Крым в  2021-2022 годах и задачи на 2022/23 учебный год </vt:lpstr>
      <vt:lpstr> Сеть образовательных учреждений  Советского района Республики Крым </vt:lpstr>
      <vt:lpstr>Дошкольное образование</vt:lpstr>
      <vt:lpstr>Заполняемость детских садов</vt:lpstr>
      <vt:lpstr>Слайд 5</vt:lpstr>
      <vt:lpstr>Качество содержания образовательной деятельности</vt:lpstr>
      <vt:lpstr>Слайд 7</vt:lpstr>
      <vt:lpstr>Слайд 8</vt:lpstr>
      <vt:lpstr>Контингент обучающихся общеобразовательных школ</vt:lpstr>
      <vt:lpstr>ИНКЛЮЗИВНОЕ ОБУЧЕНИЕ В общеобразовательных школах</vt:lpstr>
      <vt:lpstr>Организация подвоза</vt:lpstr>
      <vt:lpstr>Организация горячего питания</vt:lpstr>
      <vt:lpstr>Инновационная деятельность</vt:lpstr>
      <vt:lpstr>Цифровая трансформация образования</vt:lpstr>
      <vt:lpstr>Слайд 15</vt:lpstr>
      <vt:lpstr>Предпрофильное обучение</vt:lpstr>
      <vt:lpstr>Дополнительное   образование</vt:lpstr>
      <vt:lpstr> Итоги  проведения внешнего оценивания (ГИА-9, 11)  на территории муниципального образования Советский район Республики Крым     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Рейтинг школ по результатам оценки качества образования </vt:lpstr>
      <vt:lpstr>Слайд 42</vt:lpstr>
      <vt:lpstr>Количество победителей и призёров в общеобразовательных учреждениях в 2021/2022 учебном году </vt:lpstr>
      <vt:lpstr>Рейтинг дошкольных образовательных учреждений</vt:lpstr>
      <vt:lpstr>Педагогические кадры</vt:lpstr>
      <vt:lpstr>Квалификация педагогических кадров</vt:lpstr>
      <vt:lpstr>Модернизация образовательных учреждений</vt:lpstr>
      <vt:lpstr>Реализация государственной молодежной политики  </vt:lpstr>
      <vt:lpstr>Физическая  культура и спорт </vt:lpstr>
      <vt:lpstr>Слайд 50</vt:lpstr>
      <vt:lpstr>Об организации проведения летней оздоровительной кампании в 2022 году</vt:lpstr>
      <vt:lpstr>Резолюция конференции</vt:lpstr>
      <vt:lpstr>Приоритетными задачами развития системы образования  Советского района Республики Крым на 2020/2021 учебный год являются: </vt:lpstr>
      <vt:lpstr>Приоритетными задачами развития системы образования  Советского района Республики Крым на 2022/2023 учебный год являются: </vt:lpstr>
      <vt:lpstr>Приоритетными задачами развития системы образования  Советского района Республики Крым на 2022/2023 учебный год являются: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Сеть образовательных учреждений  Советского района Республики Крым </dc:title>
  <dc:creator>UserXP</dc:creator>
  <cp:lastModifiedBy>Tremere</cp:lastModifiedBy>
  <cp:revision>241</cp:revision>
  <dcterms:created xsi:type="dcterms:W3CDTF">2016-08-29T07:24:42Z</dcterms:created>
  <dcterms:modified xsi:type="dcterms:W3CDTF">2022-08-29T17:33:49Z</dcterms:modified>
</cp:coreProperties>
</file>