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5" r:id="rId2"/>
    <p:sldId id="626" r:id="rId3"/>
    <p:sldId id="628" r:id="rId4"/>
    <p:sldId id="608" r:id="rId5"/>
    <p:sldId id="609" r:id="rId6"/>
    <p:sldId id="629" r:id="rId7"/>
    <p:sldId id="630" r:id="rId8"/>
    <p:sldId id="612" r:id="rId9"/>
    <p:sldId id="631" r:id="rId10"/>
    <p:sldId id="634" r:id="rId11"/>
    <p:sldId id="636" r:id="rId12"/>
    <p:sldId id="637" r:id="rId13"/>
    <p:sldId id="632" r:id="rId14"/>
  </p:sldIdLst>
  <p:sldSz cx="12192000" cy="6858000"/>
  <p:notesSz cx="6805613" cy="99441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9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5" pos="7650" userDrawn="1">
          <p15:clr>
            <a:srgbClr val="A4A3A4"/>
          </p15:clr>
        </p15:guide>
        <p15:guide id="6" orient="horz" pos="1200" userDrawn="1">
          <p15:clr>
            <a:srgbClr val="A4A3A4"/>
          </p15:clr>
        </p15:guide>
        <p15:guide id="7" pos="69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4214"/>
    <a:srgbClr val="EAB200"/>
    <a:srgbClr val="ED7D31"/>
    <a:srgbClr val="2F5597"/>
    <a:srgbClr val="FFD966"/>
    <a:srgbClr val="00B0F0"/>
    <a:srgbClr val="FF99CC"/>
    <a:srgbClr val="00B050"/>
    <a:srgbClr val="B1BDF1"/>
    <a:srgbClr val="95E7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6296" autoAdjust="0"/>
  </p:normalViewPr>
  <p:slideViewPr>
    <p:cSldViewPr snapToGrid="0">
      <p:cViewPr varScale="1">
        <p:scale>
          <a:sx n="76" d="100"/>
          <a:sy n="76" d="100"/>
        </p:scale>
        <p:origin x="-504" y="-96"/>
      </p:cViewPr>
      <p:guideLst>
        <p:guide orient="horz" pos="890"/>
        <p:guide orient="horz" pos="1200"/>
        <p:guide pos="347"/>
        <p:guide pos="7650"/>
        <p:guide pos="69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napToGrid="0">
      <p:cViewPr>
        <p:scale>
          <a:sx n="130" d="100"/>
          <a:sy n="130" d="100"/>
        </p:scale>
        <p:origin x="192" y="-48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5FDA-3ABD-4F5A-A8E1-3EACD844AA0E}" type="datetime1">
              <a:rPr lang="ru-RU" smtClean="0"/>
              <a:pPr/>
              <a:t>02.03.2022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21B72-D5D6-4B25-81DB-AB85CA740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5868871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3"/>
            <a:ext cx="2949099" cy="49893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EAABCD87-94AF-4B5B-BAF1-F5284FE899C7}" type="datetime1">
              <a:rPr lang="ru-RU" smtClean="0"/>
              <a:pPr/>
              <a:t>02.03.2022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3" y="4785598"/>
            <a:ext cx="5444490" cy="391548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9447256E-483B-4BC1-BFF8-D2418426C5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3270089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834F1D5-33B3-480A-A4E8-311841A67364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7888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2FEB2F6-545A-4670-B897-4E5B0FC35E41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24172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 defTabSz="914306">
              <a:defRPr/>
            </a:pPr>
            <a:r>
              <a:rPr lang="ru-RU" dirty="0"/>
              <a:t>Издательством выпущен курс «Основы финансовой грамотности» коллектива авторов</a:t>
            </a:r>
            <a:r>
              <a:rPr lang="ru-RU" baseline="0" dirty="0"/>
              <a:t> </a:t>
            </a:r>
            <a:r>
              <a:rPr lang="ru-RU" dirty="0"/>
              <a:t>Российская экономическая школа. Он</a:t>
            </a:r>
            <a:r>
              <a:rPr lang="ru-RU" baseline="0" dirty="0"/>
              <a:t> </a:t>
            </a:r>
            <a:r>
              <a:rPr lang="ru-RU" dirty="0"/>
              <a:t>является составной частью учебно-методического комплекта по курсам «Обществознание» и «Экономика». Пособие содержит методические рекомендации по организации и проведению уроков. УМК прошёл предварительную экспертизу в Российской академии образования и может быть использован в образовательной программе </a:t>
            </a:r>
            <a:r>
              <a:rPr lang="ru-RU" dirty="0">
                <a:solidFill>
                  <a:srgbClr val="FF0000"/>
                </a:solidFill>
              </a:rPr>
              <a:t>среднего общего образования </a:t>
            </a:r>
            <a:r>
              <a:rPr lang="ru-RU" dirty="0"/>
              <a:t>(8-9 класс).</a:t>
            </a:r>
          </a:p>
          <a:p>
            <a:pPr indent="287970"/>
            <a:r>
              <a:rPr lang="ru-RU" b="1" dirty="0"/>
              <a:t>УМК простым и ясным языком освещает вопросы:</a:t>
            </a:r>
            <a:endParaRPr lang="ru-RU" dirty="0"/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Личное финансовое планирование, расходы и доходы семьи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Как сохранить и преумножить сбережения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Кредитование и возможные риски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Мобильные платежи и защита от мошенников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Страхование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Налоги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Пенсия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dirty="0"/>
              <a:t>Защита от финансовых махинаций</a:t>
            </a:r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F9092B0-3572-41E5-ACB1-B45717419603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443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60B212FF-64EE-4B1E-93F4-6D09F2028D59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193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sz="1200" dirty="0"/>
              <a:t>Как известно, реализация проекта «Современная школа» предполагает внедрение </a:t>
            </a:r>
            <a:r>
              <a:rPr lang="ru-RU" sz="1200" b="1" dirty="0"/>
              <a:t>новых методов и образовательных технологий</a:t>
            </a:r>
            <a:r>
              <a:rPr lang="ru-RU" sz="1200" dirty="0"/>
              <a:t> – педагогических и информационных, – которые способствуют: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вовлечению учащихся в учебный процесс, повышению их мотивации,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получению прочных базовых знаний и умений,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формированию умения применять полученные знания в жизни на благо обществу.</a:t>
            </a:r>
          </a:p>
          <a:p>
            <a:pPr indent="287970"/>
            <a:r>
              <a:rPr lang="ru-RU" sz="1200" dirty="0"/>
              <a:t>Иными словами, современная школа – это такая школа, в которой широко используются </a:t>
            </a:r>
            <a:r>
              <a:rPr lang="ru-RU" sz="1200" b="1" dirty="0"/>
              <a:t>практики развивающего обучения: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dirty="0"/>
              <a:t>создание учебных ситуаций, </a:t>
            </a:r>
            <a:r>
              <a:rPr lang="ru-RU" sz="1200" i="1" dirty="0"/>
              <a:t>инициирующих</a:t>
            </a:r>
            <a:r>
              <a:rPr lang="ru-RU" sz="1200" dirty="0"/>
              <a:t> учебную деятельность учащихся, </a:t>
            </a:r>
            <a:r>
              <a:rPr lang="ru-RU" sz="1200" i="1" dirty="0"/>
              <a:t>мотивирующих</a:t>
            </a:r>
            <a:r>
              <a:rPr lang="ru-RU" sz="1200" dirty="0"/>
              <a:t> их на учебную деятельность;</a:t>
            </a:r>
            <a:endParaRPr lang="ru-RU" sz="1200" dirty="0">
              <a:solidFill>
                <a:srgbClr val="FF0000"/>
              </a:solidFill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учение в общении</a:t>
            </a:r>
            <a:r>
              <a:rPr lang="ru-RU" sz="1200" dirty="0"/>
              <a:t> (</a:t>
            </a:r>
            <a:r>
              <a:rPr lang="ru-RU" sz="1200" i="1" dirty="0"/>
              <a:t>учебное сотрудничество), </a:t>
            </a:r>
            <a:r>
              <a:rPr lang="ru-RU" sz="1200" i="0" dirty="0"/>
              <a:t>задания на работу в парах и малых группах;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поисковая активность </a:t>
            </a:r>
            <a:r>
              <a:rPr lang="ru-RU" sz="1200" dirty="0"/>
              <a:t>– задания поискового характера, учебные исследования, проекты;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ru-RU" sz="1200" i="1" dirty="0"/>
              <a:t>оценочная самостоятельность </a:t>
            </a:r>
            <a:r>
              <a:rPr lang="ru-RU" sz="1200" dirty="0"/>
              <a:t>школьников, задания на само- и взаимооценку.</a:t>
            </a:r>
          </a:p>
          <a:p>
            <a:pPr indent="287970"/>
            <a:r>
              <a:rPr lang="ru-RU" sz="1200" dirty="0"/>
              <a:t>Все эти практики широко</a:t>
            </a:r>
            <a:r>
              <a:rPr lang="ru-RU" sz="1200" baseline="0" dirty="0"/>
              <a:t> представлены в учебниках «Просвещения».</a:t>
            </a:r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2C303744-75B1-4822-B334-F398EF5941A4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641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A05E6458-3F23-4BB8-8927-4CF002F6693B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079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30C6EAE5-F4E0-42F4-B555-7EACBFF94179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120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6002E3F6-8D60-4247-BBA3-9C7DC97B6E68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11548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865415"/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2DD9FE-5FB0-4B08-98A1-3759FF442E5B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96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BB47362D-FE5A-4A91-AE50-71A341E7497B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985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fld id="{73B6565E-B334-4A64-BADA-C56DA8B59DDC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724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«Функциональная грамотность. Тренажёр» 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пособиях содержатся разнообразные практико-ориентированные задания, поиск решения которых позволит школьникам подготовиться к участию в международных исследованиях качества образования, приведены примеры их решений и ответы. </a:t>
            </a:r>
          </a:p>
          <a:p>
            <a:pPr indent="288000"/>
            <a:r>
              <a:rPr lang="ru-RU" sz="1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Пособия серии могут использоваться учителями математики, русского языка, обществознания, биологии, физики и химии на уроках и во внеурочной деятельности, а также родителями и школьниками.</a:t>
            </a:r>
          </a:p>
          <a:p>
            <a:endParaRPr lang="ru-RU" sz="10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288000"/>
            <a:r>
              <a:rPr lang="ru-RU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Более подробно о пособиях: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Учебное пособие «Математика на каждый день» предназначено для учащихся 6‒8 классов. Задачи, включённые в сборник, направлены на совершенствование навыков применения полученных учащимися теоретических знаний по математике в жизненных ситуациях.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Данное пособие поможет учителям понять систему построения задач международных исследований, в частности ― на проверку математической грамотности школьников. А это способность рассуждать логически и убедительно формулировать проблемы реального мира на языке математики, применять математические знания для решения проблемы и интерпретировать получившийся математический результат с переходом на контекст задачи. </a:t>
            </a:r>
          </a:p>
          <a:p>
            <a:pPr indent="288000"/>
            <a:r>
              <a:rPr lang="ru-RU" sz="10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Пособие также поможет учителю в создании условий для поиска оригинальных решений поставленных задач, а ученику ― решать важные жизненные проблемы.</a:t>
            </a:r>
          </a:p>
          <a:p>
            <a:endParaRPr lang="ru-RU" sz="1000" i="0" dirty="0"/>
          </a:p>
          <a:p>
            <a:pPr indent="287970"/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FA26F88D-531B-44D5-84D5-D31C9CB7BDC4}" type="datetime1">
              <a:rPr lang="ru-RU" smtClean="0"/>
              <a:pPr/>
              <a:t>02.03.2022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29089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683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8857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4917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7663" y="6377941"/>
            <a:ext cx="3903683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949" y="6377941"/>
            <a:ext cx="2805771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23521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Линия"/>
          <p:cNvSpPr/>
          <p:nvPr/>
        </p:nvSpPr>
        <p:spPr>
          <a:xfrm>
            <a:off x="5924339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1" name="Линия"/>
          <p:cNvSpPr/>
          <p:nvPr/>
        </p:nvSpPr>
        <p:spPr>
          <a:xfrm flipH="1">
            <a:off x="6055025" y="880580"/>
            <a:ext cx="212637" cy="52771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2" name="Линия"/>
          <p:cNvSpPr/>
          <p:nvPr/>
        </p:nvSpPr>
        <p:spPr>
          <a:xfrm flipH="1">
            <a:off x="6010376" y="880580"/>
            <a:ext cx="212637" cy="52771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sp>
        <p:nvSpPr>
          <p:cNvPr id="23" name="Линия"/>
          <p:cNvSpPr/>
          <p:nvPr/>
        </p:nvSpPr>
        <p:spPr>
          <a:xfrm>
            <a:off x="5776306" y="1279922"/>
            <a:ext cx="639390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3200"/>
            </a:pPr>
            <a:endParaRPr sz="1600"/>
          </a:p>
        </p:txBody>
      </p:sp>
      <p:pic>
        <p:nvPicPr>
          <p:cNvPr id="12" name="pasted-image.tiff" descr="pasted-image.tiff"/>
          <p:cNvPicPr>
            <a:picLocks noChangeAspect="1"/>
          </p:cNvPicPr>
          <p:nvPr userDrawn="1"/>
        </p:nvPicPr>
        <p:blipFill>
          <a:blip r:embed="rId2" cstate="print">
            <a:biLevel thresh="25000"/>
            <a:extLst/>
          </a:blip>
          <a:srcRect l="39743" r="39743" b="36077"/>
          <a:stretch>
            <a:fillRect/>
          </a:stretch>
        </p:blipFill>
        <p:spPr>
          <a:xfrm>
            <a:off x="11771619" y="1"/>
            <a:ext cx="318781" cy="333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xmlns="" val="13423885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775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56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4837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00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4956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173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873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4885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>
            <a:extLst>
              <a:ext uri="{FF2B5EF4-FFF2-40B4-BE49-F238E27FC236}">
                <a16:creationId xmlns:a16="http://schemas.microsoft.com/office/drawing/2014/main" xmlns="" id="{336A5C21-8560-4361-BC34-8E7691E5DE3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xmlns="" val="240683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10" name="Слайд think-cell" r:id="rId18" imgW="360" imgH="360" progId="">
              <p:embed/>
            </p:oleObj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:a16="http://schemas.microsoft.com/office/drawing/2014/main" xmlns="" id="{C09A8BCA-0AC5-4653-AE0C-127E1ECAA6AD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ru-RU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9B150-16F9-4654-A9FF-3F04349E5D0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06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2.bin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hyperlink" Target="https://edu.gov.ru/national-project/" TargetMode="External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839"/>
          <a:stretch/>
        </p:blipFill>
        <p:spPr>
          <a:xfrm>
            <a:off x="-752757" y="0"/>
            <a:ext cx="12199293" cy="6843486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xmlns="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41179704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438" name="Слайд think-cell" r:id="rId7" imgW="360" imgH="360" progId="">
              <p:embed/>
            </p:oleObj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xmlns="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442" y="3169085"/>
            <a:ext cx="7628021" cy="1169551"/>
          </a:xfr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5000"/>
              </a:lnSpc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 говорил великий педагог XIX века  Константин Дмитриевич Ушинский: «Нельзя человека научить на всю жизнь, его надо научить учиться всю жизнь!».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528175"/>
            <a:ext cx="8025063" cy="1689693"/>
          </a:xfrm>
        </p:spPr>
        <p:txBody>
          <a:bodyPr wrap="square" lIns="0" tIns="0" rIns="0" bIns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Тема: «Использование возможностей предметов «История» и «Обществознание» в формировании функциональной грамотности»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sz="4500" b="1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AutoShape 4"/>
          <p:cNvSpPr>
            <a:spLocks noChangeAspect="1" noChangeArrowheads="1" noTextEdit="1"/>
          </p:cNvSpPr>
          <p:nvPr/>
        </p:nvSpPr>
        <p:spPr bwMode="auto">
          <a:xfrm>
            <a:off x="10099577" y="300997"/>
            <a:ext cx="1500931" cy="51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313151" y="5398718"/>
            <a:ext cx="721499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Open Sans Light" panose="020B0306030504020204" pitchFamily="34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latin typeface="Times New Roman" pitchFamily="18" charset="0"/>
                <a:ea typeface="Open Sans Light" panose="020B0306030504020204" pitchFamily="34" charset="0"/>
                <a:cs typeface="Times New Roman" pitchFamily="18" charset="0"/>
              </a:rPr>
              <a:t>Автор </a:t>
            </a:r>
            <a:r>
              <a:rPr lang="ru-RU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</a:t>
            </a:r>
            <a:r>
              <a:rPr lang="ru-RU" b="1" dirty="0" smtClean="0">
                <a:solidFill>
                  <a:schemeClr val="bg1">
                    <a:lumMod val="8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ea typeface="Open Sans Light" panose="020B0306030504020204" pitchFamily="34" charset="0"/>
                <a:cs typeface="Times New Roman" pitchFamily="18" charset="0"/>
              </a:rPr>
              <a:t>учитель истории и обществознания </a:t>
            </a:r>
          </a:p>
          <a:p>
            <a:r>
              <a:rPr lang="ru-RU" sz="2000" b="1" dirty="0" smtClean="0">
                <a:latin typeface="Times New Roman" pitchFamily="18" charset="0"/>
                <a:ea typeface="Open Sans Light" panose="020B0306030504020204" pitchFamily="34" charset="0"/>
                <a:cs typeface="Times New Roman" pitchFamily="18" charset="0"/>
              </a:rPr>
              <a:t>                 Лыткина Александра Александровна</a:t>
            </a:r>
            <a:endParaRPr lang="ru-RU" sz="2000" b="1" dirty="0">
              <a:latin typeface="Times New Roman" pitchFamily="18" charset="0"/>
              <a:ea typeface="Open Sans Light" panose="020B0306030504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75781" y="450937"/>
            <a:ext cx="11285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-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Ильичевская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СШ» Советского района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9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0711" name="Слайд think-cell" r:id="rId5" imgW="360" imgH="360" progId="">
              <p:embed/>
            </p:oleObj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F7FC2986-4132-4116-842E-EB7D4972ED67}"/>
              </a:ext>
            </a:extLst>
          </p:cNvPr>
          <p:cNvSpPr txBox="1"/>
          <p:nvPr/>
        </p:nvSpPr>
        <p:spPr>
          <a:xfrm>
            <a:off x="483215" y="1441364"/>
            <a:ext cx="10527505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/>
              <a:t>Функциональная грамотность. Тренажеры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201" y="180576"/>
            <a:ext cx="9286612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«Функциональная Грамотность. </a:t>
            </a:r>
            <a:endParaRPr lang="ru-RU" sz="3200" b="1" spc="-40" dirty="0" smtClean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Тренажёры»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374692A-A8C8-433A-BF11-7C8E8130BB59}"/>
              </a:ext>
            </a:extLst>
          </p:cNvPr>
          <p:cNvSpPr/>
          <p:nvPr/>
        </p:nvSpPr>
        <p:spPr>
          <a:xfrm>
            <a:off x="8376988" y="2980096"/>
            <a:ext cx="2617806" cy="115416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Живые системы. 7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Науки о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Земле и Вселенной. </a:t>
            </a:r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7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9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Физические системы. 7-9 классы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391658" y="2188359"/>
            <a:ext cx="2619062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декабре 2019 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xmlns="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xmlns="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xmlns="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xmlns="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xmlns="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xmlns="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xmlns="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xmlns="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xmlns="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xmlns="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xmlns="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xmlns="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xmlns="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xmlns="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00" y="2299448"/>
            <a:ext cx="2437674" cy="341274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40" name="Содержимое 17"/>
          <p:cNvSpPr txBox="1">
            <a:spLocks/>
          </p:cNvSpPr>
          <p:nvPr/>
        </p:nvSpPr>
        <p:spPr>
          <a:xfrm>
            <a:off x="3016103" y="2256237"/>
            <a:ext cx="4936636" cy="2828193"/>
          </a:xfrm>
          <a:prstGeom prst="rect">
            <a:avLst/>
          </a:prstGeom>
        </p:spPr>
        <p:txBody>
          <a:bodyPr vert="horz" lIns="42844" tIns="42844" rIns="42844" bIns="42844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Помогают формировать умение осознанно использовать полученные в ходе обучения знания для решения жизненных задач, развивают активность и самостоятельность учащихся, вовлекают их в поисковую и познавательную деятельность. </a:t>
            </a:r>
          </a:p>
          <a:p>
            <a:pPr algn="l"/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разнообразные практико-ориентированные задания, позволяющие школьникам подготовиться к участию в международных исследованиях качества образования. Приведены примеры их решений и ответы. </a:t>
            </a:r>
          </a:p>
          <a:p>
            <a:pPr algn="l"/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374692A-A8C8-433A-BF11-7C8E8130BB59}"/>
              </a:ext>
            </a:extLst>
          </p:cNvPr>
          <p:cNvSpPr/>
          <p:nvPr/>
        </p:nvSpPr>
        <p:spPr>
          <a:xfrm>
            <a:off x="8422373" y="5029636"/>
            <a:ext cx="2619062" cy="1077218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поисках финансового равновесия. 6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 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Многомерное чтение. 6-8 классы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422373" y="4271343"/>
            <a:ext cx="2619062" cy="6489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Готовятся к </a:t>
            </a:r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печати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начале 2020</a:t>
            </a:r>
            <a:endParaRPr lang="ru-RU" sz="1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263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2755" name="Слайд think-cell" r:id="rId5" imgW="360" imgH="36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36562" y="473293"/>
            <a:ext cx="9440454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Серия «Задачники»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F891D045-80B5-4DC6-A762-D4045AC0D02E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rgbClr val="2D2B8D"/>
          </a:solidFill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AA46FCA3-52A7-42DF-B423-50E2D3A94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C6711D80-4A50-4C96-8DFF-F72F5880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xmlns="" id="{D4BF838A-63D2-4F88-9531-7E80D8414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xmlns="" id="{EE5733E1-860D-4949-B528-F0144EF42E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xmlns="" id="{95C544C4-FE20-4E54-8575-B167316C80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xmlns="" id="{4FEC91D6-B0AB-4057-8F7C-1D51A3105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xmlns="" id="{C182FEA9-FC07-4415-96D0-A1D8535A2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xmlns="" id="{1BC64215-C751-4645-A0EE-8DAF52ABE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xmlns="" id="{8376A7EB-8327-4B38-8E13-EB613ED84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xmlns="" id="{07D29E00-DA23-4AB4-B331-DA524612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xmlns="" id="{5D73C62B-ABC0-49BC-A84B-017014F5E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xmlns="" id="{B6A2B324-2B36-4B7E-8D74-42981AFDB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xmlns="" id="{0AA402C9-4519-4D08-9B6C-8E5172F9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xmlns="" id="{51CA5231-E59E-4F85-B209-928948FC27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A2D9AC4-09ED-41C8-9B7E-ABA991EBB706}"/>
              </a:ext>
            </a:extLst>
          </p:cNvPr>
          <p:cNvSpPr txBox="1"/>
          <p:nvPr/>
        </p:nvSpPr>
        <p:spPr>
          <a:xfrm>
            <a:off x="436562" y="1451628"/>
            <a:ext cx="10432844" cy="64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r>
              <a:rPr lang="ru-RU" dirty="0"/>
              <a:t>Функциональная грамотность. Задачники</a:t>
            </a: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020" y="2488945"/>
            <a:ext cx="1681200" cy="226800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5" t="1733" r="5391" b="3923"/>
          <a:stretch/>
        </p:blipFill>
        <p:spPr bwMode="auto">
          <a:xfrm>
            <a:off x="1345542" y="3673374"/>
            <a:ext cx="1762371" cy="226765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3565584" y="2131253"/>
            <a:ext cx="4902273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Многофункциональные задачники: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позволят учащимся существенно повысить уровень своей функциональной грамотности,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содержат разнообразные тренировочные и проверочные задания и упражнения для текущего и итогового контроля знаний, а также творческие задания, позволяющие углубить знания по различным предметным областям и расширить кругозор,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могут использоваться учителями математики, русского языка, обществознания, биологии, физики и химии на уроках, во внеурочной деятельности, в системе дополнительного образования, семейного образования.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6114" y="2314146"/>
            <a:ext cx="1681200" cy="226799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AE9C929-47DA-4A70-A58F-FB9DE16F1F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887" y="3761273"/>
            <a:ext cx="1681200" cy="226800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8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3784" name="Слайд think-cell" r:id="rId5" imgW="360" imgH="36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12633" y="223054"/>
            <a:ext cx="10502068" cy="9356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Функциональная грамотность в контексте национального проекта «Образование»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64369" y="5237768"/>
            <a:ext cx="2311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A2D9AC4-09ED-41C8-9B7E-ABA991EBB706}"/>
              </a:ext>
            </a:extLst>
          </p:cNvPr>
          <p:cNvSpPr txBox="1"/>
          <p:nvPr/>
        </p:nvSpPr>
        <p:spPr>
          <a:xfrm>
            <a:off x="512633" y="1530001"/>
            <a:ext cx="10474681" cy="94580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>
            <a:defPPr>
              <a:defRPr lang="ru-RU"/>
            </a:defPPr>
            <a:lvl1pPr marL="723900">
              <a:defRPr sz="20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/>
            <a:endParaRPr lang="ru-RU" dirty="0"/>
          </a:p>
          <a:p>
            <a:pPr marL="0"/>
            <a:r>
              <a:rPr lang="ru-RU" dirty="0"/>
              <a:t>Формируя функциональную грамотность обучающихся, мы решаем задачи стратегического развития Российской Федерации:</a:t>
            </a:r>
          </a:p>
          <a:p>
            <a:pPr marL="0"/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572052" y="2643029"/>
            <a:ext cx="53563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усиление </a:t>
            </a:r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  <a:r>
              <a:rPr lang="ru-RU" sz="1400" b="1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;</a:t>
            </a:r>
          </a:p>
          <a:p>
            <a:pPr algn="just"/>
            <a:endParaRPr lang="ru-RU" sz="140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технологическое первенство на мировой арене, усиление роли инноваций в социально-экономическом развитии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10627" y="6039901"/>
            <a:ext cx="11839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Функциональная грамотность 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основа </a:t>
            </a:r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жизненной и профессиональной успешности выпускников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60" name="Группа 59"/>
          <p:cNvGrpSpPr/>
          <p:nvPr/>
        </p:nvGrpSpPr>
        <p:grpSpPr>
          <a:xfrm>
            <a:off x="5935903" y="2464319"/>
            <a:ext cx="5051411" cy="3408356"/>
            <a:chOff x="5939303" y="983978"/>
            <a:chExt cx="6184815" cy="4116026"/>
          </a:xfrm>
        </p:grpSpPr>
        <p:pic>
          <p:nvPicPr>
            <p:cNvPr id="6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164" y="983978"/>
              <a:ext cx="6170954" cy="4116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9303" y="2934536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020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604438" y="4212850"/>
            <a:ext cx="167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БЛОК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ЗАДАНИЙ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>
                <a:solidFill>
                  <a:schemeClr val="tx2"/>
                </a:solidFill>
              </a:rPr>
              <a:pPr/>
              <a:t>13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425885" y="1858108"/>
            <a:ext cx="1073480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Таким образом, подобная система работы помогает формировать на уроках функциональную грамотность обучающихся, развивать основные умения и навыки, воспитывает внутреннюю самооценку, повышает учебную мотивацию учащихся. При формировании функциональной грамотности учитель выступает больше в роли организатора самостоятельной активной познавательной деятельности учащихся, компетентным консультантом и помощником.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0242" y="348916"/>
            <a:ext cx="3259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0253" y="203043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2653" y="143175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2653" y="2182838"/>
            <a:ext cx="12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7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>
            <a:extLst>
              <a:ext uri="{FF2B5EF4-FFF2-40B4-BE49-F238E27FC236}">
                <a16:creationId xmlns:a16="http://schemas.microsoft.com/office/drawing/2014/main" xmlns="" id="{C57A16CD-55A2-4F01-A658-438A93B431F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3568" name="Слайд think-cell" r:id="rId5" imgW="360" imgH="360" progId="">
              <p:embed/>
            </p:oleObj>
          </a:graphicData>
        </a:graphic>
      </p:graphicFrame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51172" y="6647295"/>
            <a:ext cx="12088483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4967" y="408729"/>
            <a:ext cx="938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НАЦИОНАЛЬНЫЙ ПРОЕКТ  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ru-RU" sz="3200" b="1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ОБРАЗОВАНИЕ»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2389" y="5757534"/>
            <a:ext cx="4621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Сроки реализации: 01.01.2019 - 31.12.2024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96407" y="6596922"/>
            <a:ext cx="156324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  <a:hlinkClick r:id="rId6"/>
              </a:rPr>
              <a:t>*</a:t>
            </a:r>
            <a:r>
              <a:rPr lang="en-US" sz="700" dirty="0">
                <a:solidFill>
                  <a:schemeClr val="bg1">
                    <a:lumMod val="65000"/>
                  </a:schemeClr>
                </a:solidFill>
                <a:hlinkClick r:id="rId6"/>
              </a:rPr>
              <a:t>https://edu.gov.ru/national-project/</a:t>
            </a:r>
            <a:endParaRPr lang="ru-RU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xmlns="" id="{CE17528F-A29B-4404-8508-AC7A0AD4D1CF}"/>
              </a:ext>
            </a:extLst>
          </p:cNvPr>
          <p:cNvGrpSpPr/>
          <p:nvPr/>
        </p:nvGrpSpPr>
        <p:grpSpPr>
          <a:xfrm>
            <a:off x="10920851" y="133368"/>
            <a:ext cx="1036335" cy="358338"/>
            <a:chOff x="10099577" y="300997"/>
            <a:chExt cx="1512553" cy="523002"/>
          </a:xfrm>
          <a:solidFill>
            <a:schemeClr val="bg1"/>
          </a:solidFill>
        </p:grpSpPr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xmlns="" id="{D4FC10EE-9BC1-4B37-9730-6D1A148B1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4558" y="546724"/>
              <a:ext cx="576131" cy="33206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xmlns="" id="{EBEEF818-38BD-480A-9B22-1E814DE87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9357" y="546724"/>
              <a:ext cx="576131" cy="33206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xmlns="" id="{3F757E91-633C-45E0-8E38-8F8940BB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9577" y="666268"/>
              <a:ext cx="131166" cy="122864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xmlns="" id="{43E418C2-BD46-4515-B203-BC19D5A40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53987" y="666268"/>
              <a:ext cx="89658" cy="122864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xmlns="" id="{D927D5A2-27B3-4185-841E-72E7A2E8CA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68549" y="664607"/>
              <a:ext cx="121204" cy="126184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xmlns="" id="{F2C50053-02A3-4CA9-8B8A-3A2F25C54D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7978" y="664607"/>
              <a:ext cx="111241" cy="126184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xmlns="" id="{66D9BFA1-07F9-4E54-8E46-76E1DB27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54125" y="666268"/>
              <a:ext cx="96299" cy="122864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xmlns="" id="{E2F91430-0D62-4CE5-9911-3ED799953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8649" y="666268"/>
              <a:ext cx="89658" cy="122864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xmlns="" id="{65C1C419-F34D-4D7B-BAC6-5519BC1C5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3211" y="666268"/>
              <a:ext cx="189277" cy="157731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xmlns="" id="{ECC60C61-68E9-4E64-89DB-EE405C87F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751" y="666268"/>
              <a:ext cx="91317" cy="122864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xmlns="" id="{D25F7B16-4431-4A80-ABCB-743E2C96F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16974" y="666268"/>
              <a:ext cx="129505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xmlns="" id="{47569852-DE14-4E5C-B2D1-E9F307F66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8063" y="666268"/>
              <a:ext cx="131166" cy="122864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xmlns="" id="{2558E6B6-983C-43F9-B70B-EB2F51FB7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9152" y="666268"/>
              <a:ext cx="92978" cy="122864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xmlns="" id="{F38339E7-E7FF-401A-A81A-D796CD4E3F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35481" y="300997"/>
              <a:ext cx="240746" cy="303839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</p:grpSp>
      <p:pic>
        <p:nvPicPr>
          <p:cNvPr id="63546" name="Picture 58" descr="base-valu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7232" y="1324864"/>
            <a:ext cx="2792599" cy="16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548" name="Picture 60" descr="base-valu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774" y="3107805"/>
            <a:ext cx="2694160" cy="15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550" name="Picture 62" descr="base-valu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00456" y="4841901"/>
            <a:ext cx="2686840" cy="15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63569" name="Rectangle 81"/>
          <p:cNvSpPr>
            <a:spLocks noChangeArrowheads="1"/>
          </p:cNvSpPr>
          <p:nvPr/>
        </p:nvSpPr>
        <p:spPr bwMode="auto">
          <a:xfrm>
            <a:off x="168443" y="1203159"/>
            <a:ext cx="8506326" cy="48936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настоящее время одной из задач, стоящих перед современной школой, является формирование функциональной грамотности.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функциональной грамотностью  понимают результат овладения учащимися системой предметных ключевых компетенций, позволяющих эффективно применять усвоенные знания в практической ситуации, способность вступать в отношения с внешней средой и максимально быстро адаптироваться и функционировать в ней. 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 видом контроля формирования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функциональной грамотности является выполнения заданий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РЭШ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.Но это лишь контроль, проверка, а формирование происходит в процессе обучения!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3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6176" y="365162"/>
            <a:ext cx="9714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0648" y="1840832"/>
            <a:ext cx="10597019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Процесс овладения исторической грамотностью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обучающиеся определяют временные рамки изучаемого периода, соотносят даты с веками, показывают на карте территориальное пространство изучаемого события, дают характеристику понятийному аппарату, анализируют роль личности в истории.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Процесс обучения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усвоение исторических знаний происходит поэтапно, «от простого к сложному», от материала 5 класса (Древнейшие цивилизации) к темам в старших класса 20-21 вв. На протяжении всего процесса обучения используются интерактивные методы обучения: «мозговой штурм», работа в малых группах, творческие задания, интерактивная лекция, урок-экскурсия и другие.</a:t>
            </a:r>
          </a:p>
          <a:p>
            <a:pPr algn="ctr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8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</a:rPr>
              <a:t>3</a:t>
            </a:r>
            <a:endParaRPr lang="ru-RU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70811" y="76984"/>
            <a:ext cx="10362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Овладение функциональной грамотностью на уроках истории и обществознания складывается из нескольких составляющих 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6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0055" y="491706"/>
            <a:ext cx="9753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Times New Roman" pitchFamily="18" charset="0"/>
                <a:ea typeface="Open Sans" panose="020B0606030504020204" pitchFamily="34" charset="0"/>
                <a:cs typeface="Times New Roman" pitchFamily="18" charset="0"/>
              </a:rPr>
              <a:t>Средства формирования функциональной грамотности на уроках истории и обществознания:    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Times New Roman" pitchFamily="18" charset="0"/>
              <a:ea typeface="Open Sans" panose="020B0606030504020204" pitchFamily="34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дзаголовок 2"/>
          <p:cNvSpPr txBox="1">
            <a:spLocks/>
          </p:cNvSpPr>
          <p:nvPr/>
        </p:nvSpPr>
        <p:spPr>
          <a:xfrm>
            <a:off x="252663" y="1431758"/>
            <a:ext cx="10551696" cy="4154984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defPPr>
              <a:defRPr lang="ru-RU"/>
            </a:defPPr>
            <a:lvl1pPr marR="0" lvl="0" fontAlgn="auto">
              <a:spcAft>
                <a:spcPts val="0"/>
              </a:spcAft>
              <a:buClrTx/>
              <a:buSzTx/>
              <a:tabLst/>
              <a:defRPr sz="1200" b="1">
                <a:solidFill>
                  <a:srgbClr val="2D2B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-пересказы (мифов, биографий, рассказов и т.д.);</a:t>
            </a: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-познавательные игры, викторины, уроки-дебаты;</a:t>
            </a: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-исторические и обществоведческие диктанты и эссе с их последующей коррекцией со стороны учителя;</a:t>
            </a: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-изучение исторических и правовых документов;</a:t>
            </a: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-чтение вариативных источников;</a:t>
            </a:r>
          </a:p>
          <a:p>
            <a:pPr lvl="0"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-исследовательские работы в форме презентаций, рефератов, социологических опросов, проектов.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ru-RU" sz="1400" b="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513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0" y="0"/>
            <a:ext cx="112856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 учебных заданий по истории и обществознанию по формированию функциональной грамотности обучающихся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5958" y="938467"/>
            <a:ext cx="11020926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ЧИТАТЕЛЬСКАЯ ГРАМОТНОСТЬ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 заданий: 11 класс Тема: «Завершение эпохи индустриального общества 1945-1970гг»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 . Прочитайте текст (пункт в параграфе) 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Назовите две характерные черты «социально ориентированной экономики».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50−70-е гг. XX в. государственное вмешательство в экономику в странах Европы и США носило всеобъемлющий характер. Надо было восстанавливать разрушенное войной хозяйство, наращивать экономический потенциал, усиливать конкурентоспособность своих стран.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этот период возник значительный государственный сектор — на основе национализации ряда отраслей хозяйства или создания государственных предприятий в ведущих отраслях экономики. Увеличивалась доля государственных расходов и налогов.</a:t>
            </a:r>
            <a:r>
              <a:rPr lang="ru-RU" b="1" dirty="0" smtClean="0"/>
              <a:t>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обществознанию это может быть анализ любого документа.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Например: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Конституцией РФ.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Разделите  права и свободы человека  по группам (гражданские, политические, экономические, социальные ,культурные). 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, можно привести пример заданий, где обучающиеся вставляют пропущенные слова в исторические документы или обществоведческие тексты , составляют план по прочитанному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тексту,исправляют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ошибки в тексте.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57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:a16="http://schemas.microsoft.com/office/drawing/2014/main" xmlns="" id="{30C5398E-7F5A-4524-8CD4-4EAB3A96D7B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4578" name="Слайд think-cell" r:id="rId5" imgW="360" imgH="360" progId="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7322" y="470893"/>
            <a:ext cx="111011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Глобальные компетенции и </a:t>
            </a:r>
            <a:r>
              <a:rPr lang="ru-RU" sz="3200" b="1" spc="-40" dirty="0" err="1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креативное</a:t>
            </a:r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мышление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4938" y="1385108"/>
            <a:ext cx="100100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22" name="Прямая соединительная линия 121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64579" name="Rectangle 67"/>
          <p:cNvSpPr>
            <a:spLocks noChangeArrowheads="1"/>
          </p:cNvSpPr>
          <p:nvPr/>
        </p:nvSpPr>
        <p:spPr bwMode="auto">
          <a:xfrm>
            <a:off x="204537" y="1299412"/>
            <a:ext cx="11802979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примером на уроках обществознания будут правовые задачи или ситуации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их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правовое обсуждение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Используйте письма для ответов на вопросы, предлагаемые ниже.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Указать цель писем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выразить свою точку зрения о возможности применения смертной казни как высшей меры наказания  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181818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продемонстрировать свой социальный опыт.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Правовое обсуждение.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уроке истории для развития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мышления можно использовать задания по историческому проектированию , пример:</a:t>
            </a:r>
          </a:p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Представьте, что М.С. Горбачев отдал бы приказ об аресте Б.Н. Ельцина, Л.М. Кравчука и С.С Шушкевича, обвинив их (весьма справедливо) в заговоре с целью свержения законной власти. Технически это было возможно — в руках Президента СССР все еще находились силовые структуры и ядерная кнопка. Как развивались бы события дальше? Попытайтесь создать свой вариант развития событий на 10 лет вперед — до конца 2001 г.</a:t>
            </a: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181818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7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:a16="http://schemas.microsoft.com/office/drawing/2014/main" xmlns="" id="{2AD04C8F-AB05-4497-BFF1-6646C296616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65597" name="Слайд think-cell" r:id="rId5" imgW="360" imgH="360" progId="">
              <p:embed/>
            </p:oleObj>
          </a:graphicData>
        </a:graphic>
      </p:graphicFrame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-203640" y="-11486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58837" y="4858421"/>
            <a:ext cx="4516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charset="0"/>
              </a:rPr>
              <a:t>По рейтингу эффективности системы образования, РОССИЯ занимает 14 место в мире, из за значительного отставания по уровню грамотности учащихся средней школы и способности учащихся применять на практике полученные знания и навыки  (</a:t>
            </a: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PISA)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13775" y="375781"/>
            <a:ext cx="10835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ФИНАНСОВАЯ ГРАМОТНОСТЬ</a:t>
            </a:r>
            <a:endParaRPr lang="ru-RU" sz="28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99" name="Rectangle 63"/>
          <p:cNvSpPr>
            <a:spLocks noChangeArrowheads="1"/>
          </p:cNvSpPr>
          <p:nvPr/>
        </p:nvSpPr>
        <p:spPr bwMode="auto">
          <a:xfrm>
            <a:off x="713984" y="1766170"/>
            <a:ext cx="1030892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Примеров формирования финансовой грамотности на уроках обществознания огромное количество  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Составление семейного бюджета (соотношение доходов и расходов).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Использование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онлайн-калькуляторов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выбора кредита или депозита на сайтах банков.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Проекты по страхованию (выбор более приемлемой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автостраховки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Игра « Фондовая биржа».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-Составление налоговой декларации и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заявлений по налоговому вычету.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951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1472101" y="4081369"/>
            <a:ext cx="3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8956" y="1900238"/>
            <a:ext cx="3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5303" y="516623"/>
            <a:ext cx="1009207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Математическая грамотность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79096" y="1215188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датами, с лентой времени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Лента времени по всемирной истории для 5 класса. timeline | Timetoa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491" y="1800559"/>
            <a:ext cx="6096000" cy="4572000"/>
          </a:xfrm>
          <a:prstGeom prst="rect">
            <a:avLst/>
          </a:prstGeom>
          <a:noFill/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7127310" y="1490597"/>
            <a:ext cx="429642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Исторические задачи,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«1613 году в России был избран первый царь из Династии Романовых. Спустя 380 лет в Российской Федерации будет принята Конституция. За 5 лет до этого в стране праздновали юбилей: 1000 с момента принятия христианства на Руси».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случилось принятие Христианства?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Путем решения примера обучающийся выяснит дату принятия христианства.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181818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90148" y="5618747"/>
            <a:ext cx="36345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обществознания в блоке экономика - решение экономических задач.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71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497323" y="470893"/>
            <a:ext cx="98137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Естественнонаучная грамотность </a:t>
            </a:r>
            <a:endParaRPr lang="ru-RU" sz="32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E6838642-F192-40B3-9CE9-54140F0A90E1}"/>
              </a:ext>
            </a:extLst>
          </p:cNvPr>
          <p:cNvSpPr/>
          <p:nvPr/>
        </p:nvSpPr>
        <p:spPr>
          <a:xfrm>
            <a:off x="315303" y="6651116"/>
            <a:ext cx="2313597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700" dirty="0">
                <a:solidFill>
                  <a:schemeClr val="bg1">
                    <a:lumMod val="65000"/>
                  </a:schemeClr>
                </a:solidFill>
              </a:rPr>
              <a:t>© АО «Издательство «Просвещение» 2019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EB654A0-C98F-4F96-9F38-182DA224F2D5}"/>
              </a:ext>
            </a:extLst>
          </p:cNvPr>
          <p:cNvCxnSpPr/>
          <p:nvPr/>
        </p:nvCxnSpPr>
        <p:spPr>
          <a:xfrm>
            <a:off x="23406" y="1274490"/>
            <a:ext cx="10987314" cy="0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191288" y="2146575"/>
            <a:ext cx="27433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Разрешение  </a:t>
            </a:r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проблем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Глобальные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компетенции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861604" y="2713521"/>
            <a:ext cx="1611339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Читательская 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2009, 2018, 2027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2971847" y="4075194"/>
            <a:ext cx="2718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Естественно–научная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2006, 2015, 2024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0720" y="4042203"/>
            <a:ext cx="1797465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Математическая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  <a:p>
            <a:pPr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2003, 2012, 2021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58204" y="5370885"/>
            <a:ext cx="2011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Финансовая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грамотность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B150-16F9-4654-A9FF-3F04349E5D0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325678" y="1515649"/>
            <a:ext cx="103464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Возможно формирование при изучении темы связанной с эволюцией человечества на уроках истории, а на уроках обществознания  это темы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Человек 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биосоциальное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существо », «Ступени развития общества»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181818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другие.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7" name="Picture 5" descr="Эволюция человека: этапы и поиск переходного звена | Evolution, Prehistory,  Human spec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6091" y="2767264"/>
            <a:ext cx="7105650" cy="378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94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L45Bs_49czdZE6X9rW1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1460</Words>
  <Application>Microsoft Office PowerPoint</Application>
  <PresentationFormat>Произвольный</PresentationFormat>
  <Paragraphs>206</Paragraphs>
  <Slides>13</Slides>
  <Notes>12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 think-cell</vt:lpstr>
      <vt:lpstr>Как говорил великий педагог XIX века  Константин Дмитриевич Ушинский: «Нельзя человека научить на всю жизнь, его надо научить учиться всю жизнь!».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user</cp:lastModifiedBy>
  <cp:revision>827</cp:revision>
  <cp:lastPrinted>2019-08-02T09:06:22Z</cp:lastPrinted>
  <dcterms:created xsi:type="dcterms:W3CDTF">2018-07-24T05:59:49Z</dcterms:created>
  <dcterms:modified xsi:type="dcterms:W3CDTF">2022-03-02T17:02:20Z</dcterms:modified>
</cp:coreProperties>
</file>