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6" r:id="rId3"/>
    <p:sldId id="260" r:id="rId4"/>
    <p:sldId id="258" r:id="rId5"/>
    <p:sldId id="348" r:id="rId6"/>
    <p:sldId id="313" r:id="rId7"/>
    <p:sldId id="315" r:id="rId8"/>
    <p:sldId id="349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8" r:id="rId20"/>
    <p:sldId id="339" r:id="rId21"/>
    <p:sldId id="340" r:id="rId22"/>
    <p:sldId id="341" r:id="rId23"/>
    <p:sldId id="343" r:id="rId24"/>
    <p:sldId id="342" r:id="rId25"/>
    <p:sldId id="344" r:id="rId26"/>
    <p:sldId id="345" r:id="rId27"/>
    <p:sldId id="346" r:id="rId28"/>
    <p:sldId id="347" r:id="rId29"/>
    <p:sldId id="350" r:id="rId30"/>
    <p:sldId id="351" r:id="rId31"/>
    <p:sldId id="352" r:id="rId32"/>
    <p:sldId id="318" r:id="rId33"/>
    <p:sldId id="353" r:id="rId34"/>
    <p:sldId id="354" r:id="rId35"/>
    <p:sldId id="355" r:id="rId36"/>
    <p:sldId id="356" r:id="rId37"/>
    <p:sldId id="35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0;&#1085;&#1080;&#1075;&#1072;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4;&#1087;\&#1050;&#1085;&#1080;&#1075;&#1072;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ОУ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МБОУ</c:v>
                </c:pt>
                <c:pt idx="1">
                  <c:v>МБДОУ</c:v>
                </c:pt>
                <c:pt idx="2">
                  <c:v>МБУ ДО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 победителей и призёров в конкурсах </a:t>
            </a:r>
          </a:p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туристко-краеведческого направления</a:t>
            </a:r>
          </a:p>
        </c:rich>
      </c:tx>
      <c:layout/>
      <c:spPr>
        <a:noFill/>
        <a:ln w="25417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417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417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417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hape val="box"/>
        <c:axId val="123768192"/>
        <c:axId val="123872384"/>
        <c:axId val="0"/>
      </c:bar3DChart>
      <c:catAx>
        <c:axId val="12376819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3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872384"/>
        <c:crosses val="autoZero"/>
        <c:auto val="1"/>
        <c:lblAlgn val="ctr"/>
        <c:lblOffset val="100"/>
      </c:catAx>
      <c:valAx>
        <c:axId val="123872384"/>
        <c:scaling>
          <c:orientation val="minMax"/>
        </c:scaling>
        <c:axPos val="l"/>
        <c:majorGridlines>
          <c:spPr>
            <a:ln w="953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3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768192"/>
        <c:crosses val="autoZero"/>
        <c:crossBetween val="between"/>
      </c:valAx>
      <c:spPr>
        <a:noFill/>
        <a:ln w="25417">
          <a:noFill/>
        </a:ln>
      </c:spPr>
    </c:plotArea>
    <c:legend>
      <c:legendPos val="b"/>
      <c:layout/>
      <c:spPr>
        <a:noFill/>
        <a:ln w="25417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1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31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</a:t>
            </a:r>
            <a:r>
              <a:rPr lang="ru-RU" sz="2400" b="1" baseline="0"/>
              <a:t> победителей и призёров в творческих конкурсах</a:t>
            </a:r>
            <a:endParaRPr lang="ru-RU" sz="2400" b="1"/>
          </a:p>
        </c:rich>
      </c:tx>
      <c:layout/>
      <c:spPr>
        <a:noFill/>
        <a:ln w="25366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366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12</c:v>
                </c:pt>
                <c:pt idx="1">
                  <c:v>1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2">
                  <c:v>6</c:v>
                </c:pt>
                <c:pt idx="13">
                  <c:v>4</c:v>
                </c:pt>
                <c:pt idx="14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366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366">
              <a:noFill/>
            </a:ln>
          </c:spPr>
          <c:cat>
            <c:strRef>
              <c:f>Лист1!$A$2:$A$16</c:f>
              <c:strCache>
                <c:ptCount val="15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hape val="box"/>
        <c:axId val="123821056"/>
        <c:axId val="123904768"/>
        <c:axId val="0"/>
      </c:bar3DChart>
      <c:catAx>
        <c:axId val="1238210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1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904768"/>
        <c:crosses val="autoZero"/>
        <c:auto val="1"/>
        <c:lblAlgn val="ctr"/>
        <c:lblOffset val="100"/>
      </c:catAx>
      <c:valAx>
        <c:axId val="123904768"/>
        <c:scaling>
          <c:orientation val="minMax"/>
        </c:scaling>
        <c:axPos val="l"/>
        <c:majorGridlines>
          <c:spPr>
            <a:ln w="951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1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821056"/>
        <c:crosses val="autoZero"/>
        <c:crossBetween val="between"/>
      </c:valAx>
      <c:spPr>
        <a:noFill/>
        <a:ln w="25366">
          <a:noFill/>
        </a:ln>
      </c:spPr>
    </c:plotArea>
    <c:legend>
      <c:legendPos val="b"/>
      <c:layout/>
      <c:spPr>
        <a:noFill/>
        <a:ln w="25366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12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 победителей и призёров в конкурсах физкультурно-спортивного направления</a:t>
            </a:r>
          </a:p>
        </c:rich>
      </c:tx>
      <c:layout/>
      <c:spPr>
        <a:noFill/>
        <a:ln w="25339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339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Раздольненская СШ</c:v>
                </c:pt>
                <c:pt idx="15">
                  <c:v>МБУ ДО "Советская ДЮСШ"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11</c:v>
                </c:pt>
                <c:pt idx="1">
                  <c:v>10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339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Раздольненская СШ</c:v>
                </c:pt>
                <c:pt idx="15">
                  <c:v>МБУ ДО "Советская ДЮСШ"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339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Раздольненская СШ</c:v>
                </c:pt>
                <c:pt idx="15">
                  <c:v>МБУ ДО "Советская ДЮСШ"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9</c:v>
                </c:pt>
              </c:numCache>
            </c:numRef>
          </c:val>
        </c:ser>
        <c:shape val="box"/>
        <c:axId val="123882112"/>
        <c:axId val="124055936"/>
        <c:axId val="0"/>
      </c:bar3DChart>
      <c:catAx>
        <c:axId val="12388211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0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4055936"/>
        <c:crosses val="autoZero"/>
        <c:auto val="1"/>
        <c:lblAlgn val="ctr"/>
        <c:lblOffset val="100"/>
      </c:catAx>
      <c:valAx>
        <c:axId val="124055936"/>
        <c:scaling>
          <c:orientation val="minMax"/>
        </c:scaling>
        <c:axPos val="l"/>
        <c:majorGridlines>
          <c:spPr>
            <a:ln w="950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0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882112"/>
        <c:crosses val="autoZero"/>
        <c:crossBetween val="between"/>
      </c:valAx>
      <c:spPr>
        <a:noFill/>
        <a:ln w="25339">
          <a:noFill/>
        </a:ln>
      </c:spPr>
    </c:plotArea>
    <c:legend>
      <c:legendPos val="b"/>
      <c:layout/>
      <c:spPr>
        <a:noFill/>
        <a:ln w="25339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02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</a:t>
            </a:r>
            <a:r>
              <a:rPr lang="ru-RU" sz="2400" b="1" baseline="0"/>
              <a:t> участий  МБОУ в конкурсах</a:t>
            </a:r>
            <a:endParaRPr lang="ru-RU" sz="2400" b="1"/>
          </a:p>
        </c:rich>
      </c:tx>
      <c:layout/>
      <c:spPr>
        <a:noFill/>
        <a:ln w="25398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 учебный год</c:v>
                </c:pt>
              </c:strCache>
            </c:strRef>
          </c:tx>
          <c:spPr>
            <a:solidFill>
              <a:srgbClr val="4F81BD"/>
            </a:solidFill>
            <a:ln w="25398">
              <a:noFill/>
            </a:ln>
          </c:spPr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109</c:v>
                </c:pt>
                <c:pt idx="1">
                  <c:v>74</c:v>
                </c:pt>
                <c:pt idx="2">
                  <c:v>68</c:v>
                </c:pt>
                <c:pt idx="3">
                  <c:v>52</c:v>
                </c:pt>
                <c:pt idx="4">
                  <c:v>52</c:v>
                </c:pt>
                <c:pt idx="5">
                  <c:v>44</c:v>
                </c:pt>
                <c:pt idx="6">
                  <c:v>109</c:v>
                </c:pt>
                <c:pt idx="7">
                  <c:v>56</c:v>
                </c:pt>
                <c:pt idx="8">
                  <c:v>74</c:v>
                </c:pt>
                <c:pt idx="9">
                  <c:v>58</c:v>
                </c:pt>
                <c:pt idx="10">
                  <c:v>49</c:v>
                </c:pt>
                <c:pt idx="11">
                  <c:v>53</c:v>
                </c:pt>
                <c:pt idx="12">
                  <c:v>42</c:v>
                </c:pt>
                <c:pt idx="13">
                  <c:v>42</c:v>
                </c:pt>
                <c:pt idx="14">
                  <c:v>63</c:v>
                </c:pt>
                <c:pt idx="15">
                  <c:v>28</c:v>
                </c:pt>
                <c:pt idx="16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учебный год</c:v>
                </c:pt>
              </c:strCache>
            </c:strRef>
          </c:tx>
          <c:spPr>
            <a:solidFill>
              <a:srgbClr val="C0504D"/>
            </a:solidFill>
            <a:ln w="25398">
              <a:noFill/>
            </a:ln>
          </c:spPr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130</c:v>
                </c:pt>
                <c:pt idx="1">
                  <c:v>103</c:v>
                </c:pt>
                <c:pt idx="2">
                  <c:v>122</c:v>
                </c:pt>
                <c:pt idx="3">
                  <c:v>113</c:v>
                </c:pt>
                <c:pt idx="4">
                  <c:v>96</c:v>
                </c:pt>
                <c:pt idx="5">
                  <c:v>85</c:v>
                </c:pt>
                <c:pt idx="6">
                  <c:v>128</c:v>
                </c:pt>
                <c:pt idx="7">
                  <c:v>81</c:v>
                </c:pt>
                <c:pt idx="8">
                  <c:v>103</c:v>
                </c:pt>
                <c:pt idx="9">
                  <c:v>104</c:v>
                </c:pt>
                <c:pt idx="10">
                  <c:v>100</c:v>
                </c:pt>
                <c:pt idx="11">
                  <c:v>94</c:v>
                </c:pt>
                <c:pt idx="12">
                  <c:v>63</c:v>
                </c:pt>
                <c:pt idx="13">
                  <c:v>84</c:v>
                </c:pt>
                <c:pt idx="14">
                  <c:v>118</c:v>
                </c:pt>
                <c:pt idx="15">
                  <c:v>34</c:v>
                </c:pt>
                <c:pt idx="16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2019/2020 учебный год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75</c:v>
                </c:pt>
                <c:pt idx="1">
                  <c:v>55</c:v>
                </c:pt>
                <c:pt idx="2">
                  <c:v>37</c:v>
                </c:pt>
                <c:pt idx="3">
                  <c:v>53</c:v>
                </c:pt>
                <c:pt idx="4">
                  <c:v>44</c:v>
                </c:pt>
                <c:pt idx="5">
                  <c:v>41</c:v>
                </c:pt>
                <c:pt idx="6">
                  <c:v>86</c:v>
                </c:pt>
                <c:pt idx="7">
                  <c:v>38</c:v>
                </c:pt>
                <c:pt idx="8">
                  <c:v>52</c:v>
                </c:pt>
                <c:pt idx="9">
                  <c:v>39</c:v>
                </c:pt>
                <c:pt idx="10">
                  <c:v>65</c:v>
                </c:pt>
                <c:pt idx="11">
                  <c:v>46</c:v>
                </c:pt>
                <c:pt idx="12">
                  <c:v>41</c:v>
                </c:pt>
                <c:pt idx="13">
                  <c:v>45</c:v>
                </c:pt>
                <c:pt idx="14">
                  <c:v>51</c:v>
                </c:pt>
                <c:pt idx="15">
                  <c:v>27</c:v>
                </c:pt>
                <c:pt idx="16">
                  <c:v>27</c:v>
                </c:pt>
              </c:numCache>
            </c:numRef>
          </c:val>
        </c:ser>
        <c:gapWidth val="219"/>
        <c:overlap val="-27"/>
        <c:axId val="124110720"/>
        <c:axId val="124112256"/>
      </c:barChart>
      <c:catAx>
        <c:axId val="124110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4112256"/>
        <c:crosses val="autoZero"/>
        <c:auto val="1"/>
        <c:lblAlgn val="ctr"/>
        <c:lblOffset val="100"/>
      </c:catAx>
      <c:valAx>
        <c:axId val="124112256"/>
        <c:scaling>
          <c:orientation val="minMax"/>
        </c:scaling>
        <c:axPos val="l"/>
        <c:majorGridlines>
          <c:spPr>
            <a:ln w="952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2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4110720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/>
      <c:spPr>
        <a:noFill/>
        <a:ln w="25398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4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r>
              <a:rPr lang="ru-RU" sz="24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победителе и призёров </a:t>
            </a:r>
          </a:p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учреждениях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 w="25407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этап</c:v>
                </c:pt>
              </c:strCache>
            </c:strRef>
          </c:tx>
          <c:spPr>
            <a:solidFill>
              <a:srgbClr val="4F81BD"/>
            </a:solidFill>
            <a:ln w="25407">
              <a:noFill/>
            </a:ln>
          </c:spPr>
          <c:dLbls>
            <c:dLbl>
              <c:idx val="6"/>
              <c:layout>
                <c:manualLayout>
                  <c:x val="0"/>
                  <c:y val="-7.936507936507941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8.0808080808082508E-3"/>
                  <c:y val="-3.96825396825398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0404040404040404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67</c:v>
                </c:pt>
                <c:pt idx="1">
                  <c:v>38</c:v>
                </c:pt>
                <c:pt idx="2">
                  <c:v>29</c:v>
                </c:pt>
                <c:pt idx="3">
                  <c:v>32</c:v>
                </c:pt>
                <c:pt idx="4">
                  <c:v>21</c:v>
                </c:pt>
                <c:pt idx="5">
                  <c:v>20</c:v>
                </c:pt>
                <c:pt idx="6">
                  <c:v>56</c:v>
                </c:pt>
                <c:pt idx="7">
                  <c:v>14</c:v>
                </c:pt>
                <c:pt idx="8">
                  <c:v>23</c:v>
                </c:pt>
                <c:pt idx="9">
                  <c:v>15</c:v>
                </c:pt>
                <c:pt idx="10">
                  <c:v>31</c:v>
                </c:pt>
                <c:pt idx="11">
                  <c:v>19</c:v>
                </c:pt>
                <c:pt idx="12">
                  <c:v>13</c:v>
                </c:pt>
                <c:pt idx="13">
                  <c:v>23</c:v>
                </c:pt>
                <c:pt idx="14">
                  <c:v>20</c:v>
                </c:pt>
                <c:pt idx="15">
                  <c:v>16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этап</c:v>
                </c:pt>
              </c:strCache>
            </c:strRef>
          </c:tx>
          <c:spPr>
            <a:solidFill>
              <a:srgbClr val="C0504D"/>
            </a:solidFill>
            <a:ln w="25407">
              <a:noFill/>
            </a:ln>
          </c:spPr>
          <c:dLbls>
            <c:dLbl>
              <c:idx val="0"/>
              <c:layout>
                <c:manualLayout>
                  <c:x val="1.010101010101010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60606060606062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606060606060233E-3"/>
                  <c:y val="-7.2750482331550573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0808080808080548E-3"/>
                  <c:y val="-7.2750482331550573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12121212121203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101010101010027E-2"/>
                  <c:y val="-7.2750482331550573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0808080808080808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101010101010105E-2"/>
                  <c:y val="-7.2750482331550573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212121212121203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121212121212118E-2"/>
                  <c:y val="-1.19047619047619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2121212121212196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8.0808080808080808E-3"/>
                  <c:y val="-7.2750482331550573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2121212121212118E-2"/>
                  <c:y val="-3.96825396825398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0101010101009946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010101010101010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2121212121212118E-2"/>
                  <c:y val="-3.96825396825398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15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7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3</c:v>
                </c:pt>
                <c:pt idx="15">
                  <c:v>13</c:v>
                </c:pt>
                <c:pt idx="16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этап</c:v>
                </c:pt>
              </c:strCache>
            </c:strRef>
          </c:tx>
          <c:dLbls>
            <c:dLbl>
              <c:idx val="15"/>
              <c:layout>
                <c:manualLayout>
                  <c:x val="1.0101010101010105E-2"/>
                  <c:y val="0"/>
                </c:manualLayout>
              </c:layout>
              <c:spPr>
                <a:noFill/>
                <a:ln w="2540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7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  <c:pt idx="16">
                  <c:v>МБУ ДО "Советская ДЮСШ"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15">
                  <c:v>19</c:v>
                </c:pt>
                <c:pt idx="16">
                  <c:v>9</c:v>
                </c:pt>
              </c:numCache>
            </c:numRef>
          </c:val>
        </c:ser>
        <c:dLbls>
          <c:showVal val="1"/>
        </c:dLbls>
        <c:shape val="box"/>
        <c:axId val="124271616"/>
        <c:axId val="124314368"/>
        <c:axId val="0"/>
      </c:bar3DChart>
      <c:catAx>
        <c:axId val="12427161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314368"/>
        <c:crosses val="autoZero"/>
        <c:auto val="1"/>
        <c:lblAlgn val="ctr"/>
        <c:lblOffset val="100"/>
      </c:catAx>
      <c:valAx>
        <c:axId val="124314368"/>
        <c:scaling>
          <c:orientation val="minMax"/>
        </c:scaling>
        <c:axPos val="l"/>
        <c:majorGridlines>
          <c:spPr>
            <a:ln w="952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2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71616"/>
        <c:crosses val="autoZero"/>
        <c:crossBetween val="between"/>
      </c:valAx>
      <c:spPr>
        <a:noFill/>
        <a:ln w="25407">
          <a:noFill/>
        </a:ln>
      </c:spPr>
    </c:plotArea>
    <c:legend>
      <c:legendPos val="b"/>
      <c:layout/>
      <c:spPr>
        <a:noFill/>
        <a:ln w="25407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8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/>
              <a:t>Количество</a:t>
            </a:r>
            <a:r>
              <a:rPr lang="ru-RU" sz="1400" b="1" baseline="0"/>
              <a:t> победителей и призёров МБДОУ </a:t>
            </a:r>
          </a:p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baseline="0"/>
              <a:t>в конкурсах в 2019/2020учебном году</a:t>
            </a:r>
            <a:endParaRPr lang="ru-RU" sz="1400" b="1"/>
          </a:p>
        </c:rich>
      </c:tx>
      <c:layout/>
      <c:spPr>
        <a:noFill/>
        <a:ln w="25404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404">
              <a:noFill/>
            </a:ln>
          </c:spPr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10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2</c:v>
                </c:pt>
                <c:pt idx="7">
                  <c:v>7</c:v>
                </c:pt>
                <c:pt idx="8">
                  <c:v>6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404">
              <a:noFill/>
            </a:ln>
          </c:spPr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404">
              <a:noFill/>
            </a:ln>
          </c:spPr>
          <c:cat>
            <c:strRef>
              <c:f>Лист1!$A$2:$A$13</c:f>
              <c:strCache>
                <c:ptCount val="12"/>
                <c:pt idx="0">
                  <c:v> МБДОУ «Советский д/с №2 «Берёзка»</c:v>
                </c:pt>
                <c:pt idx="1">
                  <c:v>МБДОУ «Заветненский д/с «Аленький цветочек»</c:v>
                </c:pt>
                <c:pt idx="2">
                  <c:v>МБДОУ «Раздольненский д/с «Колокольчик»</c:v>
                </c:pt>
                <c:pt idx="3">
                  <c:v>МБДОУ «Прудовский д/с «Аленушка»</c:v>
                </c:pt>
                <c:pt idx="4">
                  <c:v>МБДОУ «Чапаевский д/с «Орешек»</c:v>
                </c:pt>
                <c:pt idx="5">
                  <c:v>МБДОУ «Некрасовский д/с «Ромашка»</c:v>
                </c:pt>
                <c:pt idx="6">
                  <c:v>МБДОУ «Пушкинский  д/с «Радуга»</c:v>
                </c:pt>
                <c:pt idx="7">
                  <c:v>МБДОУ «Ильичевский д/с «Колобок»</c:v>
                </c:pt>
                <c:pt idx="8">
                  <c:v>МБДОУ «Красногвардейский десткий сад "Весёлое солнышко"</c:v>
                </c:pt>
                <c:pt idx="9">
                  <c:v>МБОУ «Дмитровская СШ»</c:v>
                </c:pt>
                <c:pt idx="10">
                  <c:v>МБОУ «Урожайновская СШ»</c:v>
                </c:pt>
                <c:pt idx="11">
                  <c:v>МБОУ «Черноземненская СШ»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8</c:v>
                </c:pt>
                <c:pt idx="5">
                  <c:v>38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hape val="box"/>
        <c:axId val="124403712"/>
        <c:axId val="124405248"/>
        <c:axId val="0"/>
      </c:bar3DChart>
      <c:catAx>
        <c:axId val="12440371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4405248"/>
        <c:crosses val="autoZero"/>
        <c:auto val="1"/>
        <c:lblAlgn val="ctr"/>
        <c:lblOffset val="100"/>
      </c:catAx>
      <c:valAx>
        <c:axId val="124405248"/>
        <c:scaling>
          <c:orientation val="minMax"/>
        </c:scaling>
        <c:axPos val="l"/>
        <c:majorGridlines>
          <c:spPr>
            <a:ln w="952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2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4403712"/>
        <c:crosses val="autoZero"/>
        <c:crossBetween val="between"/>
      </c:valAx>
      <c:spPr>
        <a:noFill/>
        <a:ln w="25404">
          <a:noFill/>
        </a:ln>
      </c:spPr>
    </c:plotArea>
    <c:legend>
      <c:legendPos val="b"/>
      <c:layout/>
      <c:spPr>
        <a:noFill/>
        <a:ln w="2540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6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3751</c:v>
                </c:pt>
                <c:pt idx="1">
                  <c:v>391</c:v>
                </c:pt>
                <c:pt idx="2">
                  <c:v>213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3783</c:v>
                </c:pt>
                <c:pt idx="1">
                  <c:v>450</c:v>
                </c:pt>
                <c:pt idx="2">
                  <c:v>191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общее количество</c:v>
                </c:pt>
                <c:pt idx="1">
                  <c:v>первоклассников</c:v>
                </c:pt>
                <c:pt idx="2">
                  <c:v>десятиклассников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3886</c:v>
                </c:pt>
                <c:pt idx="1">
                  <c:v>441</c:v>
                </c:pt>
                <c:pt idx="2">
                  <c:v>147</c:v>
                </c:pt>
              </c:numCache>
            </c:numRef>
          </c:val>
        </c:ser>
        <c:shape val="box"/>
        <c:axId val="74730112"/>
        <c:axId val="74736000"/>
        <c:axId val="0"/>
      </c:bar3DChart>
      <c:catAx>
        <c:axId val="74730112"/>
        <c:scaling>
          <c:orientation val="minMax"/>
        </c:scaling>
        <c:axPos val="b"/>
        <c:majorGridlines/>
        <c:tickLblPos val="nextTo"/>
        <c:crossAx val="74736000"/>
        <c:crosses val="autoZero"/>
        <c:auto val="1"/>
        <c:lblAlgn val="ctr"/>
        <c:lblOffset val="100"/>
      </c:catAx>
      <c:valAx>
        <c:axId val="74736000"/>
        <c:scaling>
          <c:orientation val="minMax"/>
        </c:scaling>
        <c:axPos val="l"/>
        <c:majorGridlines/>
        <c:numFmt formatCode="General" sourceLinked="1"/>
        <c:tickLblPos val="nextTo"/>
        <c:crossAx val="7473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38231360936987"/>
          <c:y val="9.6853777431239643E-2"/>
          <c:w val="0.14369574244237146"/>
          <c:h val="0.2206850996835635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Категория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СЗД</c:v>
                </c:pt>
                <c:pt idx="3">
                  <c:v>без категори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27</c:v>
                </c:pt>
                <c:pt idx="2">
                  <c:v>31</c:v>
                </c:pt>
                <c:pt idx="3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0905237175359523"/>
          <c:y val="4.124762795483803E-2"/>
          <c:w val="0.18205880157152599"/>
          <c:h val="0.7624514452331677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title>
      <c:layout/>
    </c:title>
    <c:plotArea>
      <c:layout>
        <c:manualLayout>
          <c:layoutTarget val="inner"/>
          <c:xMode val="edge"/>
          <c:yMode val="edge"/>
          <c:x val="0.1361940732297913"/>
          <c:y val="0.15466286227995682"/>
          <c:w val="0.63841936424613588"/>
          <c:h val="0.734021059867516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работы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 3 лет</c:v>
                </c:pt>
                <c:pt idx="1">
                  <c:v>от 3 до 10</c:v>
                </c:pt>
                <c:pt idx="2">
                  <c:v>от 10 до 20</c:v>
                </c:pt>
                <c:pt idx="3">
                  <c:v>более 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24</c:v>
                </c:pt>
                <c:pt idx="2">
                  <c:v>16</c:v>
                </c:pt>
                <c:pt idx="3">
                  <c:v>46</c:v>
                </c:pt>
              </c:numCache>
            </c:numRef>
          </c:val>
        </c:ser>
        <c:axId val="91736320"/>
        <c:axId val="95935104"/>
      </c:barChart>
      <c:catAx>
        <c:axId val="91736320"/>
        <c:scaling>
          <c:orientation val="minMax"/>
        </c:scaling>
        <c:axPos val="l"/>
        <c:tickLblPos val="nextTo"/>
        <c:crossAx val="95935104"/>
        <c:crosses val="autoZero"/>
        <c:auto val="1"/>
        <c:lblAlgn val="ctr"/>
        <c:lblOffset val="100"/>
      </c:catAx>
      <c:valAx>
        <c:axId val="95935104"/>
        <c:scaling>
          <c:orientation val="minMax"/>
        </c:scaling>
        <c:axPos val="b"/>
        <c:majorGridlines/>
        <c:numFmt formatCode="General" sourceLinked="1"/>
        <c:tickLblPos val="nextTo"/>
        <c:crossAx val="91736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Сравнение результатов</a:t>
            </a:r>
            <a:r>
              <a:rPr lang="ru-RU" baseline="0"/>
              <a:t> ГИА 2019 и 2020 годов</a:t>
            </a:r>
            <a:endParaRPr lang="ru-RU"/>
          </a:p>
        </c:rich>
      </c:tx>
      <c:layout>
        <c:manualLayout>
          <c:xMode val="edge"/>
          <c:yMode val="edge"/>
          <c:x val="0.10636226950797006"/>
          <c:y val="0.20552180371444626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Лист2!$B$1:$B$2</c:f>
              <c:strCache>
                <c:ptCount val="2"/>
                <c:pt idx="0">
                  <c:v>2019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Лист2!$B$3:$B$13</c:f>
              <c:numCache>
                <c:formatCode>0</c:formatCode>
                <c:ptCount val="11"/>
                <c:pt idx="0">
                  <c:v>153</c:v>
                </c:pt>
                <c:pt idx="1">
                  <c:v>30</c:v>
                </c:pt>
                <c:pt idx="2">
                  <c:v>60</c:v>
                </c:pt>
                <c:pt idx="3">
                  <c:v>35</c:v>
                </c:pt>
                <c:pt idx="4">
                  <c:v>3</c:v>
                </c:pt>
                <c:pt idx="5">
                  <c:v>13</c:v>
                </c:pt>
                <c:pt idx="6">
                  <c:v>9</c:v>
                </c:pt>
                <c:pt idx="7">
                  <c:v>14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Лист2!$C$1:$C$2</c:f>
              <c:strCache>
                <c:ptCount val="2"/>
                <c:pt idx="0">
                  <c:v>2019</c:v>
                </c:pt>
                <c:pt idx="1">
                  <c:v>средний балл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Лист2!$C$3:$C$13</c:f>
              <c:numCache>
                <c:formatCode>0</c:formatCode>
                <c:ptCount val="11"/>
                <c:pt idx="0">
                  <c:v>53.714285714285715</c:v>
                </c:pt>
                <c:pt idx="1">
                  <c:v>48</c:v>
                </c:pt>
                <c:pt idx="2">
                  <c:v>39.416666666666458</c:v>
                </c:pt>
                <c:pt idx="3">
                  <c:v>38</c:v>
                </c:pt>
                <c:pt idx="4">
                  <c:v>53</c:v>
                </c:pt>
                <c:pt idx="5">
                  <c:v>40.5</c:v>
                </c:pt>
                <c:pt idx="6">
                  <c:v>46.166666666666522</c:v>
                </c:pt>
                <c:pt idx="7">
                  <c:v>32.857142857142755</c:v>
                </c:pt>
                <c:pt idx="8">
                  <c:v>40.25</c:v>
                </c:pt>
                <c:pt idx="9">
                  <c:v>58.333333333333336</c:v>
                </c:pt>
                <c:pt idx="10">
                  <c:v>94</c:v>
                </c:pt>
              </c:numCache>
            </c:numRef>
          </c:val>
        </c:ser>
        <c:ser>
          <c:idx val="2"/>
          <c:order val="2"/>
          <c:tx>
            <c:strRef>
              <c:f>Лист2!$D$1:$D$2</c:f>
              <c:strCache>
                <c:ptCount val="2"/>
                <c:pt idx="0">
                  <c:v>2020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Лист2!$D$3:$D$13</c:f>
              <c:numCache>
                <c:formatCode>0</c:formatCode>
                <c:ptCount val="11"/>
                <c:pt idx="0">
                  <c:v>110</c:v>
                </c:pt>
                <c:pt idx="1">
                  <c:v>30</c:v>
                </c:pt>
                <c:pt idx="2">
                  <c:v>67</c:v>
                </c:pt>
                <c:pt idx="3">
                  <c:v>35</c:v>
                </c:pt>
                <c:pt idx="4">
                  <c:v>4</c:v>
                </c:pt>
                <c:pt idx="5">
                  <c:v>27</c:v>
                </c:pt>
                <c:pt idx="6">
                  <c:v>8</c:v>
                </c:pt>
                <c:pt idx="7">
                  <c:v>16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Лист2!$E$1:$E$2</c:f>
              <c:strCache>
                <c:ptCount val="2"/>
                <c:pt idx="0">
                  <c:v>2020</c:v>
                </c:pt>
                <c:pt idx="1">
                  <c:v>средний балл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Лист2!$E$3:$E$13</c:f>
              <c:numCache>
                <c:formatCode>0</c:formatCode>
                <c:ptCount val="11"/>
                <c:pt idx="0">
                  <c:v>65</c:v>
                </c:pt>
                <c:pt idx="1">
                  <c:v>59.333333333333336</c:v>
                </c:pt>
                <c:pt idx="2">
                  <c:v>48.5</c:v>
                </c:pt>
                <c:pt idx="3">
                  <c:v>41.090909090909165</c:v>
                </c:pt>
                <c:pt idx="4">
                  <c:v>45</c:v>
                </c:pt>
                <c:pt idx="5">
                  <c:v>47.111111111111114</c:v>
                </c:pt>
                <c:pt idx="6">
                  <c:v>49.25</c:v>
                </c:pt>
                <c:pt idx="7">
                  <c:v>30.375</c:v>
                </c:pt>
                <c:pt idx="8">
                  <c:v>59.428571428571516</c:v>
                </c:pt>
                <c:pt idx="9">
                  <c:v>60.75</c:v>
                </c:pt>
                <c:pt idx="10">
                  <c:v>65.333333333333258</c:v>
                </c:pt>
              </c:numCache>
            </c:numRef>
          </c:val>
        </c:ser>
        <c:dLbls>
          <c:showVal val="1"/>
        </c:dLbls>
        <c:gapWidth val="444"/>
        <c:overlap val="-90"/>
        <c:axId val="65074688"/>
        <c:axId val="65076224"/>
      </c:barChart>
      <c:catAx>
        <c:axId val="650746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76224"/>
        <c:crosses val="autoZero"/>
        <c:auto val="1"/>
        <c:lblAlgn val="ctr"/>
        <c:lblOffset val="100"/>
      </c:catAx>
      <c:valAx>
        <c:axId val="6507622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507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</a:t>
            </a:r>
            <a:r>
              <a:rPr lang="ru-RU" baseline="0"/>
              <a:t> ЕГЭ за 2017-2020 годы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Лист1!$B$1:$B$2</c:f>
              <c:strCache>
                <c:ptCount val="2"/>
                <c:pt idx="0">
                  <c:v>2017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Лист1!$B$3:$B$13</c:f>
              <c:numCache>
                <c:formatCode>0</c:formatCode>
                <c:ptCount val="11"/>
                <c:pt idx="0">
                  <c:v>21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Лист1!$C$1:$C$2</c:f>
              <c:strCache>
                <c:ptCount val="2"/>
                <c:pt idx="0">
                  <c:v>2017</c:v>
                </c:pt>
                <c:pt idx="1">
                  <c:v>средний балл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Лист1!$C$3:$C$13</c:f>
              <c:numCache>
                <c:formatCode>0</c:formatCode>
                <c:ptCount val="11"/>
                <c:pt idx="0">
                  <c:v>67.5</c:v>
                </c:pt>
                <c:pt idx="1">
                  <c:v>38.75</c:v>
                </c:pt>
                <c:pt idx="2">
                  <c:v>51.5</c:v>
                </c:pt>
                <c:pt idx="3">
                  <c:v>48</c:v>
                </c:pt>
                <c:pt idx="4">
                  <c:v>0</c:v>
                </c:pt>
                <c:pt idx="5">
                  <c:v>55.666666666666522</c:v>
                </c:pt>
                <c:pt idx="6">
                  <c:v>42.333333333333336</c:v>
                </c:pt>
                <c:pt idx="7">
                  <c:v>52</c:v>
                </c:pt>
                <c:pt idx="8">
                  <c:v>83</c:v>
                </c:pt>
                <c:pt idx="9">
                  <c:v>0</c:v>
                </c:pt>
                <c:pt idx="10">
                  <c:v>87</c:v>
                </c:pt>
              </c:numCache>
            </c:numRef>
          </c:val>
        </c:ser>
        <c:ser>
          <c:idx val="2"/>
          <c:order val="2"/>
          <c:tx>
            <c:strRef>
              <c:f>Лист1!$D$1:$D$2</c:f>
              <c:strCache>
                <c:ptCount val="2"/>
                <c:pt idx="0">
                  <c:v>2018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Лист1!$D$3:$D$13</c:f>
              <c:numCache>
                <c:formatCode>0</c:formatCode>
                <c:ptCount val="11"/>
                <c:pt idx="0">
                  <c:v>13</c:v>
                </c:pt>
                <c:pt idx="1">
                  <c:v>4</c:v>
                </c:pt>
                <c:pt idx="2">
                  <c:v>13</c:v>
                </c:pt>
                <c:pt idx="3">
                  <c:v>12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5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Лист1!$E$1:$E$2</c:f>
              <c:strCache>
                <c:ptCount val="2"/>
                <c:pt idx="0">
                  <c:v>2018</c:v>
                </c:pt>
                <c:pt idx="1">
                  <c:v>средний балл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Лист1!$E$3:$E$13</c:f>
              <c:numCache>
                <c:formatCode>0</c:formatCode>
                <c:ptCount val="11"/>
                <c:pt idx="0">
                  <c:v>79.400000000000006</c:v>
                </c:pt>
                <c:pt idx="1">
                  <c:v>44.5</c:v>
                </c:pt>
                <c:pt idx="2">
                  <c:v>57</c:v>
                </c:pt>
                <c:pt idx="3">
                  <c:v>47.5</c:v>
                </c:pt>
                <c:pt idx="4">
                  <c:v>0</c:v>
                </c:pt>
                <c:pt idx="5">
                  <c:v>47.5</c:v>
                </c:pt>
                <c:pt idx="6">
                  <c:v>40</c:v>
                </c:pt>
                <c:pt idx="7">
                  <c:v>45.333333333333336</c:v>
                </c:pt>
                <c:pt idx="8">
                  <c:v>57</c:v>
                </c:pt>
                <c:pt idx="9">
                  <c:v>0</c:v>
                </c:pt>
                <c:pt idx="10">
                  <c:v>65</c:v>
                </c:pt>
              </c:numCache>
            </c:numRef>
          </c:val>
        </c:ser>
        <c:ser>
          <c:idx val="4"/>
          <c:order val="4"/>
          <c:tx>
            <c:strRef>
              <c:f>Лист1!$F$1:$F$2</c:f>
              <c:strCache>
                <c:ptCount val="2"/>
                <c:pt idx="0">
                  <c:v>2019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Лист1!$F$3:$F$13</c:f>
              <c:numCache>
                <c:formatCode>0</c:formatCode>
                <c:ptCount val="11"/>
                <c:pt idx="0">
                  <c:v>153</c:v>
                </c:pt>
                <c:pt idx="1">
                  <c:v>30</c:v>
                </c:pt>
                <c:pt idx="2">
                  <c:v>60</c:v>
                </c:pt>
                <c:pt idx="3">
                  <c:v>35</c:v>
                </c:pt>
                <c:pt idx="4">
                  <c:v>3</c:v>
                </c:pt>
                <c:pt idx="5">
                  <c:v>13</c:v>
                </c:pt>
                <c:pt idx="6">
                  <c:v>9</c:v>
                </c:pt>
                <c:pt idx="7">
                  <c:v>14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Лист1!$G$1:$G$2</c:f>
              <c:strCache>
                <c:ptCount val="2"/>
                <c:pt idx="0">
                  <c:v>2019</c:v>
                </c:pt>
                <c:pt idx="1">
                  <c:v>средний балл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Лист1!$G$3:$G$13</c:f>
              <c:numCache>
                <c:formatCode>0</c:formatCode>
                <c:ptCount val="11"/>
                <c:pt idx="0">
                  <c:v>53.714285714285715</c:v>
                </c:pt>
                <c:pt idx="1">
                  <c:v>48</c:v>
                </c:pt>
                <c:pt idx="2">
                  <c:v>39.416666666666458</c:v>
                </c:pt>
                <c:pt idx="3">
                  <c:v>38</c:v>
                </c:pt>
                <c:pt idx="4">
                  <c:v>53</c:v>
                </c:pt>
                <c:pt idx="5">
                  <c:v>40.5</c:v>
                </c:pt>
                <c:pt idx="6">
                  <c:v>46.166666666666522</c:v>
                </c:pt>
                <c:pt idx="7">
                  <c:v>32.857142857142755</c:v>
                </c:pt>
                <c:pt idx="8">
                  <c:v>40.25</c:v>
                </c:pt>
                <c:pt idx="9">
                  <c:v>58.333333333333336</c:v>
                </c:pt>
                <c:pt idx="10">
                  <c:v>94</c:v>
                </c:pt>
              </c:numCache>
            </c:numRef>
          </c:val>
        </c:ser>
        <c:ser>
          <c:idx val="6"/>
          <c:order val="6"/>
          <c:tx>
            <c:strRef>
              <c:f>Лист1!$H$1:$H$2</c:f>
              <c:strCache>
                <c:ptCount val="2"/>
                <c:pt idx="0">
                  <c:v>2020</c:v>
                </c:pt>
                <c:pt idx="1">
                  <c:v>Количество детей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Лист1!$H$3:$H$13</c:f>
              <c:numCache>
                <c:formatCode>0</c:formatCode>
                <c:ptCount val="11"/>
                <c:pt idx="0">
                  <c:v>110</c:v>
                </c:pt>
                <c:pt idx="1">
                  <c:v>30</c:v>
                </c:pt>
                <c:pt idx="2">
                  <c:v>67</c:v>
                </c:pt>
                <c:pt idx="3">
                  <c:v>35</c:v>
                </c:pt>
                <c:pt idx="4">
                  <c:v>4</c:v>
                </c:pt>
                <c:pt idx="5">
                  <c:v>27</c:v>
                </c:pt>
                <c:pt idx="6">
                  <c:v>8</c:v>
                </c:pt>
                <c:pt idx="7">
                  <c:v>16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</c:ser>
        <c:ser>
          <c:idx val="7"/>
          <c:order val="7"/>
          <c:tx>
            <c:strRef>
              <c:f>Лист1!$I$1:$I$2</c:f>
              <c:strCache>
                <c:ptCount val="2"/>
                <c:pt idx="0">
                  <c:v>2020</c:v>
                </c:pt>
                <c:pt idx="1">
                  <c:v>средний балл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Лист1!$A$3:$A$13</c:f>
              <c:strCache>
                <c:ptCount val="11"/>
                <c:pt idx="0">
                  <c:v>Русский язык</c:v>
                </c:pt>
                <c:pt idx="1">
                  <c:v>Математика профильная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Информатика</c:v>
                </c:pt>
                <c:pt idx="10">
                  <c:v>Англиский язык</c:v>
                </c:pt>
              </c:strCache>
            </c:strRef>
          </c:cat>
          <c:val>
            <c:numRef>
              <c:f>Лист1!$I$3:$I$13</c:f>
              <c:numCache>
                <c:formatCode>0</c:formatCode>
                <c:ptCount val="11"/>
                <c:pt idx="0">
                  <c:v>65</c:v>
                </c:pt>
                <c:pt idx="1">
                  <c:v>59.333333333333336</c:v>
                </c:pt>
                <c:pt idx="2">
                  <c:v>48.5</c:v>
                </c:pt>
                <c:pt idx="3">
                  <c:v>41.090909090909165</c:v>
                </c:pt>
                <c:pt idx="4">
                  <c:v>45</c:v>
                </c:pt>
                <c:pt idx="5">
                  <c:v>47.111111111111114</c:v>
                </c:pt>
                <c:pt idx="6">
                  <c:v>49.25</c:v>
                </c:pt>
                <c:pt idx="7">
                  <c:v>30.375</c:v>
                </c:pt>
                <c:pt idx="8">
                  <c:v>59.428571428571516</c:v>
                </c:pt>
                <c:pt idx="9">
                  <c:v>60.75</c:v>
                </c:pt>
                <c:pt idx="10">
                  <c:v>65.333333333333258</c:v>
                </c:pt>
              </c:numCache>
            </c:numRef>
          </c:val>
        </c:ser>
        <c:dLbls>
          <c:showVal val="1"/>
        </c:dLbls>
        <c:gapWidth val="444"/>
        <c:overlap val="-90"/>
        <c:axId val="65970944"/>
        <c:axId val="65972480"/>
      </c:barChart>
      <c:catAx>
        <c:axId val="659709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72480"/>
        <c:crosses val="autoZero"/>
        <c:auto val="1"/>
        <c:lblAlgn val="ctr"/>
        <c:lblOffset val="100"/>
      </c:catAx>
      <c:valAx>
        <c:axId val="65972480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597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/>
              <a:t>Количество победителей и призёров в научно-исследовательских конкурсах</a:t>
            </a:r>
          </a:p>
        </c:rich>
      </c:tx>
      <c:layout/>
      <c:spPr>
        <a:noFill/>
        <a:ln w="25401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401">
              <a:noFill/>
            </a:ln>
          </c:spPr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8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401">
              <a:noFill/>
            </a:ln>
          </c:spPr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401">
              <a:noFill/>
            </a:ln>
          </c:spPr>
          <c:cat>
            <c:strRef>
              <c:f>Лист1!$A$2:$A$16</c:f>
              <c:strCache>
                <c:ptCount val="15"/>
                <c:pt idx="0">
                  <c:v>"Советская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hape val="box"/>
        <c:axId val="123630720"/>
        <c:axId val="123632256"/>
        <c:axId val="0"/>
      </c:bar3DChart>
      <c:catAx>
        <c:axId val="1236307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632256"/>
        <c:crosses val="autoZero"/>
        <c:auto val="1"/>
        <c:lblAlgn val="ctr"/>
        <c:lblOffset val="100"/>
      </c:catAx>
      <c:valAx>
        <c:axId val="123632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630720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/>
      <c:spPr>
        <a:noFill/>
        <a:ln w="25401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</a:t>
            </a:r>
            <a:r>
              <a:rPr lang="ru-RU" sz="2400" b="1" baseline="0"/>
              <a:t> победителей и призёров в конкурсах </a:t>
            </a:r>
          </a:p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/>
              <a:t>эколого-биологического направления</a:t>
            </a:r>
            <a:endParaRPr lang="ru-RU" sz="2400" b="1"/>
          </a:p>
        </c:rich>
      </c:tx>
      <c:layout/>
      <c:spPr>
        <a:noFill/>
        <a:ln w="25354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354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Советский ЦДЮТ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26</c:v>
                </c:pt>
                <c:pt idx="1">
                  <c:v>13</c:v>
                </c:pt>
                <c:pt idx="2">
                  <c:v>7</c:v>
                </c:pt>
                <c:pt idx="3">
                  <c:v>10</c:v>
                </c:pt>
                <c:pt idx="4">
                  <c:v>3</c:v>
                </c:pt>
                <c:pt idx="5">
                  <c:v>8</c:v>
                </c:pt>
                <c:pt idx="6">
                  <c:v>27</c:v>
                </c:pt>
                <c:pt idx="7">
                  <c:v>6</c:v>
                </c:pt>
                <c:pt idx="8">
                  <c:v>8</c:v>
                </c:pt>
                <c:pt idx="9">
                  <c:v>7</c:v>
                </c:pt>
                <c:pt idx="10">
                  <c:v>13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7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354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Советский ЦДЮТ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354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Советский ЦДЮТ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hape val="box"/>
        <c:axId val="123715968"/>
        <c:axId val="123717504"/>
        <c:axId val="0"/>
      </c:bar3DChart>
      <c:catAx>
        <c:axId val="12371596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0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717504"/>
        <c:crosses val="autoZero"/>
        <c:auto val="1"/>
        <c:lblAlgn val="ctr"/>
        <c:lblOffset val="100"/>
      </c:catAx>
      <c:valAx>
        <c:axId val="123717504"/>
        <c:scaling>
          <c:orientation val="minMax"/>
        </c:scaling>
        <c:axPos val="l"/>
        <c:majorGridlines>
          <c:spPr>
            <a:ln w="950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0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715968"/>
        <c:crosses val="autoZero"/>
        <c:crossBetween val="between"/>
      </c:valAx>
      <c:spPr>
        <a:noFill/>
        <a:ln w="25354">
          <a:noFill/>
        </a:ln>
      </c:spPr>
    </c:plotArea>
    <c:legend>
      <c:legendPos val="b"/>
      <c:layout/>
      <c:spPr>
        <a:noFill/>
        <a:ln w="25354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08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/>
              <a:t>Количество</a:t>
            </a:r>
            <a:r>
              <a:rPr lang="ru-RU" sz="2400" b="1" baseline="0"/>
              <a:t> победителей и призёров конкурсов художественно-эстетического направления</a:t>
            </a:r>
            <a:endParaRPr lang="ru-RU" sz="2400" b="1"/>
          </a:p>
        </c:rich>
      </c:tx>
      <c:layout/>
      <c:spPr>
        <a:noFill/>
        <a:ln w="25377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spPr>
            <a:solidFill>
              <a:srgbClr val="4F81BD"/>
            </a:solidFill>
            <a:ln w="25377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6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1</c:v>
                </c:pt>
                <c:pt idx="10">
                  <c:v>8</c:v>
                </c:pt>
                <c:pt idx="11">
                  <c:v>4</c:v>
                </c:pt>
                <c:pt idx="12">
                  <c:v>0</c:v>
                </c:pt>
                <c:pt idx="13">
                  <c:v>6</c:v>
                </c:pt>
                <c:pt idx="14">
                  <c:v>3</c:v>
                </c:pt>
                <c:pt idx="1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spPr>
            <a:solidFill>
              <a:srgbClr val="C0504D"/>
            </a:solidFill>
            <a:ln w="25377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spPr>
            <a:solidFill>
              <a:srgbClr val="9BBB59"/>
            </a:solidFill>
            <a:ln w="25377">
              <a:noFill/>
            </a:ln>
          </c:spPr>
          <c:cat>
            <c:strRef>
              <c:f>Лист1!$A$2:$A$17</c:f>
              <c:strCache>
                <c:ptCount val="16"/>
                <c:pt idx="0">
                  <c:v>«Советская СШ №1»</c:v>
                </c:pt>
                <c:pt idx="1">
                  <c:v>«Советская СШ №2»</c:v>
                </c:pt>
                <c:pt idx="2">
                  <c:v>«Советская СШ №3 с кр. тат. яз. об»</c:v>
                </c:pt>
                <c:pt idx="3">
                  <c:v>«Ильичевская СШ»</c:v>
                </c:pt>
                <c:pt idx="4">
                  <c:v>«Заветненская СШ им. Кр. партизан»</c:v>
                </c:pt>
                <c:pt idx="5">
                  <c:v>«Красногвардейская СШ»</c:v>
                </c:pt>
                <c:pt idx="6">
                  <c:v>«Краснофлотская СШ»</c:v>
                </c:pt>
                <c:pt idx="7">
                  <c:v>«Дмитровская СШ»</c:v>
                </c:pt>
                <c:pt idx="8">
                  <c:v>«Некрасовская СШ»</c:v>
                </c:pt>
                <c:pt idx="9">
                  <c:v>«Чернозёмненская СШ»</c:v>
                </c:pt>
                <c:pt idx="10">
                  <c:v>«Чапаевская СШ»</c:v>
                </c:pt>
                <c:pt idx="11">
                  <c:v>«Урожайновская СШ»</c:v>
                </c:pt>
                <c:pt idx="12">
                  <c:v>«Пушкинская СШ»</c:v>
                </c:pt>
                <c:pt idx="13">
                  <c:v>Прудовская СШ»</c:v>
                </c:pt>
                <c:pt idx="14">
                  <c:v>«Раздольненская СШ»</c:v>
                </c:pt>
                <c:pt idx="15">
                  <c:v>МБУ ДО "Советский ЦДЮТ"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19</c:v>
                </c:pt>
              </c:numCache>
            </c:numRef>
          </c:val>
        </c:ser>
        <c:shape val="box"/>
        <c:axId val="122736640"/>
        <c:axId val="122738176"/>
        <c:axId val="0"/>
      </c:bar3DChart>
      <c:catAx>
        <c:axId val="1227366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1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738176"/>
        <c:crosses val="autoZero"/>
        <c:auto val="1"/>
        <c:lblAlgn val="ctr"/>
        <c:lblOffset val="100"/>
      </c:catAx>
      <c:valAx>
        <c:axId val="122738176"/>
        <c:scaling>
          <c:orientation val="minMax"/>
        </c:scaling>
        <c:axPos val="l"/>
        <c:majorGridlines>
          <c:spPr>
            <a:ln w="951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1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736640"/>
        <c:crosses val="autoZero"/>
        <c:crossBetween val="between"/>
      </c:valAx>
      <c:spPr>
        <a:noFill/>
        <a:ln w="25377">
          <a:noFill/>
        </a:ln>
      </c:spPr>
    </c:plotArea>
    <c:legend>
      <c:legendPos val="b"/>
      <c:layout/>
      <c:spPr>
        <a:noFill/>
        <a:ln w="25377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16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9AA1-1764-46AB-98B7-22025D50D4F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0893-E4A0-4196-AF2E-B11A4934E5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7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10893-E4A0-4196-AF2E-B11A4934E5E0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8EBAF78-F1F3-43F5-9E99-1FBFA8F26407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F1E5-7C62-4BF5-881B-4AE68E40A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517D-BC8C-4B82-B597-65FEC5493BC6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92E1-03A2-49D8-AEBF-E5BFCB952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D069-B106-45AD-ACA3-5D683D89222D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CFE8-E57A-4E9F-9182-720DB574C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2985-8734-44AE-AF4B-8AC98E7ABCF0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79DD7-7737-4A45-B15A-02EA98AEF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69C0-AD0A-4286-8BDA-49C848CDEB27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41B2-D739-4848-90EE-45636D31C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6FDB-FCF6-43F1-95C5-25B237895DA1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E8B2-FF2A-40FA-8B63-6E3FFFD8F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2B53-A1CC-4B0C-82C4-3BC7D3DBE6F8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EF07-59AF-4E25-B8F1-B18D38ABF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B1DC-0176-4046-AB5F-8D4909D15556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A55D-B78D-4F09-9C6A-FC96710EE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51BC-06FF-4E29-A0AA-F4AE6DC7A1B4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3661E-A795-422C-9778-A8D6330FB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A3C8-D35E-467E-9481-5217CF057B4E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9178-C431-42CB-AC63-A7B978CD9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518F-3303-4683-BB2B-EAA60A1321BC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83AD-289E-4BDC-8A94-02B7FE741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E4BCA13-6BC4-4857-98D7-AE964B55CF18}" type="datetimeFigureOut">
              <a:rPr lang="ru-RU"/>
              <a:pPr>
                <a:defRPr/>
              </a:pPr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57FB44-3466-467F-A1AE-DB6DA51D4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6685BF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464496"/>
          </a:xfrm>
        </p:spPr>
        <p:txBody>
          <a:bodyPr/>
          <a:lstStyle/>
          <a:p>
            <a:pPr algn="ctr"/>
            <a:r>
              <a:rPr lang="ru-RU" sz="3600" b="1" dirty="0" smtClean="0"/>
              <a:t>Реализация государственной политики  в сфере образования</a:t>
            </a:r>
            <a:r>
              <a:rPr lang="ru-RU" sz="3600" dirty="0" smtClean="0"/>
              <a:t>  </a:t>
            </a:r>
            <a:r>
              <a:rPr lang="ru-RU" sz="3600" b="1" dirty="0" smtClean="0"/>
              <a:t>Советского  района  Республики Крым в  2017-2020 годах и задачи на 2020/21 год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sz="2400" b="1" i="1" u="sng" dirty="0" smtClean="0"/>
              <a:t>Математика профильная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42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857256"/>
                <a:gridCol w="1614506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Математика профильная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Ильичевская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Пушкинская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Раздольненская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Черноземненская СШ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u="sng" dirty="0" smtClean="0"/>
              <a:t>Обществознание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1" y="714353"/>
          <a:ext cx="8186766" cy="572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08"/>
                <a:gridCol w="497463"/>
                <a:gridCol w="2103565"/>
                <a:gridCol w="1023346"/>
                <a:gridCol w="1023346"/>
                <a:gridCol w="1023346"/>
                <a:gridCol w="1023346"/>
                <a:gridCol w="1023346"/>
              </a:tblGrid>
              <a:tr h="730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 anchor="ctr"/>
                </a:tc>
              </a:tr>
              <a:tr h="313276"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Ильичевская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Некрасовская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Пушкинская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Раздольненская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Урожайновская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Чапаевская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Черноземненская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13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История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785810"/>
          <a:ext cx="8329640" cy="5620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1071570"/>
                <a:gridCol w="1437707"/>
                <a:gridCol w="1041205"/>
                <a:gridCol w="1041205"/>
                <a:gridCol w="1041205"/>
                <a:gridCol w="1041205"/>
                <a:gridCol w="1041205"/>
              </a:tblGrid>
              <a:tr h="1027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 anchor="ctr"/>
                </a:tc>
              </a:tr>
              <a:tr h="454488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Ильичевская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Некрасовская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</a:tr>
              <a:tr h="454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Биология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642938"/>
          <a:ext cx="8329640" cy="611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928694"/>
                <a:gridCol w="1580583"/>
                <a:gridCol w="1041205"/>
                <a:gridCol w="1041205"/>
                <a:gridCol w="1041205"/>
                <a:gridCol w="1041205"/>
                <a:gridCol w="1041205"/>
              </a:tblGrid>
              <a:tr h="434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434122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Ильичевская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1/33%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Некрасовская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Урожайновская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Чапаевская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4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Химия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928688"/>
          <a:ext cx="8258208" cy="534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785818"/>
                <a:gridCol w="1625234"/>
                <a:gridCol w="1032276"/>
                <a:gridCol w="1032276"/>
                <a:gridCol w="1032276"/>
                <a:gridCol w="1032276"/>
                <a:gridCol w="1032276"/>
              </a:tblGrid>
              <a:tr h="563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563564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Ильичевская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Некрасовская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</a:tr>
              <a:tr h="563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Физика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571611"/>
          <a:ext cx="8229600" cy="399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631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63103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31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Урожайновская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31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31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31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Литература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571613"/>
          <a:ext cx="8229600" cy="452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928694"/>
                <a:gridCol w="1543068"/>
                <a:gridCol w="1028700"/>
                <a:gridCol w="1028700"/>
                <a:gridCol w="1028700"/>
                <a:gridCol w="1028700"/>
                <a:gridCol w="1028700"/>
              </a:tblGrid>
              <a:tr h="460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460378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Ильичевская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Раздольненская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Чапаевская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46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Английский язык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73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68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68484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84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84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684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Информатика и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93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17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52083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2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2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2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2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География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83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58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/>
                </a:tc>
              </a:tr>
              <a:tr h="58261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582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582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Пушкинская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82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582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Сеть образовательных учреждений </a:t>
            </a:r>
            <a:br>
              <a:rPr lang="ru-RU" dirty="0" smtClean="0"/>
            </a:br>
            <a:r>
              <a:rPr lang="ru-RU" dirty="0" smtClean="0"/>
              <a:t>Советского района Республики Крым </a:t>
            </a: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8229600" cy="558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/>
          <a:lstStyle/>
          <a:p>
            <a:pPr algn="ctr"/>
            <a:r>
              <a:rPr lang="ru-RU" dirty="0" smtClean="0"/>
              <a:t>Результаты ЕГЭ за 2017-2020 </a:t>
            </a:r>
            <a:r>
              <a:rPr lang="ru-RU" dirty="0" err="1" smtClean="0"/>
              <a:t>гг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714374"/>
          <a:ext cx="8401077" cy="577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</a:tblGrid>
              <a:tr h="439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профильная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Англиский язык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357188"/>
          <a:ext cx="8229600" cy="579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7972"/>
          </a:xfrm>
        </p:spPr>
        <p:txBody>
          <a:bodyPr/>
          <a:lstStyle/>
          <a:p>
            <a:pPr algn="ctr"/>
            <a:r>
              <a:rPr lang="ru-RU" dirty="0" smtClean="0"/>
              <a:t>Результаты оценки качества образования в общеобразовательных учреждениях Советского района в сравнении со средними результатами по Республике Крым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3" y="3000372"/>
          <a:ext cx="8215370" cy="3517790"/>
        </p:xfrm>
        <a:graphic>
          <a:graphicData uri="http://schemas.openxmlformats.org/drawingml/2006/table">
            <a:tbl>
              <a:tblPr/>
              <a:tblGrid>
                <a:gridCol w="772645"/>
                <a:gridCol w="1835770"/>
                <a:gridCol w="1196545"/>
                <a:gridCol w="1237921"/>
                <a:gridCol w="1061437"/>
                <a:gridCol w="1078325"/>
                <a:gridCol w="1032727"/>
              </a:tblGrid>
              <a:tr h="2509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 учебно-методич и материально-техническое обеспечение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1.2.кадровое обеспечение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1.3. условия для удовлетворения образов потребн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 внутреннее оценивание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2.3. результаты надзорных и контрольных мероприятий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59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Советский район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1,342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-0,152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9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по РК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-0,270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9" marR="676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sz="1800" dirty="0" smtClean="0"/>
              <a:t>Р</a:t>
            </a:r>
            <a:r>
              <a:rPr lang="ru-RU" sz="1800" b="1" dirty="0" smtClean="0"/>
              <a:t>езультаты участия в конкурсах обучающихся МБОУ Советского района в 2019/2020 учебном году по направлениям </a:t>
            </a:r>
            <a:endParaRPr lang="ru-RU" sz="18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Контингент обучающихся общеобразовательных школ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1397000"/>
          <a:ext cx="7643866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00136"/>
          </a:xfrm>
        </p:spPr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/>
              <a:t>РЕЙТИНГ  МБОУ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победителей и призёров в образовательных учреждениях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в 2019/2020 учебном году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14425"/>
          <a:ext cx="9143999" cy="5440140"/>
        </p:xfrm>
        <a:graphic>
          <a:graphicData uri="http://schemas.openxmlformats.org/drawingml/2006/table">
            <a:tbl>
              <a:tblPr/>
              <a:tblGrid>
                <a:gridCol w="408213"/>
                <a:gridCol w="3399788"/>
                <a:gridCol w="843653"/>
                <a:gridCol w="1098032"/>
                <a:gridCol w="1095465"/>
                <a:gridCol w="603832"/>
                <a:gridCol w="1087757"/>
                <a:gridCol w="607259"/>
              </a:tblGrid>
              <a:tr h="342848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Количест</a:t>
                      </a:r>
                    </a:p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во об-ся в ОУ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Количество победителей и призёров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Т</a:t>
                      </a:r>
                    </a:p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О</a:t>
                      </a:r>
                    </a:p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Г</a:t>
                      </a:r>
                    </a:p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Процентное соотношение 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Рейтинг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Муниципальный этап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Респ.и всерос. этапы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«Краснофлотская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218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28,81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«Некрасовская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136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18,38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Урожайновская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17,24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«Советская средняя школа №1»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478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17,15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«Дмитровская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13,51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Раздольненская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174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13,21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Чернозёмненская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127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12,60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Чапаевская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270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12,22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«Красногвардейская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196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11,73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Прудовская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229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11,35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школа им. 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партизан»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243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10,70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Ильичевская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364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9,89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«Пушкинская средняя школа»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145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8,97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«Советская средняя школа №2»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497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8,65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2848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«Советская средняя школа №3 с 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т. яз. обучения»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382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8,38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14283"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3686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421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478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В т.ч.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МБУ ДО «Советский ЦДЮТ»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323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14,86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564"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МБУ ДО «Советская  ДЮСШ»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667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9,45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363"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990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latin typeface="+mn-lt"/>
                          <a:ea typeface="Times New Roman"/>
                          <a:cs typeface="Times New Roman"/>
                        </a:rPr>
                        <a:t>111</a:t>
                      </a: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333" marR="3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5954"/>
          </a:xfrm>
        </p:spPr>
        <p:txBody>
          <a:bodyPr/>
          <a:lstStyle/>
          <a:p>
            <a:r>
              <a:rPr lang="ru-RU" sz="2400" b="1" dirty="0" smtClean="0"/>
              <a:t>Результаты участия воспитанников муниципальных бюджетных дошкольных образовательных учреждений в конкурсах в 2019/2020 учебном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874520"/>
          <a:ext cx="8358246" cy="455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287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Рейтинг дошкольных образовательных учреждений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по количеству победителей и призёров  конкурсов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в 2019/2020 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71472" y="2275880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 место – МБДОУ «Некрасовский детский сад «Ромашка»;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 место – МБДОУ «Раздольненский детский сад «Колокольчик»;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 место – МБДОУ «Чапаевский детский сад «Орешек».</a:t>
            </a:r>
            <a:r>
              <a:rPr kumimoji="0" lang="ru-RU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642942"/>
          </a:xfrm>
        </p:spPr>
        <p:txBody>
          <a:bodyPr/>
          <a:lstStyle/>
          <a:p>
            <a:pPr algn="ctr"/>
            <a:r>
              <a:rPr lang="ru-RU" b="1" dirty="0" smtClean="0"/>
              <a:t>Развитие ВФСК ГТО (Готов к труду и обороне) в муниципальном образовании Советский район Республики Крым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3067" y="2714620"/>
            <a:ext cx="5475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Получение знаков отличия ВФСК ГТО </a:t>
            </a:r>
            <a:endParaRPr lang="ru-RU" b="1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00034" y="3210119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2018 году 0 знаков;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2019 году – 2  знака (золото);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2020 году – 46 знака (26- золото; 17- серебро; 3- бронза).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00034" y="4239552"/>
            <a:ext cx="77867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 Советского района среди 25 муниципальных образований Республики Крым: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2018 году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21 место;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2019 году – 16 место;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2020 году (выгрузка за 1-й квартал 2020 года) – 8 место.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Резолюция конференции</a:t>
            </a:r>
            <a:endParaRPr lang="ru-RU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42910" y="1456128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Основной задачей на 2020-2021 учебный год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является обеспечение выполнения требований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Указа Президента Российской Федерации Владимира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cs typeface="Arial" pitchFamily="34" charset="0"/>
              </a:rPr>
              <a:t>Путина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 21.07.2020 N•474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cs typeface="Arial" pitchFamily="34" charset="0"/>
              </a:rPr>
              <a:t>«О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национальных целях развития Российской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F0F0F"/>
                </a:solidFill>
                <a:effectLst/>
                <a:latin typeface="Arial" pitchFamily="34" charset="0"/>
                <a:cs typeface="Arial" pitchFamily="34" charset="0"/>
              </a:rPr>
              <a:t>Федерации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Arial" pitchFamily="34" charset="0"/>
                <a:cs typeface="Arial" pitchFamily="34" charset="0"/>
              </a:rPr>
              <a:t>до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2030 года»  - повышение качества образования через реализацию основных направлений модернизации отрасли образования Советского района Республики Крым.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4450"/>
          </a:xfrm>
        </p:spPr>
        <p:txBody>
          <a:bodyPr/>
          <a:lstStyle/>
          <a:p>
            <a:pPr algn="ctr"/>
            <a:r>
              <a:rPr lang="ru-RU" sz="2400" b="1" dirty="0" smtClean="0"/>
              <a:t>Приоритетными задачами развития системы образования  Советского района Республики Крым на 2020/2021 учебный год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00034" y="1014932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	обеспечение достижения целевых показателей Государственной программы развития образования;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	внедрение в образовательный процесс инновационных технологий, совершенствование материально-технической базы, предметно-развивающей среды;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внедрение национальной системы профессионального роста педагогических работников,  развитие системы непрерывного педагогического образования,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реализация региональных инновационных проектов «Аграрный класс» и «Курчатовский класс»;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создание в 100% общеобразовательных учреждений современной и безопасной цифровой образовательной среды;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	создание условий для развития наставничества, поддержки общественных инициатив и проектов, в том числе в сфере добровольчества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волонтерства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	вовлечение 20%  молодых граждан Советского района Республики Крым в добровольческую деятельность;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всеобщности, направленной на самоопределение и профессиональную ориентацию всех обучающихся;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 реализация комплекса мероприятий по внедрению примерной программы воспитания;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развитие форм сотрудничества и взаимодействия образовательных учреждений с учреждениями здравоохранения, социальной защиты населения, МВД, другими службами и ведомствами по учету детей, подлежащих обучению;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	проведение оценки деятельности руководителей образовательных учреждений,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формирование культуры безопасного поведения детей и молодежи в информационной и природной среде.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Дошкольное образование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58204" cy="506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детей в ДОУ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Очередность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в ДОУ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потребности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756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1221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38 %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963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984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49 %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1081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596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64,5%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1354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480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1345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415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1349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439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35719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Национальный проект «Образование»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Указ «О национальных целях и стратегических задачах развития Российской Федерации </a:t>
            </a:r>
            <a:br>
              <a:rPr lang="ru-RU" dirty="0" smtClean="0"/>
            </a:br>
            <a:r>
              <a:rPr lang="ru-RU" dirty="0" smtClean="0"/>
              <a:t>на период до 2024 года» (7 мая 2018 года)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876"/>
            <a:ext cx="8229600" cy="2585084"/>
          </a:xfrm>
        </p:spPr>
        <p:txBody>
          <a:bodyPr/>
          <a:lstStyle/>
          <a:p>
            <a:r>
              <a:rPr lang="ru-RU" sz="2800" dirty="0" smtClean="0"/>
              <a:t>…обеспечение глобальной конкурентоспособности российского образования, </a:t>
            </a:r>
            <a:r>
              <a:rPr lang="ru-RU" sz="2800" b="1" dirty="0" smtClean="0"/>
              <a:t>вхождение Российской Федерации в число 10 ведущих стран мира по качеству общего образования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педагогических кадров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142984"/>
          <a:ext cx="8572560" cy="516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Стаж работы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142984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85908"/>
            <a:ext cx="8229600" cy="2214578"/>
          </a:xfrm>
        </p:spPr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 Результаты обучения предметам учебного плана в МБОУ Советского района Республики Крым за 2017-20 учебные годы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000103"/>
          <a:ext cx="8358245" cy="53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21431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2017/2018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2018/2019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2019/2020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Кач-во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Кач-во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Кач-во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(2-6кл)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/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2400" b="1" i="1" u="sng" dirty="0" smtClean="0"/>
              <a:t>Русский язык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457200" y="500063"/>
          <a:ext cx="7901016" cy="616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785818"/>
                <a:gridCol w="1705601"/>
                <a:gridCol w="987627"/>
                <a:gridCol w="987627"/>
                <a:gridCol w="987627"/>
                <a:gridCol w="987627"/>
                <a:gridCol w="987627"/>
              </a:tblGrid>
              <a:tr h="92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 участия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менее 50, прошедших 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набравших 70 баллов  и более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не сдавших</a:t>
                      </a:r>
                    </a:p>
                  </a:txBody>
                  <a:tcPr marL="68580" marR="68580" marT="0" marB="0" anchor="ctr"/>
                </a:tc>
              </a:tr>
              <a:tr h="321471">
                <a:tc row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row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Дмитровская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Заветненская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СШ им.Крымских партизан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Ильичевская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Красногвардейская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Краснофлотская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Некрасовская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Прудовская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Пушкинская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Раздольненская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Урожайновская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Советская СШ №2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Чапаевская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Черноземненская СШ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2286</TotalTime>
  <Words>2502</Words>
  <Application>Microsoft Office PowerPoint</Application>
  <PresentationFormat>Экран (4:3)</PresentationFormat>
  <Paragraphs>1245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Начальная</vt:lpstr>
      <vt:lpstr>Реализация государственной политики  в сфере образования  Советского  района  Республики Крым в  2017-2020 годах и задачи на 2020/21 год  </vt:lpstr>
      <vt:lpstr> Сеть образовательных учреждений  Советского района Республики Крым </vt:lpstr>
      <vt:lpstr>Контингент обучающихся общеобразовательных школ</vt:lpstr>
      <vt:lpstr>Дошкольное образование</vt:lpstr>
      <vt:lpstr>    Национальный проект «Образование»  Указ «О национальных целях и стратегических задачах развития Российской Федерации  на период до 2024 года» (7 мая 2018 года) </vt:lpstr>
      <vt:lpstr>Квалификация педагогических кадров</vt:lpstr>
      <vt:lpstr>Стаж работы</vt:lpstr>
      <vt:lpstr>        Результаты обучения предметам учебного плана в МБОУ Советского района Республики Крым за 2017-20 учебные годы</vt:lpstr>
      <vt:lpstr>                   Русский язык </vt:lpstr>
      <vt:lpstr>Математика профильная </vt:lpstr>
      <vt:lpstr>Обществознание </vt:lpstr>
      <vt:lpstr>История </vt:lpstr>
      <vt:lpstr>Биология </vt:lpstr>
      <vt:lpstr>Химия </vt:lpstr>
      <vt:lpstr>Физика </vt:lpstr>
      <vt:lpstr>Литература</vt:lpstr>
      <vt:lpstr>Английский язык </vt:lpstr>
      <vt:lpstr>Информатика и ИКТ </vt:lpstr>
      <vt:lpstr>География </vt:lpstr>
      <vt:lpstr>Слайд 20</vt:lpstr>
      <vt:lpstr>Результаты ЕГЭ за 2017-2020 гг</vt:lpstr>
      <vt:lpstr>Слайд 22</vt:lpstr>
      <vt:lpstr>Результаты оценки качества образования в общеобразовательных учреждениях Советского района в сравнении со средними результатами по Республике Крым </vt:lpstr>
      <vt:lpstr>Результаты участия в конкурсах обучающихся МБОУ Советского района в 2019/2020 учебном году по направлениям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     РЕЙТИНГ  МБОУ  победителей и призёров в образовательных учреждениях в 2019/2020 учебном году </vt:lpstr>
      <vt:lpstr>Результаты участия воспитанников муниципальных бюджетных дошкольных образовательных учреждений в конкурсах в 2019/2020 учебном году </vt:lpstr>
      <vt:lpstr>Рейтинг дошкольных образовательных учреждений по количеству победителей и призёров  конкурсов в 2019/2020 </vt:lpstr>
      <vt:lpstr>Развитие ВФСК ГТО (Готов к труду и обороне) в муниципальном образовании Советский район Республики Крым  </vt:lpstr>
      <vt:lpstr>Резолюция конференции</vt:lpstr>
      <vt:lpstr>Приоритетными задачами развития системы образования  Советского района Республики Крым на 2020/2021 учебный год являются: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Сеть образовательных учреждений  Советского района Республики Крым </dc:title>
  <dc:creator>UserXP</dc:creator>
  <cp:lastModifiedBy>Tremere</cp:lastModifiedBy>
  <cp:revision>203</cp:revision>
  <dcterms:created xsi:type="dcterms:W3CDTF">2016-08-29T07:24:42Z</dcterms:created>
  <dcterms:modified xsi:type="dcterms:W3CDTF">2020-08-26T20:19:14Z</dcterms:modified>
</cp:coreProperties>
</file>