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5" r:id="rId2"/>
    <p:sldId id="281" r:id="rId3"/>
    <p:sldId id="260" r:id="rId4"/>
    <p:sldId id="286" r:id="rId5"/>
    <p:sldId id="293" r:id="rId6"/>
    <p:sldId id="282" r:id="rId7"/>
    <p:sldId id="289" r:id="rId8"/>
    <p:sldId id="290" r:id="rId9"/>
    <p:sldId id="291" r:id="rId10"/>
    <p:sldId id="283" r:id="rId11"/>
    <p:sldId id="284" r:id="rId12"/>
    <p:sldId id="285" r:id="rId13"/>
    <p:sldId id="288" r:id="rId14"/>
    <p:sldId id="292" r:id="rId1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912" userDrawn="1">
          <p15:clr>
            <a:srgbClr val="A4A3A4"/>
          </p15:clr>
        </p15:guide>
        <p15:guide id="6" pos="5616" userDrawn="1">
          <p15:clr>
            <a:srgbClr val="A4A3A4"/>
          </p15:clr>
        </p15:guide>
        <p15:guide id="7" orient="horz" pos="4176" userDrawn="1">
          <p15:clr>
            <a:srgbClr val="A4A3A4"/>
          </p15:clr>
        </p15:guide>
        <p15:guide id="8" pos="27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5FE"/>
    <a:srgbClr val="FF3F3F"/>
    <a:srgbClr val="005A9E"/>
    <a:srgbClr val="FF5757"/>
    <a:srgbClr val="FF6969"/>
    <a:srgbClr val="85C5F9"/>
    <a:srgbClr val="81BDEF"/>
    <a:srgbClr val="D9ECFB"/>
    <a:srgbClr val="0DC911"/>
    <a:srgbClr val="FF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0" autoAdjust="0"/>
    <p:restoredTop sz="96449" autoAdjust="0"/>
  </p:normalViewPr>
  <p:slideViewPr>
    <p:cSldViewPr>
      <p:cViewPr varScale="1">
        <p:scale>
          <a:sx n="115" d="100"/>
          <a:sy n="115" d="100"/>
        </p:scale>
        <p:origin x="1818" y="114"/>
      </p:cViewPr>
      <p:guideLst>
        <p:guide orient="horz" pos="912"/>
        <p:guide pos="5616"/>
        <p:guide orient="horz" pos="4176"/>
        <p:guide pos="27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62590183061142"/>
          <c:y val="0.12990140044678433"/>
          <c:w val="0.45346892600386829"/>
          <c:h val="0.7609360915515958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81BDEF"/>
            </a:solidFill>
            <a:scene3d>
              <a:camera prst="orthographicFront"/>
              <a:lightRig rig="threePt" dir="t"/>
            </a:scene3d>
            <a:sp3d prstMaterial="matte">
              <a:bevelT/>
              <a:bevelB/>
            </a:sp3d>
          </c:spPr>
          <c:dPt>
            <c:idx val="0"/>
            <c:bubble3D val="0"/>
            <c:spPr>
              <a:solidFill>
                <a:srgbClr val="9ED5FE"/>
              </a:solidFill>
              <a:scene3d>
                <a:camera prst="orthographicFront"/>
                <a:lightRig rig="threePt" dir="t"/>
              </a:scene3d>
              <a:sp3d prstMaterial="matte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4-02E3-4A3E-B27D-E6CED818F89D}"/>
              </c:ext>
            </c:extLst>
          </c:dPt>
          <c:dPt>
            <c:idx val="1"/>
            <c:bubble3D val="0"/>
            <c:spPr>
              <a:solidFill>
                <a:srgbClr val="FF3F3F"/>
              </a:solidFill>
              <a:scene3d>
                <a:camera prst="orthographicFront"/>
                <a:lightRig rig="threePt" dir="t"/>
              </a:scene3d>
              <a:sp3d prstMaterial="matte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1-02E3-4A3E-B27D-E6CED818F89D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matte"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3-02E3-4A3E-B27D-E6CED818F89D}"/>
              </c:ext>
            </c:extLst>
          </c:dPt>
          <c:dLbls>
            <c:dLbl>
              <c:idx val="0"/>
              <c:layout>
                <c:manualLayout>
                  <c:x val="0.16013584638569217"/>
                  <c:y val="6.5832284361843754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/>
                      <a:t>19%</a:t>
                    </a:r>
                  </a:p>
                  <a:p>
                    <a:fld id="{0031FBA9-F118-4715-BFFA-1800C209DD1C}" type="CATEGORYNAME">
                      <a:rPr lang="ru-RU" sz="1000" smtClean="0"/>
                      <a:pPr/>
                      <a:t>[ИМЯ КАТЕГОРИИ]</a:t>
                    </a:fld>
                    <a:endParaRPr lang="ru-RU" sz="1000" baseline="0" dirty="0"/>
                  </a:p>
                  <a:p>
                    <a:fld id="{CF58C751-4003-4EC6-A03A-86EEEB7A2880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млн.</a:t>
                    </a:r>
                    <a:r>
                      <a:rPr lang="ru-RU" baseline="0" dirty="0" smtClean="0"/>
                      <a:t> руб.</a:t>
                    </a:r>
                  </a:p>
                </c:rich>
              </c:tx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728473458761783"/>
                      <c:h val="0.445082562767660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2E3-4A3E-B27D-E6CED818F89D}"/>
                </c:ext>
              </c:extLst>
            </c:dLbl>
            <c:dLbl>
              <c:idx val="1"/>
              <c:layout>
                <c:manualLayout>
                  <c:x val="-0.20951103328953066"/>
                  <c:y val="-1.0972083391289548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/>
                      <a:t>81%</a:t>
                    </a:r>
                  </a:p>
                  <a:p>
                    <a:fld id="{CB556115-6120-4CC4-B998-F34F2C966B5E}" type="CATEGORYNAME">
                      <a:rPr lang="ru-RU" smtClean="0"/>
                      <a:pPr/>
                      <a:t>[ИМЯ КАТЕГОРИИ]</a:t>
                    </a:fld>
                    <a:endParaRPr lang="ru-RU" baseline="0" dirty="0"/>
                  </a:p>
                  <a:p>
                    <a:fld id="{E7DD8F34-E31A-4B31-AFC2-799E21AEEACF}" type="VALUE">
                      <a:rPr lang="ru-RU" smtClean="0"/>
                      <a:pPr/>
                      <a:t>[ЗНАЧЕНИЕ]</a:t>
                    </a:fld>
                    <a:r>
                      <a:rPr lang="ru-RU" baseline="0" dirty="0" smtClean="0"/>
                      <a:t> млн. руб.</a:t>
                    </a:r>
                  </a:p>
                </c:rich>
              </c:tx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286631418590416"/>
                      <c:h val="0.351244035549550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2E3-4A3E-B27D-E6CED818F89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E3-4A3E-B27D-E6CED818F8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Бюджет Республики Крым</c:v>
                </c:pt>
                <c:pt idx="1">
                  <c:v>Федеральный бюджет</c:v>
                </c:pt>
                <c:pt idx="2">
                  <c:v>Внебюджетные источники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1129.97</c:v>
                </c:pt>
                <c:pt idx="1">
                  <c:v>4896.5200000000004</c:v>
                </c:pt>
                <c:pt idx="2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E3-4A3E-B27D-E6CED818F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76"/>
        <c:holeSize val="55"/>
      </c:doughnut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467A-402F-B2F2-8839C2802998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467A-402F-B2F2-8839C2802998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467A-402F-B2F2-8839C2802998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467A-402F-B2F2-8839C2802998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467A-402F-B2F2-8839C2802998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467A-402F-B2F2-8839C2802998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467A-402F-B2F2-8839C2802998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4574</c:v>
                </c:pt>
                <c:pt idx="1">
                  <c:v>9402</c:v>
                </c:pt>
                <c:pt idx="2" formatCode="#,##0.0">
                  <c:v>12777</c:v>
                </c:pt>
                <c:pt idx="3" formatCode="#,##0.0">
                  <c:v>14177</c:v>
                </c:pt>
                <c:pt idx="4" formatCode="#,##0.0">
                  <c:v>15577</c:v>
                </c:pt>
                <c:pt idx="5" formatCode="#,##0.0">
                  <c:v>16977</c:v>
                </c:pt>
                <c:pt idx="6" formatCode="#,##0.0">
                  <c:v>18377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67A-402F-B2F2-8839C28029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9410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67A-402F-B2F2-8839C28029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500"/>
        <c:shape val="cylinder"/>
        <c:axId val="87774336"/>
        <c:axId val="87775872"/>
        <c:axId val="0"/>
      </c:bar3DChart>
      <c:catAx>
        <c:axId val="87774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775872"/>
        <c:crosses val="autoZero"/>
        <c:auto val="0"/>
        <c:lblAlgn val="ctr"/>
        <c:lblOffset val="100"/>
        <c:noMultiLvlLbl val="0"/>
      </c:catAx>
      <c:valAx>
        <c:axId val="87775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774336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8D99-4DCA-8996-B5C36DCFF45E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8D99-4DCA-8996-B5C36DCFF45E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8D99-4DCA-8996-B5C36DCFF45E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8D99-4DCA-8996-B5C36DCFF45E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8D99-4DCA-8996-B5C36DCFF45E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8D99-4DCA-8996-B5C36DCFF45E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8D99-4DCA-8996-B5C36DCFF45E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31</c:v>
                </c:pt>
                <c:pt idx="1">
                  <c:v>60</c:v>
                </c:pt>
                <c:pt idx="2" formatCode="#,##0.0">
                  <c:v>60</c:v>
                </c:pt>
                <c:pt idx="3" formatCode="#,##0.0">
                  <c:v>60</c:v>
                </c:pt>
                <c:pt idx="4" formatCode="#,##0.0">
                  <c:v>60</c:v>
                </c:pt>
                <c:pt idx="5" formatCode="#,##0.0">
                  <c:v>60</c:v>
                </c:pt>
                <c:pt idx="6" formatCode="#,##0.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D99-4DCA-8996-B5C36DCFF45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D99-4DCA-8996-B5C36DCFF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500"/>
        <c:shape val="cylinder"/>
        <c:axId val="87827968"/>
        <c:axId val="87829504"/>
        <c:axId val="0"/>
      </c:bar3DChart>
      <c:catAx>
        <c:axId val="87827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829504"/>
        <c:crosses val="autoZero"/>
        <c:auto val="0"/>
        <c:lblAlgn val="ctr"/>
        <c:lblOffset val="100"/>
        <c:noMultiLvlLbl val="0"/>
      </c:catAx>
      <c:valAx>
        <c:axId val="87829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827968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A86C-4998-83B4-FDCFC9B70668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A86C-4998-83B4-FDCFC9B70668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A86C-4998-83B4-FDCFC9B70668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A86C-4998-83B4-FDCFC9B70668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A86C-4998-83B4-FDCFC9B70668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A86C-4998-83B4-FDCFC9B70668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A86C-4998-83B4-FDCFC9B70668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29.9</c:v>
                </c:pt>
                <c:pt idx="1">
                  <c:v>69.099999999999994</c:v>
                </c:pt>
                <c:pt idx="2">
                  <c:v>91.2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86C-4998-83B4-FDCFC9B706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69.400000000000006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86C-4998-83B4-FDCFC9B70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00"/>
        <c:shape val="cylinder"/>
        <c:axId val="87533824"/>
        <c:axId val="87535616"/>
        <c:axId val="0"/>
      </c:bar3DChart>
      <c:catAx>
        <c:axId val="87533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535616"/>
        <c:crosses val="autoZero"/>
        <c:auto val="0"/>
        <c:lblAlgn val="ctr"/>
        <c:lblOffset val="100"/>
        <c:noMultiLvlLbl val="0"/>
      </c:catAx>
      <c:valAx>
        <c:axId val="87535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53382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5DD2-45F9-A36A-A46AD89BDFE9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5DD2-45F9-A36A-A46AD89BDFE9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5DD2-45F9-A36A-A46AD89BDFE9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5DD2-45F9-A36A-A46AD89BDFE9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5DD2-45F9-A36A-A46AD89BDFE9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5DD2-45F9-A36A-A46AD89BDFE9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5DD2-45F9-A36A-A46AD89BDFE9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14.3</c:v>
                </c:pt>
                <c:pt idx="1">
                  <c:v>22.4</c:v>
                </c:pt>
                <c:pt idx="2">
                  <c:v>40.299999999999997</c:v>
                </c:pt>
                <c:pt idx="3">
                  <c:v>57.3</c:v>
                </c:pt>
                <c:pt idx="4">
                  <c:v>57.3</c:v>
                </c:pt>
                <c:pt idx="5">
                  <c:v>57.3</c:v>
                </c:pt>
                <c:pt idx="6">
                  <c:v>57.3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DD2-45F9-A36A-A46AD89BDF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60.3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DD2-45F9-A36A-A46AD89BDF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87360256"/>
        <c:axId val="87361792"/>
        <c:axId val="0"/>
      </c:bar3DChart>
      <c:catAx>
        <c:axId val="87360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361792"/>
        <c:crosses val="autoZero"/>
        <c:auto val="0"/>
        <c:lblAlgn val="ctr"/>
        <c:lblOffset val="100"/>
        <c:noMultiLvlLbl val="0"/>
      </c:catAx>
      <c:valAx>
        <c:axId val="87361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360256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FFCA-4ECF-9C44-8583A9A3E805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FFCA-4ECF-9C44-8583A9A3E805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FFCA-4ECF-9C44-8583A9A3E805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FFCA-4ECF-9C44-8583A9A3E805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FFCA-4ECF-9C44-8583A9A3E805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FFCA-4ECF-9C44-8583A9A3E805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FFCA-4ECF-9C44-8583A9A3E805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6.49</c:v>
                </c:pt>
                <c:pt idx="1">
                  <c:v>16.5</c:v>
                </c:pt>
                <c:pt idx="2">
                  <c:v>21.5</c:v>
                </c:pt>
                <c:pt idx="3">
                  <c:v>27.5</c:v>
                </c:pt>
                <c:pt idx="4">
                  <c:v>55.7</c:v>
                </c:pt>
                <c:pt idx="5">
                  <c:v>65.3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FCA-4ECF-9C44-8583A9A3E80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FCA-4ECF-9C44-8583A9A3E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87324160"/>
        <c:axId val="87325696"/>
        <c:axId val="0"/>
      </c:bar3DChart>
      <c:catAx>
        <c:axId val="87324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325696"/>
        <c:crosses val="autoZero"/>
        <c:auto val="0"/>
        <c:lblAlgn val="ctr"/>
        <c:lblOffset val="100"/>
        <c:noMultiLvlLbl val="0"/>
      </c:catAx>
      <c:valAx>
        <c:axId val="87325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32416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9674-4D12-830C-093F9DEFF5BC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9674-4D12-830C-093F9DEFF5BC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9674-4D12-830C-093F9DEFF5BC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9674-4D12-830C-093F9DEFF5BC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9674-4D12-830C-093F9DEFF5BC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9674-4D12-830C-093F9DEFF5BC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9674-4D12-830C-093F9DEFF5BC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65.72</c:v>
                </c:pt>
                <c:pt idx="1">
                  <c:v>65.8</c:v>
                </c:pt>
                <c:pt idx="2">
                  <c:v>65.8</c:v>
                </c:pt>
                <c:pt idx="3">
                  <c:v>66</c:v>
                </c:pt>
                <c:pt idx="4">
                  <c:v>69.099999999999994</c:v>
                </c:pt>
                <c:pt idx="5">
                  <c:v>80</c:v>
                </c:pt>
                <c:pt idx="6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674-4D12-830C-093F9DEFF5B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65.8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674-4D12-830C-093F9DEFF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87652992"/>
        <c:axId val="87662976"/>
        <c:axId val="0"/>
      </c:bar3DChart>
      <c:catAx>
        <c:axId val="876529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662976"/>
        <c:crosses val="autoZero"/>
        <c:auto val="0"/>
        <c:lblAlgn val="ctr"/>
        <c:lblOffset val="100"/>
        <c:noMultiLvlLbl val="0"/>
      </c:catAx>
      <c:valAx>
        <c:axId val="87662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652992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BE60-4D80-A80E-922BF98A660F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BE60-4D80-A80E-922BF98A660F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BE60-4D80-A80E-922BF98A660F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BE60-4D80-A80E-922BF98A660F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BE60-4D80-A80E-922BF98A660F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BE60-4D80-A80E-922BF98A660F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BE60-4D80-A80E-922BF98A660F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596</c:v>
                </c:pt>
                <c:pt idx="2">
                  <c:v>1192</c:v>
                </c:pt>
                <c:pt idx="3">
                  <c:v>1788</c:v>
                </c:pt>
                <c:pt idx="4">
                  <c:v>2384</c:v>
                </c:pt>
                <c:pt idx="5">
                  <c:v>2980</c:v>
                </c:pt>
                <c:pt idx="6">
                  <c:v>3576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E60-4D80-A80E-922BF98A660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4388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E60-4D80-A80E-922BF98A6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89586688"/>
        <c:axId val="89588480"/>
        <c:axId val="0"/>
      </c:bar3DChart>
      <c:catAx>
        <c:axId val="89586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588480"/>
        <c:crosses val="autoZero"/>
        <c:auto val="0"/>
        <c:lblAlgn val="ctr"/>
        <c:lblOffset val="100"/>
        <c:noMultiLvlLbl val="0"/>
      </c:catAx>
      <c:valAx>
        <c:axId val="89588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586688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2E8D-4B78-BF36-FE2C69706C2D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2E8D-4B78-BF36-FE2C69706C2D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2E8D-4B78-BF36-FE2C69706C2D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2E8D-4B78-BF36-FE2C69706C2D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2E8D-4B78-BF36-FE2C69706C2D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2E8D-4B78-BF36-FE2C69706C2D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2E8D-4B78-BF36-FE2C69706C2D}"/>
              </c:ext>
            </c:extLst>
          </c:dPt>
          <c:cat>
            <c:strRef>
              <c:f>Лист1!$A$2:$A$7</c:f>
              <c:strCache>
                <c:ptCount val="6"/>
                <c:pt idx="0">
                  <c:v>База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60.2</c:v>
                </c:pt>
                <c:pt idx="1">
                  <c:v>62</c:v>
                </c:pt>
                <c:pt idx="2">
                  <c:v>63.1</c:v>
                </c:pt>
                <c:pt idx="3">
                  <c:v>64.2</c:v>
                </c:pt>
                <c:pt idx="4">
                  <c:v>65.3</c:v>
                </c:pt>
                <c:pt idx="5">
                  <c:v>66.400000000000006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E8D-4B78-BF36-FE2C69706C2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Лист1!$A$2:$A$7</c:f>
              <c:strCache>
                <c:ptCount val="6"/>
                <c:pt idx="0">
                  <c:v>База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F-2E8D-4B78-BF36-FE2C69706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89296896"/>
        <c:axId val="89298432"/>
        <c:axId val="0"/>
      </c:bar3DChart>
      <c:catAx>
        <c:axId val="89296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298432"/>
        <c:crosses val="autoZero"/>
        <c:auto val="0"/>
        <c:lblAlgn val="ctr"/>
        <c:lblOffset val="100"/>
        <c:noMultiLvlLbl val="0"/>
      </c:catAx>
      <c:valAx>
        <c:axId val="89298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296896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28F9-48CF-B131-B7BC94B39982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28F9-48CF-B131-B7BC94B39982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28F9-48CF-B131-B7BC94B39982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28F9-48CF-B131-B7BC94B39982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28F9-48CF-B131-B7BC94B39982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28F9-48CF-B131-B7BC94B39982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28F9-48CF-B131-B7BC94B39982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5.2</c:v>
                </c:pt>
                <c:pt idx="1">
                  <c:v>5</c:v>
                </c:pt>
                <c:pt idx="2">
                  <c:v>5</c:v>
                </c:pt>
                <c:pt idx="3">
                  <c:v>4.9000000000000004</c:v>
                </c:pt>
                <c:pt idx="4">
                  <c:v>4.8</c:v>
                </c:pt>
                <c:pt idx="5">
                  <c:v>4.8</c:v>
                </c:pt>
                <c:pt idx="6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8F9-48CF-B131-B7BC94B3998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8F9-48CF-B131-B7BC94B39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89456640"/>
        <c:axId val="89458176"/>
        <c:axId val="0"/>
      </c:bar3DChart>
      <c:catAx>
        <c:axId val="894566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458176"/>
        <c:crosses val="autoZero"/>
        <c:auto val="0"/>
        <c:lblAlgn val="ctr"/>
        <c:lblOffset val="100"/>
        <c:noMultiLvlLbl val="0"/>
      </c:catAx>
      <c:valAx>
        <c:axId val="89458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45664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17DE-487F-858A-10D9CD9BBF64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17DE-487F-858A-10D9CD9BBF64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17DE-487F-858A-10D9CD9BBF64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17DE-487F-858A-10D9CD9BBF64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17DE-487F-858A-10D9CD9BBF64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17DE-487F-858A-10D9CD9BBF64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17DE-487F-858A-10D9CD9BBF64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239.3</c:v>
                </c:pt>
                <c:pt idx="1">
                  <c:v>234.3</c:v>
                </c:pt>
                <c:pt idx="2">
                  <c:v>230.8</c:v>
                </c:pt>
                <c:pt idx="3">
                  <c:v>227.4</c:v>
                </c:pt>
                <c:pt idx="4">
                  <c:v>224</c:v>
                </c:pt>
                <c:pt idx="5">
                  <c:v>219.4</c:v>
                </c:pt>
                <c:pt idx="6">
                  <c:v>214.8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7DE-487F-858A-10D9CD9BBF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232.4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7DE-487F-858A-10D9CD9BBF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00"/>
        <c:shape val="cylinder"/>
        <c:axId val="89497984"/>
        <c:axId val="89499520"/>
        <c:axId val="0"/>
      </c:bar3DChart>
      <c:catAx>
        <c:axId val="89497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499520"/>
        <c:crosses val="autoZero"/>
        <c:auto val="0"/>
        <c:lblAlgn val="ctr"/>
        <c:lblOffset val="100"/>
        <c:noMultiLvlLbl val="0"/>
      </c:catAx>
      <c:valAx>
        <c:axId val="89499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49798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1669-4EC7-B3A2-9B238F66C7BA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1669-4EC7-B3A2-9B238F66C7BA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1669-4EC7-B3A2-9B238F66C7BA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1669-4EC7-B3A2-9B238F66C7BA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1669-4EC7-B3A2-9B238F66C7BA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1669-4EC7-B3A2-9B238F66C7BA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0-3F2C-4970-9EF7-0898A50DDD5E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1.635</c:v>
                </c:pt>
                <c:pt idx="1">
                  <c:v>1.6479999999999999</c:v>
                </c:pt>
                <c:pt idx="2">
                  <c:v>1.6739999999999999</c:v>
                </c:pt>
                <c:pt idx="3">
                  <c:v>1.6910000000000001</c:v>
                </c:pt>
                <c:pt idx="4">
                  <c:v>1.716</c:v>
                </c:pt>
                <c:pt idx="5">
                  <c:v>1.734</c:v>
                </c:pt>
                <c:pt idx="6">
                  <c:v>1.758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669-4EC7-B3A2-9B238F66C7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1.583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2C-4970-9EF7-0898A50DD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85230336"/>
        <c:axId val="85231872"/>
        <c:axId val="0"/>
      </c:bar3DChart>
      <c:catAx>
        <c:axId val="85230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231872"/>
        <c:crosses val="autoZero"/>
        <c:auto val="0"/>
        <c:lblAlgn val="ctr"/>
        <c:lblOffset val="100"/>
        <c:noMultiLvlLbl val="0"/>
      </c:catAx>
      <c:valAx>
        <c:axId val="85231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230336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A928-420C-98EC-23FB1A4AA948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A928-420C-98EC-23FB1A4AA948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A928-420C-98EC-23FB1A4AA948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A928-420C-98EC-23FB1A4AA948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A928-420C-98EC-23FB1A4AA948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A928-420C-98EC-23FB1A4AA948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A928-420C-98EC-23FB1A4AA948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782.7</c:v>
                </c:pt>
                <c:pt idx="1">
                  <c:v>725.6</c:v>
                </c:pt>
                <c:pt idx="2">
                  <c:v>689.4</c:v>
                </c:pt>
                <c:pt idx="3">
                  <c:v>653.20000000000005</c:v>
                </c:pt>
                <c:pt idx="4">
                  <c:v>622.4</c:v>
                </c:pt>
                <c:pt idx="5">
                  <c:v>595.79999999999995</c:v>
                </c:pt>
                <c:pt idx="6">
                  <c:v>564.1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928-420C-98EC-23FB1A4AA94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670.5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928-420C-98EC-23FB1A4AA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00"/>
        <c:shape val="cylinder"/>
        <c:axId val="95777920"/>
        <c:axId val="95779456"/>
        <c:axId val="0"/>
      </c:bar3DChart>
      <c:catAx>
        <c:axId val="957779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5779456"/>
        <c:crosses val="autoZero"/>
        <c:auto val="0"/>
        <c:lblAlgn val="ctr"/>
        <c:lblOffset val="100"/>
        <c:noMultiLvlLbl val="0"/>
      </c:catAx>
      <c:valAx>
        <c:axId val="95779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77792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8701-44C4-B857-7D3B16F45C58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8701-44C4-B857-7D3B16F45C58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8701-44C4-B857-7D3B16F45C58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8701-44C4-B857-7D3B16F45C58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8701-44C4-B857-7D3B16F45C58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8701-44C4-B857-7D3B16F45C58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8701-44C4-B857-7D3B16F45C58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40.799999999999997</c:v>
                </c:pt>
                <c:pt idx="1">
                  <c:v>50</c:v>
                </c:pt>
                <c:pt idx="2">
                  <c:v>56</c:v>
                </c:pt>
                <c:pt idx="3">
                  <c:v>63</c:v>
                </c:pt>
                <c:pt idx="4">
                  <c:v>68</c:v>
                </c:pt>
                <c:pt idx="5">
                  <c:v>76</c:v>
                </c:pt>
                <c:pt idx="6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701-44C4-B857-7D3B16F45C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82.2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701-44C4-B857-7D3B16F45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96261632"/>
        <c:axId val="96263168"/>
        <c:axId val="0"/>
      </c:bar3DChart>
      <c:catAx>
        <c:axId val="96261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6263168"/>
        <c:crosses val="autoZero"/>
        <c:auto val="0"/>
        <c:lblAlgn val="ctr"/>
        <c:lblOffset val="100"/>
        <c:noMultiLvlLbl val="0"/>
      </c:catAx>
      <c:valAx>
        <c:axId val="96263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6261632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C38B-4DF0-B881-CB391358DE49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C38B-4DF0-B881-CB391358DE49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C38B-4DF0-B881-CB391358DE49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C38B-4DF0-B881-CB391358DE49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C38B-4DF0-B881-CB391358DE49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C38B-4DF0-B881-CB391358DE49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C38B-4DF0-B881-CB391358DE49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33</c:v>
                </c:pt>
                <c:pt idx="1">
                  <c:v>37</c:v>
                </c:pt>
                <c:pt idx="2">
                  <c:v>39</c:v>
                </c:pt>
                <c:pt idx="3">
                  <c:v>42</c:v>
                </c:pt>
                <c:pt idx="4">
                  <c:v>45</c:v>
                </c:pt>
                <c:pt idx="5">
                  <c:v>48</c:v>
                </c:pt>
                <c:pt idx="6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38B-4DF0-B881-CB391358DE4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38B-4DF0-B881-CB391358D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97671424"/>
        <c:axId val="97673216"/>
        <c:axId val="0"/>
      </c:bar3DChart>
      <c:catAx>
        <c:axId val="97671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7673216"/>
        <c:crosses val="autoZero"/>
        <c:auto val="0"/>
        <c:lblAlgn val="ctr"/>
        <c:lblOffset val="100"/>
        <c:noMultiLvlLbl val="0"/>
      </c:catAx>
      <c:valAx>
        <c:axId val="97673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67142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7521-4465-BDFE-5D0EEA389F2C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7521-4465-BDFE-5D0EEA389F2C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7521-4465-BDFE-5D0EEA389F2C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7521-4465-BDFE-5D0EEA389F2C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7521-4465-BDFE-5D0EEA389F2C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7521-4465-BDFE-5D0EEA389F2C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7521-4465-BDFE-5D0EEA389F2C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96.2</c:v>
                </c:pt>
                <c:pt idx="4">
                  <c:v>97.4</c:v>
                </c:pt>
                <c:pt idx="5">
                  <c:v>98.7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521-4465-BDFE-5D0EEA389F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521-4465-BDFE-5D0EEA389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97725824"/>
        <c:axId val="97731712"/>
        <c:axId val="0"/>
      </c:bar3DChart>
      <c:catAx>
        <c:axId val="97725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7731712"/>
        <c:crosses val="autoZero"/>
        <c:auto val="0"/>
        <c:lblAlgn val="ctr"/>
        <c:lblOffset val="100"/>
        <c:noMultiLvlLbl val="0"/>
      </c:catAx>
      <c:valAx>
        <c:axId val="97731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72582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9DB6-4218-AA05-E63FE6B907FC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9DB6-4218-AA05-E63FE6B907FC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9DB6-4218-AA05-E63FE6B907FC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9DB6-4218-AA05-E63FE6B907FC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9DB6-4218-AA05-E63FE6B907FC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9DB6-4218-AA05-E63FE6B907FC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9DB6-4218-AA05-E63FE6B907FC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2.1</c:v>
                </c:pt>
                <c:pt idx="1">
                  <c:v>5</c:v>
                </c:pt>
                <c:pt idx="2">
                  <c:v>10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DB6-4218-AA05-E63FE6B907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18.899999999999999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DB6-4218-AA05-E63FE6B907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96316800"/>
        <c:axId val="98079872"/>
        <c:axId val="0"/>
      </c:bar3DChart>
      <c:catAx>
        <c:axId val="96316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8079872"/>
        <c:crosses val="autoZero"/>
        <c:auto val="0"/>
        <c:lblAlgn val="ctr"/>
        <c:lblOffset val="100"/>
        <c:noMultiLvlLbl val="0"/>
      </c:catAx>
      <c:valAx>
        <c:axId val="98079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631680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6925-4196-9DF9-72D4D7540887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6925-4196-9DF9-72D4D7540887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6925-4196-9DF9-72D4D7540887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6925-4196-9DF9-72D4D7540887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6925-4196-9DF9-72D4D7540887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6925-4196-9DF9-72D4D7540887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6925-4196-9DF9-72D4D7540887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0.2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925-4196-9DF9-72D4D754088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925-4196-9DF9-72D4D7540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98140160"/>
        <c:axId val="98141696"/>
        <c:axId val="0"/>
      </c:bar3DChart>
      <c:catAx>
        <c:axId val="98140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8141696"/>
        <c:crosses val="autoZero"/>
        <c:auto val="0"/>
        <c:lblAlgn val="ctr"/>
        <c:lblOffset val="100"/>
        <c:noMultiLvlLbl val="0"/>
      </c:catAx>
      <c:valAx>
        <c:axId val="98141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14016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F87A-4D59-B472-77DE57E4F648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F87A-4D59-B472-77DE57E4F648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F87A-4D59-B472-77DE57E4F648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F87A-4D59-B472-77DE57E4F648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F87A-4D59-B472-77DE57E4F648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F87A-4D59-B472-77DE57E4F648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F87A-4D59-B472-77DE57E4F648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105.42</c:v>
                </c:pt>
                <c:pt idx="1">
                  <c:v>108.1</c:v>
                </c:pt>
                <c:pt idx="2">
                  <c:v>109.7</c:v>
                </c:pt>
                <c:pt idx="3">
                  <c:v>110.6</c:v>
                </c:pt>
                <c:pt idx="4">
                  <c:v>112.2</c:v>
                </c:pt>
                <c:pt idx="5">
                  <c:v>113.4</c:v>
                </c:pt>
                <c:pt idx="6">
                  <c:v>115.5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87A-4D59-B472-77DE57E4F64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108.05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87A-4D59-B472-77DE57E4F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00"/>
        <c:shape val="cylinder"/>
        <c:axId val="85308544"/>
        <c:axId val="85310080"/>
        <c:axId val="0"/>
      </c:bar3DChart>
      <c:catAx>
        <c:axId val="85308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310080"/>
        <c:crosses val="autoZero"/>
        <c:auto val="0"/>
        <c:lblAlgn val="ctr"/>
        <c:lblOffset val="100"/>
        <c:noMultiLvlLbl val="0"/>
      </c:catAx>
      <c:valAx>
        <c:axId val="85310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30854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51C1-44AC-96C6-16A4857FBA89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51C1-44AC-96C6-16A4857FBA89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51C1-44AC-96C6-16A4857FBA89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51C1-44AC-96C6-16A4857FBA89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51C1-44AC-96C6-16A4857FBA89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51C1-44AC-96C6-16A4857FBA89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51C1-44AC-96C6-16A4857FBA89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72.84</c:v>
                </c:pt>
                <c:pt idx="1">
                  <c:v>79.400000000000006</c:v>
                </c:pt>
                <c:pt idx="2">
                  <c:v>83.6</c:v>
                </c:pt>
                <c:pt idx="3">
                  <c:v>87.5</c:v>
                </c:pt>
                <c:pt idx="4">
                  <c:v>91.9</c:v>
                </c:pt>
                <c:pt idx="5">
                  <c:v>95.6</c:v>
                </c:pt>
                <c:pt idx="6">
                  <c:v>100.6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1C1-44AC-96C6-16A4857FBA8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72.599999999999994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1C1-44AC-96C6-16A4857FB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00"/>
        <c:shape val="cylinder"/>
        <c:axId val="85563648"/>
        <c:axId val="85565440"/>
        <c:axId val="0"/>
      </c:bar3DChart>
      <c:catAx>
        <c:axId val="855636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565440"/>
        <c:crosses val="autoZero"/>
        <c:auto val="0"/>
        <c:lblAlgn val="ctr"/>
        <c:lblOffset val="100"/>
        <c:noMultiLvlLbl val="0"/>
      </c:catAx>
      <c:valAx>
        <c:axId val="85565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563648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1669-4EC7-B3A2-9B238F66C7BA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1669-4EC7-B3A2-9B238F66C7BA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1669-4EC7-B3A2-9B238F66C7BA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1669-4EC7-B3A2-9B238F66C7BA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1669-4EC7-B3A2-9B238F66C7BA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1669-4EC7-B3A2-9B238F66C7BA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0-3F2C-4970-9EF7-0898A50DDD5E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0.54100000000000004</c:v>
                </c:pt>
                <c:pt idx="1">
                  <c:v>0</c:v>
                </c:pt>
                <c:pt idx="2">
                  <c:v>0.56299999999999994</c:v>
                </c:pt>
                <c:pt idx="3">
                  <c:v>0.56699999999999995</c:v>
                </c:pt>
                <c:pt idx="4">
                  <c:v>0.53700000000000003</c:v>
                </c:pt>
                <c:pt idx="5">
                  <c:v>0.52100000000000002</c:v>
                </c:pt>
                <c:pt idx="6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669-4EC7-B3A2-9B238F66C7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3F2C-4970-9EF7-0898A50DD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500"/>
        <c:shape val="cylinder"/>
        <c:axId val="85230336"/>
        <c:axId val="85231872"/>
        <c:axId val="0"/>
      </c:bar3DChart>
      <c:catAx>
        <c:axId val="85230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231872"/>
        <c:crosses val="autoZero"/>
        <c:auto val="0"/>
        <c:lblAlgn val="ctr"/>
        <c:lblOffset val="100"/>
        <c:noMultiLvlLbl val="0"/>
      </c:catAx>
      <c:valAx>
        <c:axId val="85231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230336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51C1-44AC-96C6-16A4857FBA89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51C1-44AC-96C6-16A4857FBA89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51C1-44AC-96C6-16A4857FBA89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51C1-44AC-96C6-16A4857FBA89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51C1-44AC-96C6-16A4857FBA89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51C1-44AC-96C6-16A4857FBA89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51C1-44AC-96C6-16A4857FBA89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0.32100000000000001</c:v>
                </c:pt>
                <c:pt idx="1">
                  <c:v>0</c:v>
                </c:pt>
                <c:pt idx="2">
                  <c:v>0.36899999999999999</c:v>
                </c:pt>
                <c:pt idx="3">
                  <c:v>0.39400000000000002</c:v>
                </c:pt>
                <c:pt idx="4">
                  <c:v>0.45200000000000001</c:v>
                </c:pt>
                <c:pt idx="5">
                  <c:v>0.48599999999999999</c:v>
                </c:pt>
                <c:pt idx="6">
                  <c:v>0.501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1C1-44AC-96C6-16A4857FBA8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F-51C1-44AC-96C6-16A4857FB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00"/>
        <c:shape val="cylinder"/>
        <c:axId val="85563648"/>
        <c:axId val="85565440"/>
        <c:axId val="0"/>
      </c:bar3DChart>
      <c:catAx>
        <c:axId val="855636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565440"/>
        <c:crosses val="autoZero"/>
        <c:auto val="0"/>
        <c:lblAlgn val="ctr"/>
        <c:lblOffset val="100"/>
        <c:noMultiLvlLbl val="0"/>
      </c:catAx>
      <c:valAx>
        <c:axId val="85565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563648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9040-4407-BB0C-952A6CF78D18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9040-4407-BB0C-952A6CF78D18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9040-4407-BB0C-952A6CF78D18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9040-4407-BB0C-952A6CF78D18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9040-4407-BB0C-952A6CF78D18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9040-4407-BB0C-952A6CF78D18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9040-4407-BB0C-952A6CF78D18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38.1</c:v>
                </c:pt>
                <c:pt idx="1">
                  <c:v>0</c:v>
                </c:pt>
                <c:pt idx="2">
                  <c:v>41.73</c:v>
                </c:pt>
                <c:pt idx="3">
                  <c:v>43.73</c:v>
                </c:pt>
                <c:pt idx="4">
                  <c:v>45.74</c:v>
                </c:pt>
                <c:pt idx="5">
                  <c:v>47.3</c:v>
                </c:pt>
                <c:pt idx="6">
                  <c:v>49.01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040-4407-BB0C-952A6CF78D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F-9040-4407-BB0C-952A6CF78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00"/>
        <c:shape val="cylinder"/>
        <c:axId val="85563648"/>
        <c:axId val="85565440"/>
        <c:axId val="0"/>
      </c:bar3DChart>
      <c:catAx>
        <c:axId val="855636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565440"/>
        <c:crosses val="autoZero"/>
        <c:auto val="0"/>
        <c:lblAlgn val="ctr"/>
        <c:lblOffset val="100"/>
        <c:noMultiLvlLbl val="0"/>
      </c:catAx>
      <c:valAx>
        <c:axId val="85565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563648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72CD-400F-A724-AF5624D6E48C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72CD-400F-A724-AF5624D6E48C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72CD-400F-A724-AF5624D6E48C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72CD-400F-A724-AF5624D6E48C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72CD-400F-A724-AF5624D6E48C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72CD-400F-A724-AF5624D6E48C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72CD-400F-A724-AF5624D6E48C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53.1</c:v>
                </c:pt>
                <c:pt idx="1">
                  <c:v>55</c:v>
                </c:pt>
                <c:pt idx="2">
                  <c:v>55.4</c:v>
                </c:pt>
                <c:pt idx="3">
                  <c:v>55.8</c:v>
                </c:pt>
                <c:pt idx="4">
                  <c:v>56.2</c:v>
                </c:pt>
                <c:pt idx="5">
                  <c:v>56.6</c:v>
                </c:pt>
                <c:pt idx="6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2CD-400F-A724-AF5624D6E4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2CD-400F-A724-AF5624D6E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gapDepth val="500"/>
        <c:shape val="cylinder"/>
        <c:axId val="87702528"/>
        <c:axId val="87704320"/>
        <c:axId val="0"/>
      </c:bar3DChart>
      <c:catAx>
        <c:axId val="87702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704320"/>
        <c:crosses val="autoZero"/>
        <c:auto val="0"/>
        <c:lblAlgn val="ctr"/>
        <c:lblOffset val="100"/>
        <c:noMultiLvlLbl val="0"/>
      </c:catAx>
      <c:valAx>
        <c:axId val="87704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702528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26012697086628711"/>
          <c:y val="5.8936539182602179E-2"/>
          <c:w val="0.72472197547614292"/>
          <c:h val="0.7888106376634823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81BDEF"/>
              </a:solidFill>
            </c:spPr>
            <c:extLst>
              <c:ext xmlns:c16="http://schemas.microsoft.com/office/drawing/2014/chart" uri="{C3380CC4-5D6E-409C-BE32-E72D297353CC}">
                <c16:uniqueId val="{00000001-5983-473A-9A88-EC47F1DAFC3C}"/>
              </c:ext>
            </c:extLst>
          </c:dPt>
          <c:dPt>
            <c:idx val="1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3-5983-473A-9A88-EC47F1DAFC3C}"/>
              </c:ext>
            </c:extLst>
          </c:dPt>
          <c:dPt>
            <c:idx val="2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5-5983-473A-9A88-EC47F1DAFC3C}"/>
              </c:ext>
            </c:extLst>
          </c:dPt>
          <c:dPt>
            <c:idx val="3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7-5983-473A-9A88-EC47F1DAFC3C}"/>
              </c:ext>
            </c:extLst>
          </c:dPt>
          <c:dPt>
            <c:idx val="4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9-5983-473A-9A88-EC47F1DAFC3C}"/>
              </c:ext>
            </c:extLst>
          </c:dPt>
          <c:dPt>
            <c:idx val="5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B-5983-473A-9A88-EC47F1DAFC3C}"/>
              </c:ext>
            </c:extLst>
          </c:dPt>
          <c:dPt>
            <c:idx val="6"/>
            <c:invertIfNegative val="0"/>
            <c:bubble3D val="0"/>
            <c:spPr>
              <a:solidFill>
                <a:srgbClr val="005A9E"/>
              </a:solidFill>
            </c:spPr>
            <c:extLst>
              <c:ext xmlns:c16="http://schemas.microsoft.com/office/drawing/2014/chart" uri="{C3380CC4-5D6E-409C-BE32-E72D297353CC}">
                <c16:uniqueId val="{0000000D-5983-473A-9A88-EC47F1DAFC3C}"/>
              </c:ext>
            </c:extLst>
          </c:dPt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23</c:v>
                </c:pt>
                <c:pt idx="1">
                  <c:v>0</c:v>
                </c:pt>
                <c:pt idx="2">
                  <c:v>350</c:v>
                </c:pt>
                <c:pt idx="3">
                  <c:v>350</c:v>
                </c:pt>
                <c:pt idx="4">
                  <c:v>438</c:v>
                </c:pt>
                <c:pt idx="5">
                  <c:v>438</c:v>
                </c:pt>
                <c:pt idx="6">
                  <c:v>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983-473A-9A88-EC47F1DAFC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3F3F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База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F-5983-473A-9A88-EC47F1DAFC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00"/>
        <c:shape val="cylinder"/>
        <c:axId val="87748608"/>
        <c:axId val="87750144"/>
        <c:axId val="0"/>
      </c:bar3DChart>
      <c:catAx>
        <c:axId val="87748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7750144"/>
        <c:crosses val="autoZero"/>
        <c:auto val="0"/>
        <c:lblAlgn val="ctr"/>
        <c:lblOffset val="100"/>
        <c:noMultiLvlLbl val="0"/>
      </c:catAx>
      <c:valAx>
        <c:axId val="87750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748608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7DD08-CF05-4495-B6FB-E1019521CF76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220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30220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8EB13-FCB0-4772-8DD4-873B97BC8A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437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DE094-00D0-4384-8BF4-6FD7147D9C83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7E2E3-6D25-449C-82DD-CFBB0D9EC0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317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7E2E3-6D25-449C-82DD-CFBB0D9EC04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36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6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6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6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045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525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6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6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81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143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6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6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6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A3C94-5142-4C99-84C1-178F15800CE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6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21.xml"/><Relationship Id="rId7" Type="http://schemas.openxmlformats.org/officeDocument/2006/relationships/chart" Target="../charts/chart2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chart" Target="../charts/chart1.xm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5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../media/image2.png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chart" Target="../charts/chart13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r="2558"/>
          <a:stretch/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sp>
        <p:nvSpPr>
          <p:cNvPr id="7" name="Прямоугольник с одним вырезанным углом 6"/>
          <p:cNvSpPr/>
          <p:nvPr/>
        </p:nvSpPr>
        <p:spPr>
          <a:xfrm flipH="1">
            <a:off x="3923928" y="0"/>
            <a:ext cx="5220070" cy="1484784"/>
          </a:xfrm>
          <a:prstGeom prst="snip1Rect">
            <a:avLst>
              <a:gd name="adj" fmla="val 50000"/>
            </a:avLst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76200" y="692696"/>
            <a:ext cx="9220199" cy="792088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37387" y="2057400"/>
            <a:ext cx="7694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kern="1500" spc="100" dirty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ngsanaUPC" pitchFamily="18" charset="-34"/>
              </a:rPr>
              <a:t>РЕАЛИЗАЦИЯ </a:t>
            </a:r>
            <a:r>
              <a:rPr lang="ru-RU" sz="2000" kern="1500" spc="100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ngsanaUPC" pitchFamily="18" charset="-34"/>
              </a:rPr>
              <a:t>НАЦИОНАЛЬНОГО ПРОЕКТА </a:t>
            </a:r>
          </a:p>
          <a:p>
            <a:pPr algn="r"/>
            <a:r>
              <a:rPr lang="ru-RU" sz="2400" b="1" kern="1500" spc="100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ngsanaUPC" pitchFamily="18" charset="-34"/>
              </a:rPr>
              <a:t>ДЕМОГРАФИЯ</a:t>
            </a:r>
          </a:p>
        </p:txBody>
      </p:sp>
      <p:pic>
        <p:nvPicPr>
          <p:cNvPr id="22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2" t="72421" r="66384" b="19263"/>
          <a:stretch/>
        </p:blipFill>
        <p:spPr bwMode="auto">
          <a:xfrm>
            <a:off x="4800551" y="852941"/>
            <a:ext cx="51308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2" t="61980" r="66384" b="29152"/>
          <a:stretch/>
        </p:blipFill>
        <p:spPr bwMode="auto">
          <a:xfrm>
            <a:off x="4213601" y="852941"/>
            <a:ext cx="48113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2" t="51551" r="66384" b="39313"/>
          <a:stretch/>
        </p:blipFill>
        <p:spPr bwMode="auto">
          <a:xfrm>
            <a:off x="3640758" y="852941"/>
            <a:ext cx="46702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7884414" y="312941"/>
            <a:ext cx="8749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2" t="82956" r="66384" b="9013"/>
          <a:stretch/>
        </p:blipFill>
        <p:spPr bwMode="auto">
          <a:xfrm>
            <a:off x="5419450" y="852941"/>
            <a:ext cx="53130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2" t="30858" r="66384" b="59924"/>
          <a:stretch/>
        </p:blipFill>
        <p:spPr bwMode="auto">
          <a:xfrm>
            <a:off x="3072085" y="852941"/>
            <a:ext cx="46285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2" t="18677" r="66384" b="72141"/>
          <a:stretch/>
        </p:blipFill>
        <p:spPr bwMode="auto">
          <a:xfrm>
            <a:off x="2501626" y="852941"/>
            <a:ext cx="46464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1" t="18911" r="46994" b="70687"/>
          <a:stretch/>
        </p:blipFill>
        <p:spPr bwMode="auto">
          <a:xfrm>
            <a:off x="382340" y="852941"/>
            <a:ext cx="41019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51079" r="47153" b="39291"/>
          <a:stretch/>
        </p:blipFill>
        <p:spPr bwMode="auto">
          <a:xfrm>
            <a:off x="898350" y="852941"/>
            <a:ext cx="44307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61202" r="47153" b="28798"/>
          <a:stretch/>
        </p:blipFill>
        <p:spPr bwMode="auto">
          <a:xfrm>
            <a:off x="7079033" y="852941"/>
            <a:ext cx="42666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72839" r="47153" b="16790"/>
          <a:stretch/>
        </p:blipFill>
        <p:spPr bwMode="auto">
          <a:xfrm>
            <a:off x="6576060" y="852941"/>
            <a:ext cx="41143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2" t="39969" r="47153" b="49661"/>
          <a:stretch/>
        </p:blipFill>
        <p:spPr bwMode="auto">
          <a:xfrm>
            <a:off x="1984379" y="852941"/>
            <a:ext cx="41143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2" t="30576" r="47024" b="59532"/>
          <a:stretch/>
        </p:blipFill>
        <p:spPr bwMode="auto">
          <a:xfrm>
            <a:off x="1447244" y="852941"/>
            <a:ext cx="43131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039502" y="6096000"/>
            <a:ext cx="28675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400" kern="1500" spc="100" dirty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ngsanaUPC" pitchFamily="18" charset="-34"/>
              </a:rPr>
              <a:t>М</a:t>
            </a:r>
            <a:r>
              <a:rPr lang="ru-RU" sz="1400" kern="1500" spc="100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ngsanaUPC" pitchFamily="18" charset="-34"/>
              </a:rPr>
              <a:t>арт - 2020 год</a:t>
            </a:r>
          </a:p>
        </p:txBody>
      </p:sp>
      <p:pic>
        <p:nvPicPr>
          <p:cNvPr id="37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6039502" y="852941"/>
            <a:ext cx="43749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9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002" t="-4" r="6211" b="7785"/>
          <a:stretch/>
        </p:blipFill>
        <p:spPr>
          <a:xfrm>
            <a:off x="6120939" y="4894807"/>
            <a:ext cx="2829331" cy="16538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71800" y="990600"/>
            <a:ext cx="5957151" cy="576000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3846" y="1066800"/>
            <a:ext cx="390535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lvl="2" algn="r" hangingPunct="0"/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«</a:t>
            </a:r>
            <a:r>
              <a:rPr lang="ru-RU" sz="1400" b="1" dirty="0">
                <a:solidFill>
                  <a:schemeClr val="bg1"/>
                </a:solidFill>
              </a:rPr>
              <a:t>Старшее поколение</a:t>
            </a: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»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ea typeface="+mj-ea"/>
              <a:cs typeface="+mj-c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495" y="475916"/>
            <a:ext cx="146368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100" dirty="0" smtClean="0">
                <a:sym typeface="Calibri"/>
              </a:rPr>
              <a:t>ФИНАНСИРОВАНИЕ</a:t>
            </a:r>
            <a:r>
              <a:rPr lang="ru-RU" sz="1100" dirty="0" smtClean="0"/>
              <a:t>: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sym typeface="Calibri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с одним вырезанным углом 117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7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165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Прямоугольник 191"/>
          <p:cNvSpPr/>
          <p:nvPr/>
        </p:nvSpPr>
        <p:spPr>
          <a:xfrm>
            <a:off x="186470" y="4643648"/>
            <a:ext cx="4156929" cy="2057400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Прямоугольник 192"/>
          <p:cNvSpPr/>
          <p:nvPr/>
        </p:nvSpPr>
        <p:spPr>
          <a:xfrm>
            <a:off x="186471" y="4186448"/>
            <a:ext cx="4080472" cy="411592"/>
          </a:xfrm>
          <a:prstGeom prst="rect">
            <a:avLst/>
          </a:prstGeom>
          <a:solidFill>
            <a:srgbClr val="005A9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Box 193"/>
          <p:cNvSpPr txBox="1"/>
          <p:nvPr/>
        </p:nvSpPr>
        <p:spPr>
          <a:xfrm>
            <a:off x="374498" y="6255516"/>
            <a:ext cx="404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строительство </a:t>
            </a:r>
            <a:r>
              <a:rPr lang="ru-RU" sz="900" i="1" dirty="0"/>
              <a:t>дома-интерната для престарелых и инвалидов малой вместимости на 80 койко-мест, Республика Крым</a:t>
            </a:r>
            <a:r>
              <a:rPr lang="ru-RU" sz="900" i="1" dirty="0" smtClean="0"/>
              <a:t>, </a:t>
            </a:r>
            <a:r>
              <a:rPr lang="ru-RU" sz="900" b="1" i="1" dirty="0" smtClean="0"/>
              <a:t>г</a:t>
            </a:r>
            <a:r>
              <a:rPr lang="ru-RU" sz="900" b="1" i="1" dirty="0"/>
              <a:t>. Феодосия </a:t>
            </a:r>
            <a:r>
              <a:rPr lang="ru-RU" sz="900" i="1" dirty="0"/>
              <a:t>(</a:t>
            </a:r>
            <a:r>
              <a:rPr lang="ru-RU" sz="900" i="1" dirty="0" smtClean="0"/>
              <a:t>ПИР</a:t>
            </a:r>
            <a:r>
              <a:rPr lang="ru-RU" sz="900" i="1" dirty="0"/>
              <a:t>)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196701" y="4232370"/>
            <a:ext cx="291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5</a:t>
            </a:r>
            <a:r>
              <a:rPr lang="ru-RU" sz="900" dirty="0">
                <a:solidFill>
                  <a:schemeClr val="bg1"/>
                </a:solidFill>
              </a:rPr>
              <a:t> </a:t>
            </a:r>
            <a:r>
              <a:rPr lang="ru-RU" sz="900" dirty="0" smtClean="0">
                <a:solidFill>
                  <a:schemeClr val="bg1"/>
                </a:solidFill>
              </a:rPr>
              <a:t>  </a:t>
            </a:r>
            <a:r>
              <a:rPr lang="ru-RU" sz="1000" b="1" dirty="0" smtClean="0">
                <a:solidFill>
                  <a:schemeClr val="bg1"/>
                </a:solidFill>
              </a:rPr>
              <a:t>объектов строительства -</a:t>
            </a:r>
            <a:r>
              <a:rPr lang="ru-RU" sz="1000" b="1" dirty="0">
                <a:solidFill>
                  <a:schemeClr val="bg1"/>
                </a:solidFill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</a:rPr>
              <a:t>ведутся работы:</a:t>
            </a:r>
            <a:endParaRPr lang="ru-RU" sz="1600" b="1" dirty="0" smtClean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1572" y="1671848"/>
            <a:ext cx="3571828" cy="523960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86471" y="1671846"/>
            <a:ext cx="585101" cy="523962"/>
          </a:xfrm>
          <a:prstGeom prst="rect">
            <a:avLst/>
          </a:prstGeom>
          <a:solidFill>
            <a:srgbClr val="005A9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52642" y="1783505"/>
            <a:ext cx="665459" cy="294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826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7295" y="1675071"/>
            <a:ext cx="34037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/>
              <a:t>граждан в возрасте 50-ти лет и старше, а также граждан </a:t>
            </a:r>
            <a:r>
              <a:rPr lang="ru-RU" sz="900" i="1" dirty="0" err="1"/>
              <a:t>предпенсионного</a:t>
            </a:r>
            <a:r>
              <a:rPr lang="ru-RU" sz="900" i="1" dirty="0"/>
              <a:t> </a:t>
            </a:r>
            <a:r>
              <a:rPr lang="ru-RU" sz="900" i="1" dirty="0" smtClean="0"/>
              <a:t>возраста направлено на </a:t>
            </a:r>
            <a:r>
              <a:rPr lang="ru-RU" sz="900" i="1" dirty="0"/>
              <a:t>профессиональное обучение и дополнительное профессиональное </a:t>
            </a:r>
            <a:r>
              <a:rPr lang="ru-RU" sz="900" i="1" dirty="0" smtClean="0"/>
              <a:t>образование</a:t>
            </a:r>
            <a:endParaRPr lang="ru-RU" sz="9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311095" y="1371600"/>
            <a:ext cx="240934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1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sym typeface="Calibri"/>
              </a:rPr>
              <a:t>РЕЗУЛЬТАТЫ</a:t>
            </a:r>
            <a:r>
              <a:rPr lang="ru-RU" sz="1100" dirty="0" smtClean="0">
                <a:latin typeface="+mn-lt"/>
              </a:rPr>
              <a:t>: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sym typeface="Calibri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" r="3430"/>
          <a:stretch/>
        </p:blipFill>
        <p:spPr bwMode="auto">
          <a:xfrm>
            <a:off x="6598370" y="2270327"/>
            <a:ext cx="2380277" cy="174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b="9345"/>
          <a:stretch/>
        </p:blipFill>
        <p:spPr bwMode="auto">
          <a:xfrm>
            <a:off x="4492050" y="2270327"/>
            <a:ext cx="2124398" cy="174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482849" y="1828800"/>
            <a:ext cx="4508751" cy="504472"/>
            <a:chOff x="4419601" y="1676401"/>
            <a:chExt cx="4508751" cy="504472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4419601" y="1676401"/>
              <a:ext cx="4508751" cy="504472"/>
            </a:xfrm>
            <a:prstGeom prst="rect">
              <a:avLst/>
            </a:prstGeom>
            <a:solidFill>
              <a:srgbClr val="9ED5F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779873" y="1728582"/>
              <a:ext cx="378820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/>
                <a:t>Капитальное строительство ГБУ РК "Красногвардейский психоневрологический интернат" на 250 койко-мест</a:t>
              </a:r>
            </a:p>
          </p:txBody>
        </p:sp>
      </p:grpSp>
      <p:pic>
        <p:nvPicPr>
          <p:cNvPr id="1026" name="Picture 2" descr="https://cdn-crimea-news.com/img_content/20190907/a63bd8871ee7e1bd66a0f5ff8d10eb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994" y="4871122"/>
            <a:ext cx="2275713" cy="167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4469190" y="4343400"/>
            <a:ext cx="4508753" cy="504472"/>
            <a:chOff x="4405942" y="4333361"/>
            <a:chExt cx="4508753" cy="50447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4405942" y="4333361"/>
              <a:ext cx="4508753" cy="504472"/>
            </a:xfrm>
            <a:prstGeom prst="rect">
              <a:avLst/>
            </a:prstGeom>
            <a:solidFill>
              <a:srgbClr val="9ED5F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4526718" y="4385542"/>
              <a:ext cx="4267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/>
                <a:t>Строительство </a:t>
              </a:r>
              <a:r>
                <a:rPr lang="ru-RU" sz="1000" dirty="0" smtClean="0"/>
                <a:t>ГБУ </a:t>
              </a:r>
              <a:r>
                <a:rPr lang="ru-RU" sz="1000" dirty="0"/>
                <a:t>РК «Белогорский психоневрологический интернат» </a:t>
              </a:r>
              <a:endParaRPr lang="ru-RU" sz="1000" dirty="0" smtClean="0"/>
            </a:p>
            <a:p>
              <a:pPr algn="ctr"/>
              <a:r>
                <a:rPr lang="ru-RU" sz="1000" dirty="0" smtClean="0"/>
                <a:t>жилой </a:t>
              </a:r>
              <a:r>
                <a:rPr lang="ru-RU" sz="1000" dirty="0"/>
                <a:t>корпус на 250 мест</a:t>
              </a: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771572" y="2230785"/>
            <a:ext cx="3571828" cy="442625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86471" y="2230783"/>
            <a:ext cx="585101" cy="442626"/>
          </a:xfrm>
          <a:prstGeom prst="rect">
            <a:avLst/>
          </a:prstGeom>
          <a:solidFill>
            <a:srgbClr val="005A9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195191" y="2311482"/>
            <a:ext cx="535911" cy="31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1</a:t>
            </a:r>
            <a:r>
              <a:rPr lang="ru-RU" sz="1400" b="1" dirty="0" smtClean="0">
                <a:solidFill>
                  <a:schemeClr val="bg1"/>
                </a:solidFill>
              </a:rPr>
              <a:t>6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77" y="2259313"/>
            <a:ext cx="3431323" cy="37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/>
              <a:t>гражданам, которым исполнилось 100 и более лет, назначена </a:t>
            </a:r>
            <a:r>
              <a:rPr lang="ru-RU" sz="900" i="1" dirty="0" err="1"/>
              <a:t>единоразовая</a:t>
            </a:r>
            <a:r>
              <a:rPr lang="ru-RU" sz="900" i="1" dirty="0"/>
              <a:t> денежная помощь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71571" y="2708389"/>
            <a:ext cx="3571827" cy="799909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186471" y="2708385"/>
            <a:ext cx="585101" cy="799912"/>
          </a:xfrm>
          <a:prstGeom prst="rect">
            <a:avLst/>
          </a:prstGeom>
          <a:solidFill>
            <a:srgbClr val="005A9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135376" y="2967289"/>
            <a:ext cx="665459" cy="49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7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6871" y="2726734"/>
            <a:ext cx="35665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/>
              <a:t>гражданам произведена выплата компенсации расходов, </a:t>
            </a:r>
            <a:endParaRPr lang="ru-RU" sz="900" i="1" dirty="0" smtClean="0"/>
          </a:p>
          <a:p>
            <a:r>
              <a:rPr lang="ru-RU" sz="900" i="1" dirty="0" smtClean="0"/>
              <a:t>связанных </a:t>
            </a:r>
            <a:r>
              <a:rPr lang="ru-RU" sz="900" i="1" dirty="0"/>
              <a:t>с оплатой услуг сиделок по социально-медицинским показаниям для инвалидов </a:t>
            </a:r>
            <a:r>
              <a:rPr lang="ru-RU" sz="900" i="1" dirty="0" smtClean="0"/>
              <a:t>ВОВ</a:t>
            </a:r>
            <a:r>
              <a:rPr lang="ru-RU" sz="900" i="1" dirty="0"/>
              <a:t> </a:t>
            </a:r>
            <a:r>
              <a:rPr lang="ru-RU" sz="900" i="1" dirty="0" smtClean="0"/>
              <a:t>и </a:t>
            </a:r>
            <a:r>
              <a:rPr lang="ru-RU" sz="900" i="1" dirty="0"/>
              <a:t>участников боевых действий </a:t>
            </a:r>
            <a:endParaRPr lang="ru-RU" sz="900" i="1" dirty="0" smtClean="0"/>
          </a:p>
          <a:p>
            <a:r>
              <a:rPr lang="ru-RU" sz="900" i="1" dirty="0" smtClean="0"/>
              <a:t>I и </a:t>
            </a:r>
            <a:r>
              <a:rPr lang="ru-RU" sz="900" i="1" dirty="0"/>
              <a:t>II групп, лиц, имеющих статус ветерана Великой Отечественной войны и ветерана боевых </a:t>
            </a:r>
            <a:r>
              <a:rPr lang="ru-RU" sz="900" i="1" dirty="0" smtClean="0"/>
              <a:t>действий</a:t>
            </a:r>
            <a:endParaRPr lang="ru-RU" sz="900" i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186471" y="3549958"/>
            <a:ext cx="4156928" cy="57591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499781" y="3584497"/>
            <a:ext cx="35303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/>
              <a:t>Произведены выплаты ежемесячной денежной помощи </a:t>
            </a:r>
            <a:r>
              <a:rPr lang="ru-RU" sz="900" i="1" dirty="0" smtClean="0"/>
              <a:t>лицам, </a:t>
            </a:r>
          </a:p>
          <a:p>
            <a:r>
              <a:rPr lang="ru-RU" sz="900" i="1" dirty="0" smtClean="0"/>
              <a:t>проживающим </a:t>
            </a:r>
            <a:r>
              <a:rPr lang="ru-RU" sz="900" i="1" dirty="0"/>
              <a:t>с инвалидом I и II группы вследствие </a:t>
            </a:r>
            <a:r>
              <a:rPr lang="ru-RU" sz="900" i="1" dirty="0" smtClean="0"/>
              <a:t>психического расстройства</a:t>
            </a:r>
            <a:r>
              <a:rPr lang="ru-RU" sz="900" i="1" dirty="0"/>
              <a:t>, </a:t>
            </a:r>
            <a:r>
              <a:rPr lang="ru-RU" sz="900" i="1" dirty="0" smtClean="0"/>
              <a:t>по </a:t>
            </a:r>
            <a:r>
              <a:rPr lang="ru-RU" sz="900" i="1" dirty="0"/>
              <a:t>уходу за ним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674" y="4655316"/>
            <a:ext cx="1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205281" y="4960116"/>
            <a:ext cx="1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205281" y="5417316"/>
            <a:ext cx="1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205281" y="5722116"/>
            <a:ext cx="1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374498" y="4719848"/>
            <a:ext cx="404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капитальное </a:t>
            </a:r>
            <a:r>
              <a:rPr lang="ru-RU" sz="900" i="1" dirty="0"/>
              <a:t>строительство ГБУ РК </a:t>
            </a:r>
            <a:r>
              <a:rPr lang="ru-RU" sz="900" b="1" i="1" dirty="0"/>
              <a:t>«</a:t>
            </a:r>
            <a:r>
              <a:rPr lang="ru-RU" sz="900" b="1" i="1" dirty="0" smtClean="0"/>
              <a:t>Белогорский психоневрологический </a:t>
            </a:r>
            <a:r>
              <a:rPr lang="ru-RU" sz="900" b="1" i="1" dirty="0"/>
              <a:t>интернат» </a:t>
            </a:r>
            <a:r>
              <a:rPr lang="ru-RU" sz="900" i="1" dirty="0"/>
              <a:t>на 250 мест </a:t>
            </a:r>
            <a:r>
              <a:rPr lang="ru-RU" sz="900" i="1" dirty="0" smtClean="0"/>
              <a:t>– </a:t>
            </a:r>
            <a:r>
              <a:rPr lang="ru-RU" sz="900" i="1" dirty="0"/>
              <a:t>окончание </a:t>
            </a:r>
            <a:r>
              <a:rPr lang="ru-RU" sz="900" i="1" dirty="0" smtClean="0"/>
              <a:t>работ 30.06.2020</a:t>
            </a:r>
            <a:r>
              <a:rPr lang="ru-RU" sz="900" i="1" dirty="0"/>
              <a:t>; </a:t>
            </a:r>
            <a:endParaRPr lang="ru-RU" sz="900" i="1" dirty="0" smtClean="0"/>
          </a:p>
        </p:txBody>
      </p:sp>
      <p:sp>
        <p:nvSpPr>
          <p:cNvPr id="62" name="TextBox 61"/>
          <p:cNvSpPr txBox="1"/>
          <p:nvPr/>
        </p:nvSpPr>
        <p:spPr>
          <a:xfrm>
            <a:off x="374498" y="5034515"/>
            <a:ext cx="4045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капитальное </a:t>
            </a:r>
            <a:r>
              <a:rPr lang="ru-RU" sz="900" i="1" dirty="0"/>
              <a:t>строительство ГБУ РК </a:t>
            </a:r>
            <a:r>
              <a:rPr lang="ru-RU" sz="900" b="1" i="1" dirty="0"/>
              <a:t>«</a:t>
            </a:r>
            <a:r>
              <a:rPr lang="ru-RU" sz="900" b="1" i="1" dirty="0" smtClean="0"/>
              <a:t>Красногвардейский психоневрологический </a:t>
            </a:r>
            <a:r>
              <a:rPr lang="ru-RU" sz="900" b="1" i="1" dirty="0"/>
              <a:t>интернат» </a:t>
            </a:r>
            <a:r>
              <a:rPr lang="ru-RU" sz="900" i="1" dirty="0"/>
              <a:t>на 250 мест </a:t>
            </a:r>
            <a:r>
              <a:rPr lang="ru-RU" sz="900" i="1" dirty="0" smtClean="0"/>
              <a:t>– окончание </a:t>
            </a:r>
            <a:r>
              <a:rPr lang="ru-RU" sz="900" i="1" dirty="0"/>
              <a:t>работ - 01.12.2020</a:t>
            </a:r>
            <a:r>
              <a:rPr lang="ru-RU" sz="900" i="1" dirty="0" smtClean="0"/>
              <a:t>;</a:t>
            </a:r>
            <a:endParaRPr lang="ru-RU" sz="500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374498" y="5487681"/>
            <a:ext cx="404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капитальное </a:t>
            </a:r>
            <a:r>
              <a:rPr lang="ru-RU" sz="900" i="1" dirty="0"/>
              <a:t>строительство нового корпуса ГБУ РК </a:t>
            </a:r>
            <a:r>
              <a:rPr lang="ru-RU" sz="900" b="1" i="1" dirty="0"/>
              <a:t>«Керченский психоневрологический интернат» </a:t>
            </a:r>
            <a:r>
              <a:rPr lang="ru-RU" sz="900" i="1" dirty="0"/>
              <a:t>на 250 койко-мест (ПИР+СМР</a:t>
            </a:r>
            <a:r>
              <a:rPr lang="ru-RU" sz="900" i="1" dirty="0" smtClean="0"/>
              <a:t>);</a:t>
            </a:r>
            <a:endParaRPr lang="ru-RU" sz="900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374498" y="5802348"/>
            <a:ext cx="4045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капитальное </a:t>
            </a:r>
            <a:r>
              <a:rPr lang="ru-RU" sz="900" i="1" dirty="0"/>
              <a:t>строительство нового корпуса ГБУ РК </a:t>
            </a:r>
            <a:r>
              <a:rPr lang="ru-RU" sz="900" b="1" i="1" dirty="0"/>
              <a:t>«Солено-Озерский специальный дом-интернат для престарелых и инвалидов» </a:t>
            </a:r>
            <a:endParaRPr lang="ru-RU" sz="900" b="1" i="1" dirty="0" smtClean="0"/>
          </a:p>
          <a:p>
            <a:r>
              <a:rPr lang="ru-RU" sz="900" i="1" dirty="0" smtClean="0"/>
              <a:t>на </a:t>
            </a:r>
            <a:r>
              <a:rPr lang="ru-RU" sz="900" i="1" dirty="0"/>
              <a:t>80 мест (ПИР+СМР</a:t>
            </a:r>
            <a:r>
              <a:rPr lang="ru-RU" sz="900" i="1" dirty="0" smtClean="0"/>
              <a:t>);</a:t>
            </a:r>
            <a:endParaRPr lang="ru-RU" sz="900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205281" y="6179316"/>
            <a:ext cx="1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-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3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4" y="3978571"/>
            <a:ext cx="4750216" cy="24701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71800" y="990600"/>
            <a:ext cx="5957151" cy="576000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4186" y="1066800"/>
            <a:ext cx="466501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 fontAlgn="ctr">
              <a:defRPr/>
            </a:pP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</a:t>
            </a:r>
            <a:r>
              <a:rPr lang="ru-RU" sz="1400" b="1" dirty="0" smtClean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«</a:t>
            </a:r>
            <a:r>
              <a:rPr lang="ru-RU" sz="1400" b="1" dirty="0">
                <a:solidFill>
                  <a:schemeClr val="bg1"/>
                </a:solidFill>
                <a:ea typeface="+mj-ea"/>
                <a:cs typeface="+mj-cs"/>
              </a:rPr>
              <a:t>Укрепление </a:t>
            </a:r>
            <a:r>
              <a:rPr lang="ru-RU" sz="1400" b="1" dirty="0" smtClean="0">
                <a:solidFill>
                  <a:schemeClr val="bg1"/>
                </a:solidFill>
                <a:ea typeface="+mj-ea"/>
                <a:cs typeface="+mj-cs"/>
              </a:rPr>
              <a:t>общественного </a:t>
            </a:r>
            <a:r>
              <a:rPr lang="ru-RU" sz="1400" b="1" dirty="0">
                <a:solidFill>
                  <a:schemeClr val="bg1"/>
                </a:solidFill>
                <a:ea typeface="+mj-ea"/>
                <a:cs typeface="+mj-cs"/>
              </a:rPr>
              <a:t>здоровья</a:t>
            </a:r>
            <a:r>
              <a:rPr lang="ru-RU" sz="1400" b="1" dirty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719592"/>
            <a:ext cx="1887441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100" dirty="0" smtClean="0">
                <a:sym typeface="Calibri"/>
              </a:rPr>
              <a:t>ФИНАНСИРОВАНИЕ</a:t>
            </a:r>
            <a:r>
              <a:rPr lang="ru-RU" sz="1100" dirty="0" smtClean="0"/>
              <a:t>: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sym typeface="Calibri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67823" y="2242937"/>
            <a:ext cx="3397370" cy="1473897"/>
          </a:xfrm>
          <a:prstGeom prst="rect">
            <a:avLst/>
          </a:prstGeom>
          <a:noFill/>
          <a:ln w="28575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soft" dir="t"/>
          </a:scene3d>
          <a:sp3d contourW="12700" prstMaterial="matte">
            <a:bevelT/>
            <a:bevelB/>
            <a:contourClr>
              <a:srgbClr val="005A9E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4915" y="2571074"/>
            <a:ext cx="33836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5A9E"/>
                </a:solidFill>
              </a:rPr>
              <a:t>Финансирование </a:t>
            </a:r>
          </a:p>
          <a:p>
            <a:pPr algn="ctr"/>
            <a:r>
              <a:rPr lang="ru-RU" sz="1400" dirty="0" smtClean="0">
                <a:solidFill>
                  <a:srgbClr val="005A9E"/>
                </a:solidFill>
              </a:rPr>
              <a:t>в 2020 году </a:t>
            </a:r>
          </a:p>
          <a:p>
            <a:pPr algn="ctr"/>
            <a:r>
              <a:rPr lang="ru-RU" sz="1400" b="1" dirty="0" smtClean="0">
                <a:solidFill>
                  <a:srgbClr val="005A9E"/>
                </a:solidFill>
              </a:rPr>
              <a:t>НЕ ПРЕДУСМОТРЕНО</a:t>
            </a:r>
            <a:endParaRPr lang="ru-RU" sz="1400" b="1" dirty="0">
              <a:solidFill>
                <a:srgbClr val="005A9E"/>
              </a:solidFill>
            </a:endParaRPr>
          </a:p>
        </p:txBody>
      </p:sp>
      <p:graphicFrame>
        <p:nvGraphicFramePr>
          <p:cNvPr id="104" name="Диаграмма 103"/>
          <p:cNvGraphicFramePr/>
          <p:nvPr>
            <p:extLst>
              <p:ext uri="{D42A27DB-BD31-4B8C-83A1-F6EECF244321}">
                <p14:modId xmlns:p14="http://schemas.microsoft.com/office/powerpoint/2010/main" val="1303607488"/>
              </p:ext>
            </p:extLst>
          </p:nvPr>
        </p:nvGraphicFramePr>
        <p:xfrm>
          <a:off x="5634536" y="2242937"/>
          <a:ext cx="271702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6" name="Диаграмма 105"/>
          <p:cNvGraphicFramePr/>
          <p:nvPr>
            <p:extLst>
              <p:ext uri="{D42A27DB-BD31-4B8C-83A1-F6EECF244321}">
                <p14:modId xmlns:p14="http://schemas.microsoft.com/office/powerpoint/2010/main" val="1629382008"/>
              </p:ext>
            </p:extLst>
          </p:nvPr>
        </p:nvGraphicFramePr>
        <p:xfrm>
          <a:off x="5057440" y="4779037"/>
          <a:ext cx="1648160" cy="169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7" name="TextBox 106"/>
          <p:cNvSpPr txBox="1"/>
          <p:nvPr/>
        </p:nvSpPr>
        <p:spPr>
          <a:xfrm>
            <a:off x="5889485" y="334682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159506" y="5628151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230,8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248071" y="2026007"/>
            <a:ext cx="25700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Розничные продажи алкогольной продукции на душу населения , литр чистого (100%) спирта</a:t>
            </a:r>
            <a:endParaRPr lang="ru-RU" sz="900" i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5536785" y="337760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5536787" y="3606200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536785" y="2497240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5545154" y="272125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5536785" y="2942677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5536785" y="3143473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16" name="TextBox 115"/>
          <p:cNvSpPr txBox="1"/>
          <p:nvPr/>
        </p:nvSpPr>
        <p:spPr>
          <a:xfrm>
            <a:off x="5889485" y="357542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920527" y="2483982"/>
            <a:ext cx="56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4,7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922737" y="2911899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4,8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931106" y="269047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4,8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931050" y="3112695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4,9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800600" y="1719592"/>
            <a:ext cx="309376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ru-RU" sz="1100" dirty="0" smtClean="0">
                <a:ea typeface="+mj-ea"/>
                <a:cs typeface="+mj-cs"/>
                <a:sym typeface="Calibri"/>
              </a:rPr>
              <a:t>ЦЕЛЕВЫЕ ПОКАЗАТЕЛИ К 2024 ГОДУ</a:t>
            </a:r>
            <a:r>
              <a:rPr lang="ru-RU" sz="1100" dirty="0" smtClean="0">
                <a:ea typeface="+mj-ea"/>
                <a:cs typeface="+mj-cs"/>
              </a:rPr>
              <a:t>:</a:t>
            </a:r>
            <a:endParaRPr lang="ru-RU" sz="1100" dirty="0">
              <a:ea typeface="+mj-ea"/>
              <a:cs typeface="+mj-cs"/>
              <a:sym typeface="Calibri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482427" y="3798485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939363" y="3783113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5,2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925314" y="5638444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2020</a:t>
            </a:r>
            <a:endParaRPr lang="ru-RU" sz="700" b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4925315" y="5797971"/>
            <a:ext cx="3927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2019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925314" y="5000911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2024</a:t>
            </a:r>
            <a:endParaRPr lang="ru-RU" sz="700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4925314" y="5157847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2023</a:t>
            </a:r>
            <a:endParaRPr lang="ru-RU" sz="70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4925314" y="5321355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2022</a:t>
            </a:r>
            <a:endParaRPr lang="ru-RU" sz="700" b="1" dirty="0"/>
          </a:p>
        </p:txBody>
      </p:sp>
      <p:sp>
        <p:nvSpPr>
          <p:cNvPr id="129" name="TextBox 128"/>
          <p:cNvSpPr txBox="1"/>
          <p:nvPr/>
        </p:nvSpPr>
        <p:spPr>
          <a:xfrm>
            <a:off x="4925314" y="5486255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2021</a:t>
            </a:r>
            <a:endParaRPr lang="ru-RU" sz="700" b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5159506" y="5787678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234,3</a:t>
            </a:r>
            <a:endParaRPr lang="ru-RU" sz="800" dirty="0">
              <a:solidFill>
                <a:srgbClr val="005A9E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159506" y="4990618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214,8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128956" y="5311062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224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159506" y="5147554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219,4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159506" y="5475962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227,4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860480" y="5941407"/>
            <a:ext cx="457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b="1" dirty="0" smtClean="0"/>
              <a:t>Базовое значение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5148834" y="5949840"/>
            <a:ext cx="488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81BDEF"/>
                </a:solidFill>
              </a:rPr>
              <a:t>239,3</a:t>
            </a:r>
            <a:endParaRPr lang="ru-RU" sz="800" dirty="0">
              <a:solidFill>
                <a:srgbClr val="81BDEF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800600" y="4431270"/>
            <a:ext cx="18895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Смертность женщин в возрасте  16-54 лет, на 100 тысяч человек</a:t>
            </a:r>
            <a:endParaRPr lang="ru-RU" sz="900" i="1" dirty="0"/>
          </a:p>
        </p:txBody>
      </p:sp>
      <p:graphicFrame>
        <p:nvGraphicFramePr>
          <p:cNvPr id="140" name="Диаграмма 139"/>
          <p:cNvGraphicFramePr/>
          <p:nvPr>
            <p:extLst>
              <p:ext uri="{D42A27DB-BD31-4B8C-83A1-F6EECF244321}">
                <p14:modId xmlns:p14="http://schemas.microsoft.com/office/powerpoint/2010/main" val="1105150207"/>
              </p:ext>
            </p:extLst>
          </p:nvPr>
        </p:nvGraphicFramePr>
        <p:xfrm>
          <a:off x="6962440" y="4774036"/>
          <a:ext cx="1648160" cy="169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1" name="TextBox 140"/>
          <p:cNvSpPr txBox="1"/>
          <p:nvPr/>
        </p:nvSpPr>
        <p:spPr>
          <a:xfrm>
            <a:off x="7056760" y="5628151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689,4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6795395" y="5638444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2020</a:t>
            </a:r>
            <a:endParaRPr lang="ru-RU" sz="700" b="1" dirty="0"/>
          </a:p>
        </p:txBody>
      </p:sp>
      <p:sp>
        <p:nvSpPr>
          <p:cNvPr id="143" name="TextBox 142"/>
          <p:cNvSpPr txBox="1"/>
          <p:nvPr/>
        </p:nvSpPr>
        <p:spPr>
          <a:xfrm>
            <a:off x="6795396" y="5797971"/>
            <a:ext cx="3927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2019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795395" y="5018038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2024</a:t>
            </a:r>
            <a:endParaRPr lang="ru-RU" sz="700" b="1" dirty="0"/>
          </a:p>
        </p:txBody>
      </p:sp>
      <p:sp>
        <p:nvSpPr>
          <p:cNvPr id="145" name="TextBox 144"/>
          <p:cNvSpPr txBox="1"/>
          <p:nvPr/>
        </p:nvSpPr>
        <p:spPr>
          <a:xfrm>
            <a:off x="6795395" y="5168215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2023</a:t>
            </a:r>
            <a:endParaRPr lang="ru-RU" sz="700" b="1" dirty="0"/>
          </a:p>
        </p:txBody>
      </p:sp>
      <p:sp>
        <p:nvSpPr>
          <p:cNvPr id="146" name="TextBox 145"/>
          <p:cNvSpPr txBox="1"/>
          <p:nvPr/>
        </p:nvSpPr>
        <p:spPr>
          <a:xfrm>
            <a:off x="6795395" y="5329223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2022</a:t>
            </a:r>
            <a:endParaRPr lang="ru-RU" sz="700" b="1" dirty="0"/>
          </a:p>
        </p:txBody>
      </p:sp>
      <p:sp>
        <p:nvSpPr>
          <p:cNvPr id="147" name="TextBox 146"/>
          <p:cNvSpPr txBox="1"/>
          <p:nvPr/>
        </p:nvSpPr>
        <p:spPr>
          <a:xfrm>
            <a:off x="6795395" y="5495978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2021</a:t>
            </a:r>
            <a:endParaRPr lang="ru-RU" sz="700" b="1" dirty="0"/>
          </a:p>
        </p:txBody>
      </p:sp>
      <p:sp>
        <p:nvSpPr>
          <p:cNvPr id="148" name="TextBox 147"/>
          <p:cNvSpPr txBox="1"/>
          <p:nvPr/>
        </p:nvSpPr>
        <p:spPr>
          <a:xfrm>
            <a:off x="7056760" y="5787678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725,6</a:t>
            </a:r>
            <a:endParaRPr lang="ru-RU" sz="800" dirty="0">
              <a:solidFill>
                <a:srgbClr val="005A9E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056760" y="5007745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564,1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056760" y="5318930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622,4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056760" y="5157922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595,8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056760" y="5485685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653,2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6763378" y="5935341"/>
            <a:ext cx="45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b="1" dirty="0" smtClean="0"/>
              <a:t>Базовое значение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021073" y="5949840"/>
            <a:ext cx="538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81BDEF"/>
                </a:solidFill>
              </a:rPr>
              <a:t>782,7</a:t>
            </a:r>
            <a:endParaRPr lang="ru-RU" sz="800" dirty="0">
              <a:solidFill>
                <a:srgbClr val="81BDEF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705602" y="4431270"/>
            <a:ext cx="19811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Смертность мужчин в возрасте  </a:t>
            </a:r>
            <a:endParaRPr lang="ru-RU" sz="900" i="1" dirty="0" smtClean="0">
              <a:sym typeface="Calibri"/>
            </a:endParaRPr>
          </a:p>
          <a:p>
            <a:pPr hangingPunct="0"/>
            <a:r>
              <a:rPr lang="ru-RU" sz="900" i="1" dirty="0" smtClean="0">
                <a:sym typeface="Calibri"/>
              </a:rPr>
              <a:t>16-59 лет, </a:t>
            </a:r>
            <a:r>
              <a:rPr lang="ru-RU" sz="900" i="1" dirty="0">
                <a:sym typeface="Calibri"/>
              </a:rPr>
              <a:t>на 100 тысяч </a:t>
            </a:r>
            <a:r>
              <a:rPr lang="ru-RU" sz="900" i="1" dirty="0" smtClean="0">
                <a:sym typeface="Calibri"/>
              </a:rPr>
              <a:t>человек</a:t>
            </a:r>
            <a:endParaRPr lang="ru-RU" sz="900" i="1" dirty="0"/>
          </a:p>
        </p:txBody>
      </p:sp>
      <p:grpSp>
        <p:nvGrpSpPr>
          <p:cNvPr id="157" name="Группа 156"/>
          <p:cNvGrpSpPr/>
          <p:nvPr/>
        </p:nvGrpSpPr>
        <p:grpSpPr>
          <a:xfrm>
            <a:off x="7298115" y="6477000"/>
            <a:ext cx="1693485" cy="307777"/>
            <a:chOff x="7660584" y="6383038"/>
            <a:chExt cx="1633228" cy="307777"/>
          </a:xfrm>
        </p:grpSpPr>
        <p:sp>
          <p:nvSpPr>
            <p:cNvPr id="158" name="TextBox 157"/>
            <p:cNvSpPr txBox="1"/>
            <p:nvPr/>
          </p:nvSpPr>
          <p:spPr>
            <a:xfrm>
              <a:off x="7998997" y="6383038"/>
              <a:ext cx="1294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b="1" dirty="0"/>
                <a:t>Фактическое значение </a:t>
              </a:r>
              <a:r>
                <a:rPr lang="ru-RU" sz="700" b="1" dirty="0" smtClean="0"/>
                <a:t>2019 г.</a:t>
              </a:r>
              <a:endParaRPr lang="ru-RU" sz="400" b="1" dirty="0" smtClean="0"/>
            </a:p>
          </p:txBody>
        </p:sp>
        <p:sp>
          <p:nvSpPr>
            <p:cNvPr id="159" name="Цилиндр 158"/>
            <p:cNvSpPr/>
            <p:nvPr/>
          </p:nvSpPr>
          <p:spPr>
            <a:xfrm rot="5400000">
              <a:off x="7791443" y="6295725"/>
              <a:ext cx="118768" cy="380486"/>
            </a:xfrm>
            <a:prstGeom prst="can">
              <a:avLst/>
            </a:prstGeom>
            <a:solidFill>
              <a:srgbClr val="FF3F3F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2" name="Полилиния 161"/>
          <p:cNvSpPr/>
          <p:nvPr/>
        </p:nvSpPr>
        <p:spPr>
          <a:xfrm rot="979592" flipV="1">
            <a:off x="6785987" y="2686453"/>
            <a:ext cx="698114" cy="1145306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" name="TextBox 162"/>
          <p:cNvSpPr txBox="1"/>
          <p:nvPr/>
        </p:nvSpPr>
        <p:spPr>
          <a:xfrm>
            <a:off x="6893613" y="3531297"/>
            <a:ext cx="4007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solidFill>
                  <a:srgbClr val="FF3F3F"/>
                </a:solidFill>
              </a:rPr>
              <a:t>2</a:t>
            </a:r>
            <a:r>
              <a:rPr lang="ru-RU" sz="700" b="1" dirty="0" smtClean="0">
                <a:solidFill>
                  <a:srgbClr val="FF3F3F"/>
                </a:solidFill>
              </a:rPr>
              <a:t>,63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6181949" y="5739425"/>
            <a:ext cx="4007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232,4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8108034" y="5732702"/>
            <a:ext cx="4007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670,5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66" name="Полилиния 165"/>
          <p:cNvSpPr/>
          <p:nvPr/>
        </p:nvSpPr>
        <p:spPr>
          <a:xfrm rot="1476081" flipV="1">
            <a:off x="5496202" y="5255923"/>
            <a:ext cx="1014936" cy="674863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7" name="Полилиния 166"/>
          <p:cNvSpPr/>
          <p:nvPr/>
        </p:nvSpPr>
        <p:spPr>
          <a:xfrm rot="1476081" flipV="1">
            <a:off x="7487960" y="5216145"/>
            <a:ext cx="836966" cy="735073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с одним вырезанным углом 70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74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Прямоугольник 188"/>
          <p:cNvSpPr/>
          <p:nvPr/>
        </p:nvSpPr>
        <p:spPr>
          <a:xfrm>
            <a:off x="710812" y="2973102"/>
            <a:ext cx="51188" cy="350307"/>
          </a:xfrm>
          <a:prstGeom prst="rect">
            <a:avLst/>
          </a:prstGeom>
          <a:solidFill>
            <a:srgbClr val="9ED5FE"/>
          </a:solidFill>
          <a:ln w="28575">
            <a:noFill/>
          </a:ln>
          <a:scene3d>
            <a:camera prst="orthographicFront"/>
            <a:lightRig rig="threePt" dir="t"/>
          </a:scene3d>
          <a:sp3d contourW="12700" prstMaterial="matte">
            <a:contourClr>
              <a:srgbClr val="9ED5F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87324" y="838200"/>
            <a:ext cx="7228076" cy="457200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8771" y="891719"/>
            <a:ext cx="25908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lvl="2" algn="r" hangingPunct="0"/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</a:t>
            </a:r>
            <a:r>
              <a:rPr lang="ru-RU" sz="1400" b="1" dirty="0" smtClean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«</a:t>
            </a:r>
            <a:r>
              <a:rPr lang="ru-RU" sz="1400" b="1" dirty="0">
                <a:solidFill>
                  <a:schemeClr val="bg1"/>
                </a:solidFill>
              </a:rPr>
              <a:t>Спорт-норма жизни</a:t>
            </a:r>
            <a:r>
              <a:rPr lang="ru-RU" sz="1400" b="1" dirty="0" smtClean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»</a:t>
            </a:r>
            <a:endParaRPr lang="ru-RU" sz="1400" b="1" dirty="0">
              <a:solidFill>
                <a:schemeClr val="bg1"/>
              </a:solidFill>
              <a:ea typeface="+mj-ea"/>
              <a:cs typeface="+mj-c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555" y="1861808"/>
            <a:ext cx="1542819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050" dirty="0" smtClean="0">
                <a:sym typeface="Calibri"/>
              </a:rPr>
              <a:t>ФИНАНСИРОВАНИЕ</a:t>
            </a:r>
            <a:r>
              <a:rPr lang="ru-RU" sz="1050" dirty="0" smtClean="0"/>
              <a:t>:</a:t>
            </a:r>
            <a:endParaRPr kumimoji="0" lang="ru-RU" sz="105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sym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22751" y="2547838"/>
            <a:ext cx="2050608" cy="4231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soft" dir="t"/>
          </a:scene3d>
          <a:sp3d>
            <a:bevelT w="114300" prst="artDeco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kumimoji="0" lang="ru-RU" sz="10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Запланировано: </a:t>
            </a:r>
            <a:r>
              <a:rPr lang="ru-RU" sz="1050" b="1" dirty="0" smtClean="0">
                <a:solidFill>
                  <a:schemeClr val="tx1"/>
                </a:solidFill>
              </a:rPr>
              <a:t>931,92</a:t>
            </a:r>
            <a:r>
              <a:rPr lang="ru-RU" sz="1050" b="1" dirty="0" smtClean="0">
                <a:solidFill>
                  <a:schemeClr val="tx1"/>
                </a:solidFill>
                <a:sym typeface="Calibri"/>
              </a:rPr>
              <a:t> </a:t>
            </a:r>
            <a:r>
              <a:rPr kumimoji="0" lang="ru-RU" sz="105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млн.</a:t>
            </a:r>
            <a:r>
              <a:rPr kumimoji="0" lang="ru-RU" sz="105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 руб.</a:t>
            </a:r>
            <a:endParaRPr kumimoji="0" lang="ru-RU" sz="1100" b="1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  <a:p>
            <a:pPr hangingPunct="0"/>
            <a:r>
              <a:rPr lang="ru-RU" sz="1000" dirty="0" smtClean="0">
                <a:solidFill>
                  <a:schemeClr val="tx1"/>
                </a:solidFill>
                <a:sym typeface="Calibri"/>
              </a:rPr>
              <a:t>О</a:t>
            </a:r>
            <a:r>
              <a:rPr lang="ru-RU" sz="1000" baseline="0" dirty="0" smtClean="0">
                <a:solidFill>
                  <a:schemeClr val="tx1"/>
                </a:solidFill>
                <a:sym typeface="Calibri"/>
              </a:rPr>
              <a:t>своено</a:t>
            </a:r>
            <a:r>
              <a:rPr kumimoji="0" lang="ru-RU" sz="10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: </a:t>
            </a:r>
            <a:r>
              <a:rPr lang="ru-RU" sz="1100" b="1" dirty="0" smtClean="0">
                <a:solidFill>
                  <a:schemeClr val="tx1"/>
                </a:solidFill>
              </a:rPr>
              <a:t>0,26</a:t>
            </a:r>
            <a:r>
              <a:rPr kumimoji="0" lang="ru-RU" sz="11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 млн. руб.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1804" y="2513829"/>
            <a:ext cx="2975031" cy="914400"/>
          </a:xfrm>
          <a:prstGeom prst="rect">
            <a:avLst/>
          </a:prstGeom>
          <a:noFill/>
          <a:ln w="28575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soft" dir="t"/>
          </a:scene3d>
          <a:sp3d contourW="12700" prstMaterial="matte">
            <a:bevelT/>
            <a:bevelB/>
            <a:contourClr>
              <a:srgbClr val="005A9E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1099" y="2624782"/>
            <a:ext cx="70588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soft" dir="t"/>
          </a:scene3d>
          <a:sp3d>
            <a:bevelT w="114300" prst="artDeco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2020 год: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5642" y="3004901"/>
            <a:ext cx="606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0,03%</a:t>
            </a:r>
            <a:endParaRPr lang="ru-RU" sz="1200" b="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6358" y="2971800"/>
            <a:ext cx="2461877" cy="350307"/>
          </a:xfrm>
          <a:prstGeom prst="rect">
            <a:avLst/>
          </a:prstGeom>
          <a:noFill/>
          <a:ln w="28575">
            <a:solidFill>
              <a:srgbClr val="9ED5FE"/>
            </a:solidFill>
          </a:ln>
          <a:scene3d>
            <a:camera prst="orthographicFront"/>
            <a:lightRig rig="threePt" dir="t"/>
          </a:scene3d>
          <a:sp3d contourW="12700" prstMaterial="matte">
            <a:bevelT/>
            <a:contourClr>
              <a:srgbClr val="9ED5F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2" name="Диаграмма 61"/>
          <p:cNvGraphicFramePr/>
          <p:nvPr>
            <p:extLst>
              <p:ext uri="{D42A27DB-BD31-4B8C-83A1-F6EECF244321}">
                <p14:modId xmlns:p14="http://schemas.microsoft.com/office/powerpoint/2010/main" val="3475778709"/>
              </p:ext>
            </p:extLst>
          </p:nvPr>
        </p:nvGraphicFramePr>
        <p:xfrm>
          <a:off x="3525786" y="2045195"/>
          <a:ext cx="315376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" name="TextBox 91"/>
          <p:cNvSpPr txBox="1"/>
          <p:nvPr/>
        </p:nvSpPr>
        <p:spPr>
          <a:xfrm>
            <a:off x="3947157" y="3134604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56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754507" y="1764398"/>
            <a:ext cx="2570093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Доля детей и молодежи (возраст 3-29 лет), систематически занимающихся физической культурой и спортом, %</a:t>
            </a:r>
            <a:r>
              <a:rPr lang="ru-RU" sz="900" i="1" dirty="0" smtClean="0">
                <a:sym typeface="Calibri"/>
              </a:rPr>
              <a:t>.</a:t>
            </a:r>
            <a:endParaRPr lang="ru-RU" sz="900" i="1" dirty="0"/>
          </a:p>
        </p:txBody>
      </p:sp>
      <p:sp>
        <p:nvSpPr>
          <p:cNvPr id="94" name="TextBox 93"/>
          <p:cNvSpPr txBox="1"/>
          <p:nvPr/>
        </p:nvSpPr>
        <p:spPr>
          <a:xfrm>
            <a:off x="3660774" y="3182008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3675232" y="3391178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660774" y="2301648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3669143" y="2525658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3660774" y="2747085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3660774" y="2947881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3947157" y="3355336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50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38844" y="2270870"/>
            <a:ext cx="56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82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947157" y="2716307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68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932691" y="2494880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76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947157" y="2917103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63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314942" y="1447800"/>
            <a:ext cx="309376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ru-RU" sz="1100" dirty="0" smtClean="0">
                <a:ea typeface="+mj-ea"/>
                <a:cs typeface="+mj-cs"/>
                <a:sym typeface="Calibri"/>
              </a:rPr>
              <a:t>ЦЕЛЕВЫЕ ПОКАЗАТЕЛИ К 2024 ГОДУ</a:t>
            </a:r>
            <a:r>
              <a:rPr lang="ru-RU" sz="1100" dirty="0" smtClean="0">
                <a:ea typeface="+mj-ea"/>
                <a:cs typeface="+mj-cs"/>
              </a:rPr>
              <a:t>:</a:t>
            </a:r>
            <a:endParaRPr lang="ru-RU" sz="1100" dirty="0">
              <a:ea typeface="+mj-ea"/>
              <a:cs typeface="+mj-cs"/>
              <a:sym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606416" y="3602893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001341" y="3587521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40,8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08" name="Полилиния 107"/>
          <p:cNvSpPr/>
          <p:nvPr/>
        </p:nvSpPr>
        <p:spPr>
          <a:xfrm rot="14200488" flipV="1">
            <a:off x="5355778" y="2354020"/>
            <a:ext cx="659106" cy="1438827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09" name="Диаграмма 108"/>
          <p:cNvGraphicFramePr/>
          <p:nvPr>
            <p:extLst>
              <p:ext uri="{D42A27DB-BD31-4B8C-83A1-F6EECF244321}">
                <p14:modId xmlns:p14="http://schemas.microsoft.com/office/powerpoint/2010/main" val="772452239"/>
              </p:ext>
            </p:extLst>
          </p:nvPr>
        </p:nvGraphicFramePr>
        <p:xfrm>
          <a:off x="3463231" y="4452737"/>
          <a:ext cx="271702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0" name="TextBox 109"/>
          <p:cNvSpPr txBox="1"/>
          <p:nvPr/>
        </p:nvSpPr>
        <p:spPr>
          <a:xfrm>
            <a:off x="3691858" y="555662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39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238725" y="4105224"/>
            <a:ext cx="2779101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Уровень обеспечения граждан спортивными </a:t>
            </a:r>
            <a:r>
              <a:rPr lang="ru-RU" sz="900" i="1" dirty="0" smtClean="0">
                <a:sym typeface="Calibri"/>
              </a:rPr>
              <a:t>сооружениями, </a:t>
            </a:r>
            <a:r>
              <a:rPr lang="ru-RU" sz="900" i="1" dirty="0">
                <a:sym typeface="Calibri"/>
              </a:rPr>
              <a:t>исходя из единовременной пропускной способности объектов спорта, %</a:t>
            </a:r>
            <a:endParaRPr lang="ru-RU" sz="9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3289280" y="558740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3289282" y="5816000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289280" y="4707040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3297649" y="493105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16" name="TextBox 115"/>
          <p:cNvSpPr txBox="1"/>
          <p:nvPr/>
        </p:nvSpPr>
        <p:spPr>
          <a:xfrm>
            <a:off x="3289280" y="5152477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17" name="TextBox 116"/>
          <p:cNvSpPr txBox="1"/>
          <p:nvPr/>
        </p:nvSpPr>
        <p:spPr>
          <a:xfrm>
            <a:off x="3289280" y="5353273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18" name="TextBox 117"/>
          <p:cNvSpPr txBox="1"/>
          <p:nvPr/>
        </p:nvSpPr>
        <p:spPr>
          <a:xfrm>
            <a:off x="3691858" y="578522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37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696050" y="4676262"/>
            <a:ext cx="56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51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691858" y="5121699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45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700227" y="490027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48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91858" y="5322495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42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234922" y="6008285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691858" y="5992913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33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25" name="Полилиния 124"/>
          <p:cNvSpPr/>
          <p:nvPr/>
        </p:nvSpPr>
        <p:spPr>
          <a:xfrm rot="14200488" flipV="1">
            <a:off x="4464803" y="5038740"/>
            <a:ext cx="938588" cy="934533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26" name="Диаграмма 125"/>
          <p:cNvGraphicFramePr/>
          <p:nvPr>
            <p:extLst>
              <p:ext uri="{D42A27DB-BD31-4B8C-83A1-F6EECF244321}">
                <p14:modId xmlns:p14="http://schemas.microsoft.com/office/powerpoint/2010/main" val="84242220"/>
              </p:ext>
            </p:extLst>
          </p:nvPr>
        </p:nvGraphicFramePr>
        <p:xfrm>
          <a:off x="6389267" y="4476169"/>
          <a:ext cx="271702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7" name="TextBox 126"/>
          <p:cNvSpPr txBox="1"/>
          <p:nvPr/>
        </p:nvSpPr>
        <p:spPr>
          <a:xfrm>
            <a:off x="6592955" y="5580054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95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164761" y="4025303"/>
            <a:ext cx="257009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Доля занимающихся по программам спортивной подготовки в организациях ведомственной принадлежности физической культуры и </a:t>
            </a:r>
            <a:r>
              <a:rPr lang="ru-RU" sz="900" i="1" dirty="0" smtClean="0">
                <a:sym typeface="Calibri"/>
              </a:rPr>
              <a:t>спорта, %</a:t>
            </a:r>
            <a:endParaRPr lang="ru-RU" sz="900" i="1" dirty="0"/>
          </a:p>
        </p:txBody>
      </p:sp>
      <p:sp>
        <p:nvSpPr>
          <p:cNvPr id="129" name="TextBox 128"/>
          <p:cNvSpPr txBox="1"/>
          <p:nvPr/>
        </p:nvSpPr>
        <p:spPr>
          <a:xfrm>
            <a:off x="6215316" y="5610832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6215318" y="5839432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215316" y="4730472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6223685" y="4954482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33" name="TextBox 132"/>
          <p:cNvSpPr txBox="1"/>
          <p:nvPr/>
        </p:nvSpPr>
        <p:spPr>
          <a:xfrm>
            <a:off x="6215316" y="5175909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34" name="TextBox 133"/>
          <p:cNvSpPr txBox="1"/>
          <p:nvPr/>
        </p:nvSpPr>
        <p:spPr>
          <a:xfrm>
            <a:off x="6215316" y="5376705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35" name="TextBox 134"/>
          <p:cNvSpPr txBox="1"/>
          <p:nvPr/>
        </p:nvSpPr>
        <p:spPr>
          <a:xfrm>
            <a:off x="6592955" y="5808654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95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553200" y="4699694"/>
            <a:ext cx="562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100	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642833" y="5145131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97,4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642889" y="4923704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98,7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642833" y="5345927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96,2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160958" y="6031717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601268" y="6016345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95</a:t>
            </a:r>
            <a:endParaRPr lang="ru-RU" sz="1200" b="1" dirty="0">
              <a:solidFill>
                <a:srgbClr val="81BDEF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083259" y="3338052"/>
            <a:ext cx="3666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82,2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845157" y="5747098"/>
            <a:ext cx="3666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37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979555" y="5762487"/>
            <a:ext cx="3666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95</a:t>
            </a:r>
            <a:endParaRPr lang="ru-RU" sz="700" b="1" dirty="0">
              <a:solidFill>
                <a:srgbClr val="FF3F3F"/>
              </a:solidFill>
            </a:endParaRPr>
          </a:p>
        </p:txBody>
      </p:sp>
      <p:grpSp>
        <p:nvGrpSpPr>
          <p:cNvPr id="146" name="Группа 145"/>
          <p:cNvGrpSpPr/>
          <p:nvPr/>
        </p:nvGrpSpPr>
        <p:grpSpPr>
          <a:xfrm>
            <a:off x="7041369" y="6345055"/>
            <a:ext cx="1693485" cy="307777"/>
            <a:chOff x="7660584" y="6383038"/>
            <a:chExt cx="1633228" cy="307777"/>
          </a:xfrm>
        </p:grpSpPr>
        <p:sp>
          <p:nvSpPr>
            <p:cNvPr id="147" name="TextBox 146"/>
            <p:cNvSpPr txBox="1"/>
            <p:nvPr/>
          </p:nvSpPr>
          <p:spPr>
            <a:xfrm>
              <a:off x="7998997" y="6383038"/>
              <a:ext cx="1294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b="1" dirty="0"/>
                <a:t>Фактическое значение </a:t>
              </a:r>
              <a:r>
                <a:rPr lang="ru-RU" sz="700" b="1" dirty="0" smtClean="0"/>
                <a:t>2019 г.</a:t>
              </a:r>
              <a:endParaRPr lang="ru-RU" sz="400" b="1" dirty="0" smtClean="0"/>
            </a:p>
          </p:txBody>
        </p:sp>
        <p:sp>
          <p:nvSpPr>
            <p:cNvPr id="148" name="Цилиндр 147"/>
            <p:cNvSpPr/>
            <p:nvPr/>
          </p:nvSpPr>
          <p:spPr>
            <a:xfrm rot="5400000">
              <a:off x="7791443" y="6295725"/>
              <a:ext cx="118768" cy="380486"/>
            </a:xfrm>
            <a:prstGeom prst="can">
              <a:avLst/>
            </a:prstGeom>
            <a:solidFill>
              <a:srgbClr val="FF3F3F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49" name="Диаграмма 148"/>
          <p:cNvGraphicFramePr/>
          <p:nvPr>
            <p:extLst>
              <p:ext uri="{D42A27DB-BD31-4B8C-83A1-F6EECF244321}">
                <p14:modId xmlns:p14="http://schemas.microsoft.com/office/powerpoint/2010/main" val="995250638"/>
              </p:ext>
            </p:extLst>
          </p:nvPr>
        </p:nvGraphicFramePr>
        <p:xfrm>
          <a:off x="6523632" y="2037617"/>
          <a:ext cx="315376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0" name="TextBox 149"/>
          <p:cNvSpPr txBox="1"/>
          <p:nvPr/>
        </p:nvSpPr>
        <p:spPr>
          <a:xfrm>
            <a:off x="6826973" y="3149680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10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282922" y="1754670"/>
            <a:ext cx="2740341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Доля граждан среднего возраста (женщины 30-54 года; мужчины 30-59 лет), систематически занимающиеся физической культурой и </a:t>
            </a:r>
            <a:r>
              <a:rPr lang="ru-RU" sz="900" i="1" dirty="0" smtClean="0">
                <a:sym typeface="Calibri"/>
              </a:rPr>
              <a:t>спортом,%.</a:t>
            </a:r>
            <a:endParaRPr lang="ru-RU" sz="900" i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6507601" y="317228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6506769" y="3359760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507601" y="2291920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55" name="TextBox 154"/>
          <p:cNvSpPr txBox="1"/>
          <p:nvPr/>
        </p:nvSpPr>
        <p:spPr>
          <a:xfrm>
            <a:off x="6515970" y="251593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56" name="TextBox 155"/>
          <p:cNvSpPr txBox="1"/>
          <p:nvPr/>
        </p:nvSpPr>
        <p:spPr>
          <a:xfrm>
            <a:off x="6507601" y="2737357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57" name="TextBox 156"/>
          <p:cNvSpPr txBox="1"/>
          <p:nvPr/>
        </p:nvSpPr>
        <p:spPr>
          <a:xfrm>
            <a:off x="6507601" y="2938153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58" name="TextBox 157"/>
          <p:cNvSpPr txBox="1"/>
          <p:nvPr/>
        </p:nvSpPr>
        <p:spPr>
          <a:xfrm>
            <a:off x="6859974" y="3352775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814615" y="2261142"/>
            <a:ext cx="56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25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6827049" y="2706579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15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827105" y="248515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20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826775" y="2907203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12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6453243" y="3593165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6918492" y="3577793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2,1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8380617" y="3327288"/>
            <a:ext cx="3666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18,9</a:t>
            </a:r>
            <a:endParaRPr lang="ru-RU" sz="700" b="1" dirty="0">
              <a:solidFill>
                <a:srgbClr val="FF3F3F"/>
              </a:solidFill>
            </a:endParaRPr>
          </a:p>
        </p:txBody>
      </p:sp>
      <p:graphicFrame>
        <p:nvGraphicFramePr>
          <p:cNvPr id="167" name="Диаграмма 166"/>
          <p:cNvGraphicFramePr/>
          <p:nvPr>
            <p:extLst>
              <p:ext uri="{D42A27DB-BD31-4B8C-83A1-F6EECF244321}">
                <p14:modId xmlns:p14="http://schemas.microsoft.com/office/powerpoint/2010/main" val="3958235412"/>
              </p:ext>
            </p:extLst>
          </p:nvPr>
        </p:nvGraphicFramePr>
        <p:xfrm>
          <a:off x="533109" y="4605137"/>
          <a:ext cx="271702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8" name="TextBox 167"/>
          <p:cNvSpPr txBox="1"/>
          <p:nvPr/>
        </p:nvSpPr>
        <p:spPr>
          <a:xfrm>
            <a:off x="710739" y="570902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59158" y="573980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70" name="TextBox 169"/>
          <p:cNvSpPr txBox="1"/>
          <p:nvPr/>
        </p:nvSpPr>
        <p:spPr>
          <a:xfrm>
            <a:off x="359160" y="5968400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359158" y="4859440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72" name="TextBox 171"/>
          <p:cNvSpPr txBox="1"/>
          <p:nvPr/>
        </p:nvSpPr>
        <p:spPr>
          <a:xfrm>
            <a:off x="367527" y="508345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359158" y="5304877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74" name="TextBox 173"/>
          <p:cNvSpPr txBox="1"/>
          <p:nvPr/>
        </p:nvSpPr>
        <p:spPr>
          <a:xfrm>
            <a:off x="359158" y="5505673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704029" y="593762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3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691111" y="4828662"/>
            <a:ext cx="56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15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686919" y="5274099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10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686975" y="505267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12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711858" y="5474895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7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04800" y="6160685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761736" y="6145313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0,2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 rot="14200488" flipV="1">
            <a:off x="1643674" y="4816228"/>
            <a:ext cx="511258" cy="1660239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3" name="TextBox 182"/>
          <p:cNvSpPr txBox="1"/>
          <p:nvPr/>
        </p:nvSpPr>
        <p:spPr>
          <a:xfrm>
            <a:off x="2372630" y="5906063"/>
            <a:ext cx="3666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12,2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393658" y="4085717"/>
            <a:ext cx="2779101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Доля граждан старшего возраста (женщины 55-79 лет; мужчины 60-79 лет), систематически занимающиеся спортом и физической </a:t>
            </a:r>
            <a:r>
              <a:rPr lang="ru-RU" sz="900" i="1" dirty="0" smtClean="0">
                <a:sym typeface="Calibri"/>
              </a:rPr>
              <a:t>культурой</a:t>
            </a:r>
            <a:r>
              <a:rPr lang="ru-RU" sz="900" i="1" dirty="0">
                <a:sym typeface="Calibri"/>
              </a:rPr>
              <a:t>, %</a:t>
            </a:r>
            <a:endParaRPr lang="ru-RU" sz="900" i="1" dirty="0"/>
          </a:p>
        </p:txBody>
      </p:sp>
      <p:sp>
        <p:nvSpPr>
          <p:cNvPr id="186" name="Полилиния 185"/>
          <p:cNvSpPr/>
          <p:nvPr/>
        </p:nvSpPr>
        <p:spPr>
          <a:xfrm rot="14200488" flipV="1">
            <a:off x="8149702" y="4735013"/>
            <a:ext cx="595550" cy="1511590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2" name="Прямоугольник 141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с одним вырезанным углом 164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рямоугольник 184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7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188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Полилиния 189"/>
          <p:cNvSpPr/>
          <p:nvPr/>
        </p:nvSpPr>
        <p:spPr>
          <a:xfrm rot="14200488" flipV="1">
            <a:off x="7642811" y="2358347"/>
            <a:ext cx="659106" cy="1438827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3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309" t="8894" r="17296" b="32223"/>
          <a:stretch/>
        </p:blipFill>
        <p:spPr>
          <a:xfrm>
            <a:off x="4488734" y="4694734"/>
            <a:ext cx="2291487" cy="16755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87324" y="838200"/>
            <a:ext cx="7228076" cy="457200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8771" y="891719"/>
            <a:ext cx="25908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lvl="2" algn="r" hangingPunct="0"/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</a:t>
            </a:r>
            <a:r>
              <a:rPr lang="ru-RU" sz="1400" b="1" dirty="0" smtClean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«</a:t>
            </a:r>
            <a:r>
              <a:rPr lang="ru-RU" sz="1400" b="1" dirty="0">
                <a:solidFill>
                  <a:schemeClr val="bg1"/>
                </a:solidFill>
              </a:rPr>
              <a:t>Спорт-норма жизни</a:t>
            </a:r>
            <a:r>
              <a:rPr lang="ru-RU" sz="1400" b="1" dirty="0" smtClean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»</a:t>
            </a:r>
            <a:endParaRPr lang="ru-RU" sz="1400" b="1" dirty="0">
              <a:solidFill>
                <a:schemeClr val="bg1"/>
              </a:solidFill>
              <a:ea typeface="+mj-ea"/>
              <a:cs typeface="+mj-cs"/>
              <a:sym typeface="Calibri"/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358687" y="5454645"/>
            <a:ext cx="3984713" cy="946155"/>
            <a:chOff x="-334560" y="5711023"/>
            <a:chExt cx="4530950" cy="837071"/>
          </a:xfrm>
        </p:grpSpPr>
        <p:sp>
          <p:nvSpPr>
            <p:cNvPr id="185" name="Прямоугольник 184"/>
            <p:cNvSpPr/>
            <p:nvPr/>
          </p:nvSpPr>
          <p:spPr>
            <a:xfrm>
              <a:off x="411511" y="5711026"/>
              <a:ext cx="3784879" cy="837068"/>
            </a:xfrm>
            <a:prstGeom prst="rect">
              <a:avLst/>
            </a:prstGeom>
            <a:solidFill>
              <a:srgbClr val="9ED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Прямоугольник 186"/>
            <p:cNvSpPr/>
            <p:nvPr/>
          </p:nvSpPr>
          <p:spPr>
            <a:xfrm>
              <a:off x="-304798" y="5711023"/>
              <a:ext cx="747360" cy="837071"/>
            </a:xfrm>
            <a:prstGeom prst="rect">
              <a:avLst/>
            </a:prstGeom>
            <a:solidFill>
              <a:srgbClr val="005A9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-334560" y="5956792"/>
              <a:ext cx="786271" cy="436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65 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48686" y="5725225"/>
              <a:ext cx="3710528" cy="803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i="1" dirty="0"/>
                <a:t> </a:t>
              </a:r>
              <a:r>
                <a:rPr lang="ru-RU" sz="900" i="1" dirty="0" smtClean="0"/>
                <a:t>спортивных площадок  </a:t>
              </a:r>
              <a:r>
                <a:rPr lang="ru-RU" sz="900" i="1" dirty="0"/>
                <a:t>для занятий физической культурой </a:t>
              </a:r>
              <a:endParaRPr lang="ru-RU" sz="900" i="1" dirty="0" smtClean="0"/>
            </a:p>
            <a:p>
              <a:r>
                <a:rPr lang="ru-RU" sz="900" i="1" dirty="0"/>
                <a:t>б</a:t>
              </a:r>
              <a:r>
                <a:rPr lang="ru-RU" sz="900" i="1" dirty="0" smtClean="0"/>
                <a:t>удет установлено</a:t>
              </a:r>
            </a:p>
            <a:p>
              <a:endParaRPr lang="ru-RU" sz="800" i="1" dirty="0" smtClean="0"/>
            </a:p>
            <a:p>
              <a:r>
                <a:rPr lang="ru-RU" sz="900" i="1" dirty="0"/>
                <a:t>Сформирован перечень адресов земельных участков для создания спортивных площадок. </a:t>
              </a:r>
              <a:r>
                <a:rPr lang="ru-RU" sz="900" i="1" dirty="0" smtClean="0"/>
                <a:t>Проведен </a:t>
              </a:r>
              <a:r>
                <a:rPr lang="ru-RU" sz="900" i="1" dirty="0"/>
                <a:t>аукцион. Проводится работа по заключению </a:t>
              </a:r>
              <a:r>
                <a:rPr lang="ru-RU" sz="900" i="1" dirty="0" smtClean="0"/>
                <a:t>контракта</a:t>
              </a:r>
              <a:endParaRPr lang="ru-RU" sz="900" i="1" dirty="0"/>
            </a:p>
          </p:txBody>
        </p:sp>
      </p:grpSp>
      <p:grpSp>
        <p:nvGrpSpPr>
          <p:cNvPr id="190" name="Группа 189"/>
          <p:cNvGrpSpPr/>
          <p:nvPr/>
        </p:nvGrpSpPr>
        <p:grpSpPr>
          <a:xfrm>
            <a:off x="381000" y="4303403"/>
            <a:ext cx="3953241" cy="944598"/>
            <a:chOff x="-304798" y="5711020"/>
            <a:chExt cx="4706317" cy="968059"/>
          </a:xfrm>
        </p:grpSpPr>
        <p:sp>
          <p:nvSpPr>
            <p:cNvPr id="191" name="Прямоугольник 190"/>
            <p:cNvSpPr/>
            <p:nvPr/>
          </p:nvSpPr>
          <p:spPr>
            <a:xfrm>
              <a:off x="467903" y="5711020"/>
              <a:ext cx="3933616" cy="968056"/>
            </a:xfrm>
            <a:prstGeom prst="rect">
              <a:avLst/>
            </a:prstGeom>
            <a:solidFill>
              <a:srgbClr val="9ED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Прямоугольник 191"/>
            <p:cNvSpPr/>
            <p:nvPr/>
          </p:nvSpPr>
          <p:spPr>
            <a:xfrm>
              <a:off x="-304797" y="5711022"/>
              <a:ext cx="787063" cy="968057"/>
            </a:xfrm>
            <a:prstGeom prst="rect">
              <a:avLst/>
            </a:prstGeom>
            <a:solidFill>
              <a:srgbClr val="005A9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-304798" y="6024738"/>
              <a:ext cx="751566" cy="340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3</a:t>
              </a:r>
              <a:endParaRPr lang="ru-RU" sz="800" dirty="0">
                <a:solidFill>
                  <a:schemeClr val="bg1"/>
                </a:solidFill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491844" y="5727850"/>
              <a:ext cx="3737715" cy="883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i="1" dirty="0" smtClean="0"/>
                <a:t>муниципальных образования </a:t>
              </a:r>
              <a:r>
                <a:rPr lang="ru-RU" sz="900" i="1" dirty="0"/>
                <a:t>Республики Крым (Ленинский, Симферопольский, Первомайский районы) </a:t>
              </a:r>
              <a:r>
                <a:rPr lang="ru-RU" sz="900" i="1" dirty="0" smtClean="0"/>
                <a:t>приобретут спортивно-технологическое </a:t>
              </a:r>
              <a:r>
                <a:rPr lang="ru-RU" sz="900" i="1" dirty="0"/>
                <a:t>оборудование для создания малых спортивных </a:t>
              </a:r>
              <a:r>
                <a:rPr lang="ru-RU" sz="900" i="1" dirty="0" smtClean="0"/>
                <a:t>площадок</a:t>
              </a:r>
            </a:p>
            <a:p>
              <a:endParaRPr lang="ru-RU" sz="500" i="1" dirty="0" smtClean="0"/>
            </a:p>
            <a:p>
              <a:r>
                <a:rPr lang="ru-RU" sz="900" i="1" dirty="0" smtClean="0"/>
                <a:t>Ведется </a:t>
              </a:r>
              <a:r>
                <a:rPr lang="ru-RU" sz="900" i="1" dirty="0"/>
                <a:t>работа по проведению закупочных процедур</a:t>
              </a:r>
            </a:p>
          </p:txBody>
        </p:sp>
      </p:grpSp>
      <p:grpSp>
        <p:nvGrpSpPr>
          <p:cNvPr id="217" name="Группа 216"/>
          <p:cNvGrpSpPr/>
          <p:nvPr/>
        </p:nvGrpSpPr>
        <p:grpSpPr>
          <a:xfrm>
            <a:off x="381000" y="2209792"/>
            <a:ext cx="3953242" cy="888301"/>
            <a:chOff x="-46823" y="6532465"/>
            <a:chExt cx="4729501" cy="282690"/>
          </a:xfrm>
        </p:grpSpPr>
        <p:sp>
          <p:nvSpPr>
            <p:cNvPr id="218" name="Прямоугольник 217"/>
            <p:cNvSpPr/>
            <p:nvPr/>
          </p:nvSpPr>
          <p:spPr>
            <a:xfrm>
              <a:off x="-46823" y="6532465"/>
              <a:ext cx="4729501" cy="282690"/>
            </a:xfrm>
            <a:prstGeom prst="rect">
              <a:avLst/>
            </a:prstGeom>
            <a:solidFill>
              <a:srgbClr val="9ED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41740" y="6549452"/>
              <a:ext cx="4586677" cy="24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i="1" dirty="0"/>
                <a:t>- «Дворец спорта» г. Евпатория, Республики Крым;</a:t>
              </a:r>
            </a:p>
            <a:p>
              <a:pPr indent="92075">
                <a:buFontTx/>
                <a:buChar char="-"/>
              </a:pPr>
              <a:r>
                <a:rPr lang="ru-RU" sz="900" i="1" dirty="0"/>
                <a:t>ГБПОУ «Крымское среднее профессиональное училище (техникум) олимпийского резерва»;</a:t>
              </a:r>
            </a:p>
            <a:p>
              <a:pPr indent="92075">
                <a:buFontTx/>
                <a:buChar char="-"/>
              </a:pPr>
              <a:r>
                <a:rPr lang="ru-RU" sz="900" i="1" dirty="0"/>
                <a:t>учебно-тренировочный центр «Физкультурно-оздоровительный комплекс «Авангард»</a:t>
              </a:r>
            </a:p>
          </p:txBody>
        </p:sp>
      </p:grpSp>
      <p:grpSp>
        <p:nvGrpSpPr>
          <p:cNvPr id="223" name="Группа 222"/>
          <p:cNvGrpSpPr/>
          <p:nvPr/>
        </p:nvGrpSpPr>
        <p:grpSpPr>
          <a:xfrm>
            <a:off x="381001" y="3285411"/>
            <a:ext cx="3953242" cy="826565"/>
            <a:chOff x="134427" y="4267198"/>
            <a:chExt cx="4878852" cy="1093908"/>
          </a:xfrm>
        </p:grpSpPr>
        <p:grpSp>
          <p:nvGrpSpPr>
            <p:cNvPr id="224" name="Группа 223"/>
            <p:cNvGrpSpPr/>
            <p:nvPr/>
          </p:nvGrpSpPr>
          <p:grpSpPr>
            <a:xfrm>
              <a:off x="134427" y="4267198"/>
              <a:ext cx="4878852" cy="1093908"/>
              <a:chOff x="-304799" y="5711022"/>
              <a:chExt cx="4671888" cy="1196514"/>
            </a:xfrm>
          </p:grpSpPr>
          <p:sp>
            <p:nvSpPr>
              <p:cNvPr id="226" name="Прямоугольник 225"/>
              <p:cNvSpPr/>
              <p:nvPr/>
            </p:nvSpPr>
            <p:spPr>
              <a:xfrm>
                <a:off x="467904" y="5711025"/>
                <a:ext cx="3899185" cy="1196511"/>
              </a:xfrm>
              <a:prstGeom prst="rect">
                <a:avLst/>
              </a:prstGeom>
              <a:solidFill>
                <a:srgbClr val="9ED5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-304799" y="5711022"/>
                <a:ext cx="786270" cy="1196514"/>
              </a:xfrm>
              <a:prstGeom prst="rect">
                <a:avLst/>
              </a:prstGeom>
              <a:solidFill>
                <a:srgbClr val="005A9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444234" y="5754325"/>
                <a:ext cx="3863441" cy="1046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00" i="1" dirty="0"/>
                  <a:t>комплект искусственного покрытия для спортивной школы </a:t>
                </a:r>
                <a:r>
                  <a:rPr lang="ru-RU" sz="900" i="1" dirty="0" smtClean="0"/>
                  <a:t>будет </a:t>
                </a:r>
                <a:r>
                  <a:rPr lang="ru-RU" sz="900" i="1" dirty="0"/>
                  <a:t>приобретен (пгт Нижнегорский Нижнегорского </a:t>
                </a:r>
                <a:r>
                  <a:rPr lang="ru-RU" sz="900" i="1" dirty="0" smtClean="0"/>
                  <a:t>р-на)</a:t>
                </a:r>
              </a:p>
              <a:p>
                <a:endParaRPr lang="ru-RU" sz="500" i="1" dirty="0" smtClean="0"/>
              </a:p>
              <a:p>
                <a:r>
                  <a:rPr lang="ru-RU" sz="900" i="1" dirty="0" smtClean="0"/>
                  <a:t>Проводится </a:t>
                </a:r>
                <a:r>
                  <a:rPr lang="ru-RU" sz="900" i="1" dirty="0"/>
                  <a:t>работа по подготовке документации </a:t>
                </a:r>
                <a:endParaRPr lang="ru-RU" sz="900" i="1" dirty="0" smtClean="0"/>
              </a:p>
              <a:p>
                <a:r>
                  <a:rPr lang="ru-RU" sz="900" i="1" dirty="0" smtClean="0"/>
                  <a:t>для </a:t>
                </a:r>
                <a:r>
                  <a:rPr lang="ru-RU" sz="900" i="1" dirty="0"/>
                  <a:t>проведения закупочных процедур</a:t>
                </a:r>
              </a:p>
            </p:txBody>
          </p:sp>
        </p:grpSp>
        <p:sp>
          <p:nvSpPr>
            <p:cNvPr id="225" name="TextBox 224"/>
            <p:cNvSpPr txBox="1"/>
            <p:nvPr/>
          </p:nvSpPr>
          <p:spPr>
            <a:xfrm>
              <a:off x="137490" y="4559346"/>
              <a:ext cx="803869" cy="502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1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Прямоугольник 235"/>
          <p:cNvSpPr/>
          <p:nvPr/>
        </p:nvSpPr>
        <p:spPr>
          <a:xfrm flipH="1">
            <a:off x="381000" y="1828816"/>
            <a:ext cx="1378057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TextBox 236"/>
          <p:cNvSpPr txBox="1"/>
          <p:nvPr/>
        </p:nvSpPr>
        <p:spPr>
          <a:xfrm flipH="1">
            <a:off x="373588" y="1885576"/>
            <a:ext cx="2743198" cy="246221"/>
          </a:xfrm>
          <a:prstGeom prst="rect">
            <a:avLst/>
          </a:prstGeom>
          <a:solidFill>
            <a:srgbClr val="005A9E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ru-RU" sz="1000" b="1" i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Картинки по запросу саки искусственное футбольное пол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93826"/>
            <a:ext cx="4467945" cy="25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61" y="4649709"/>
            <a:ext cx="2286000" cy="171450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с одним вырезанным углом 41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45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33387" y="1871990"/>
            <a:ext cx="26908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Реконструкция 3 объектов спорта: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7187" y="1567192"/>
            <a:ext cx="240934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1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sym typeface="Calibri"/>
              </a:rPr>
              <a:t>ПЛАНИРУЕМЫЕ РЕЗУЛЬТАТЫ</a:t>
            </a:r>
            <a:r>
              <a:rPr lang="ru-RU" sz="1100" dirty="0" smtClean="0">
                <a:latin typeface="+mn-lt"/>
              </a:rPr>
              <a:t>: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sym typeface="Calibri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492553" y="4259774"/>
            <a:ext cx="4471507" cy="457199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5285411" y="4300017"/>
            <a:ext cx="276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/>
              <a:t>Учебно-тренировочный </a:t>
            </a:r>
            <a:r>
              <a:rPr lang="ru-RU" sz="900" dirty="0"/>
              <a:t>центр «Физкультурно-оздоровительный комплекс «Авангард»</a:t>
            </a:r>
          </a:p>
        </p:txBody>
      </p:sp>
    </p:spTree>
    <p:extLst>
      <p:ext uri="{BB962C8B-B14F-4D97-AF65-F5344CB8AC3E}">
        <p14:creationId xmlns:p14="http://schemas.microsoft.com/office/powerpoint/2010/main" val="27991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87324" y="838200"/>
            <a:ext cx="7228076" cy="457200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8771" y="891719"/>
            <a:ext cx="25908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lvl="2" algn="r" hangingPunct="0"/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</a:t>
            </a:r>
            <a:r>
              <a:rPr lang="ru-RU" sz="1400" b="1" dirty="0" smtClean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«</a:t>
            </a:r>
            <a:r>
              <a:rPr lang="ru-RU" sz="1400" b="1" dirty="0">
                <a:solidFill>
                  <a:schemeClr val="bg1"/>
                </a:solidFill>
              </a:rPr>
              <a:t>Спорт-норма жизни</a:t>
            </a:r>
            <a:r>
              <a:rPr lang="ru-RU" sz="1400" b="1" dirty="0" smtClean="0">
                <a:solidFill>
                  <a:schemeClr val="bg1"/>
                </a:solidFill>
                <a:ea typeface="+mj-ea"/>
                <a:cs typeface="+mj-cs"/>
                <a:sym typeface="Calibri"/>
              </a:rPr>
              <a:t>»</a:t>
            </a:r>
            <a:endParaRPr lang="ru-RU" sz="1400" b="1" dirty="0">
              <a:solidFill>
                <a:schemeClr val="bg1"/>
              </a:solidFill>
              <a:ea typeface="+mj-ea"/>
              <a:cs typeface="+mj-cs"/>
              <a:sym typeface="Calibri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с одним вырезанным углом 41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45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" b="11971"/>
          <a:stretch/>
        </p:blipFill>
        <p:spPr>
          <a:xfrm>
            <a:off x="4322420" y="1447800"/>
            <a:ext cx="4471507" cy="2895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21" y="4614252"/>
            <a:ext cx="2623678" cy="1967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 b="8935"/>
          <a:stretch/>
        </p:blipFill>
        <p:spPr>
          <a:xfrm>
            <a:off x="390877" y="1447800"/>
            <a:ext cx="3686020" cy="23622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0"/>
            <a:ext cx="3696013" cy="2772010"/>
          </a:xfrm>
          <a:prstGeom prst="rect">
            <a:avLst/>
          </a:prstGeom>
        </p:spPr>
      </p:pic>
      <p:grpSp>
        <p:nvGrpSpPr>
          <p:cNvPr id="217" name="Группа 216"/>
          <p:cNvGrpSpPr/>
          <p:nvPr/>
        </p:nvGrpSpPr>
        <p:grpSpPr>
          <a:xfrm>
            <a:off x="383257" y="3605132"/>
            <a:ext cx="3693640" cy="494314"/>
            <a:chOff x="-46823" y="6532465"/>
            <a:chExt cx="4729501" cy="157309"/>
          </a:xfrm>
        </p:grpSpPr>
        <p:sp>
          <p:nvSpPr>
            <p:cNvPr id="218" name="Прямоугольник 217"/>
            <p:cNvSpPr/>
            <p:nvPr/>
          </p:nvSpPr>
          <p:spPr>
            <a:xfrm>
              <a:off x="-46823" y="6532465"/>
              <a:ext cx="4729501" cy="157309"/>
            </a:xfrm>
            <a:prstGeom prst="rect">
              <a:avLst/>
            </a:prstGeom>
            <a:solidFill>
              <a:srgbClr val="9ED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41740" y="6549452"/>
              <a:ext cx="4586676" cy="11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smtClean="0"/>
                <a:t>ГБПОУ </a:t>
              </a:r>
              <a:r>
                <a:rPr lang="ru-RU" sz="900" dirty="0"/>
                <a:t>«Крымское среднее профессиональное училище </a:t>
              </a:r>
              <a:endParaRPr lang="ru-RU" sz="900" dirty="0" smtClean="0"/>
            </a:p>
            <a:p>
              <a:pPr algn="ctr"/>
              <a:r>
                <a:rPr lang="ru-RU" sz="900" dirty="0" smtClean="0"/>
                <a:t>(</a:t>
              </a:r>
              <a:r>
                <a:rPr lang="ru-RU" sz="900" dirty="0"/>
                <a:t>техникум) олимпийского резерва</a:t>
              </a:r>
              <a:r>
                <a:rPr lang="ru-RU" sz="900" dirty="0" smtClean="0"/>
                <a:t>»</a:t>
              </a:r>
              <a:endParaRPr lang="ru-RU" sz="900" dirty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/>
          <a:stretch/>
        </p:blipFill>
        <p:spPr>
          <a:xfrm>
            <a:off x="6248751" y="4614252"/>
            <a:ext cx="2545175" cy="197728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322419" y="4259752"/>
            <a:ext cx="4471507" cy="457199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5115277" y="4343400"/>
            <a:ext cx="27665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«</a:t>
            </a:r>
            <a:r>
              <a:rPr lang="ru-RU" sz="900" dirty="0"/>
              <a:t>Дворец спорта» г. Евпатория, Республики </a:t>
            </a:r>
            <a:r>
              <a:rPr lang="ru-RU" sz="900" dirty="0" smtClean="0"/>
              <a:t>Крым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36526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TextBox 116"/>
          <p:cNvSpPr txBox="1"/>
          <p:nvPr/>
        </p:nvSpPr>
        <p:spPr>
          <a:xfrm>
            <a:off x="3039345" y="881392"/>
            <a:ext cx="321044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1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+mj-ea"/>
                <a:cs typeface="+mj-cs"/>
                <a:sym typeface="Calibri"/>
              </a:rPr>
              <a:t>РЕГИОНАЛЬНЫЕ ПРОЕКТЫ: 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ea typeface="+mj-ea"/>
              <a:cs typeface="+mj-cs"/>
              <a:sym typeface="Calibri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12889" y="881392"/>
            <a:ext cx="1857016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100" dirty="0" smtClean="0">
                <a:ea typeface="+mj-ea"/>
                <a:cs typeface="+mj-cs"/>
                <a:sym typeface="Calibri"/>
              </a:rPr>
              <a:t>КУРАТОРЫ</a:t>
            </a:r>
            <a:r>
              <a:rPr lang="en-US" sz="1100" dirty="0" smtClean="0">
                <a:ea typeface="+mj-ea"/>
                <a:cs typeface="+mj-cs"/>
                <a:sym typeface="Calibri"/>
              </a:rPr>
              <a:t> </a:t>
            </a:r>
            <a:r>
              <a:rPr lang="ru-RU" sz="1100" dirty="0">
                <a:ea typeface="+mj-ea"/>
                <a:cs typeface="+mj-cs"/>
                <a:sym typeface="Calibri"/>
              </a:rPr>
              <a:t>ПРОЕКТОВ</a:t>
            </a:r>
            <a:r>
              <a:rPr lang="ru-RU" sz="1100" dirty="0">
                <a:ea typeface="+mj-ea"/>
                <a:cs typeface="+mj-cs"/>
              </a:rPr>
              <a:t>:</a:t>
            </a:r>
            <a:endParaRPr lang="ru-RU" sz="1100" dirty="0">
              <a:ea typeface="+mj-ea"/>
              <a:cs typeface="+mj-cs"/>
              <a:sym typeface="Calibri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528879" y="881392"/>
            <a:ext cx="223224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100" dirty="0" smtClean="0">
                <a:ea typeface="+mj-ea"/>
                <a:cs typeface="+mj-cs"/>
              </a:rPr>
              <a:t>РУКОВОДИТЕЛИ</a:t>
            </a:r>
            <a:r>
              <a:rPr lang="en-US" sz="1100" dirty="0" smtClean="0">
                <a:ea typeface="+mj-ea"/>
                <a:cs typeface="+mj-cs"/>
                <a:sym typeface="Calibri"/>
              </a:rPr>
              <a:t> </a:t>
            </a:r>
            <a:r>
              <a:rPr lang="ru-RU" sz="1100" dirty="0" smtClean="0">
                <a:ea typeface="+mj-ea"/>
                <a:cs typeface="+mj-cs"/>
                <a:sym typeface="Calibri"/>
              </a:rPr>
              <a:t>ПРОЕКТОВ</a:t>
            </a:r>
            <a:r>
              <a:rPr lang="ru-RU" sz="1100" dirty="0">
                <a:ea typeface="+mj-ea"/>
                <a:cs typeface="+mj-cs"/>
              </a:rPr>
              <a:t>:</a:t>
            </a:r>
            <a:endParaRPr lang="ru-RU" sz="1100" dirty="0">
              <a:ea typeface="+mj-ea"/>
              <a:cs typeface="+mj-cs"/>
              <a:sym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3039344" y="1277144"/>
            <a:ext cx="3737314" cy="391414"/>
            <a:chOff x="3995936" y="1054875"/>
            <a:chExt cx="4613622" cy="391414"/>
          </a:xfrm>
        </p:grpSpPr>
        <p:grpSp>
          <p:nvGrpSpPr>
            <p:cNvPr id="5" name="Группа 3"/>
            <p:cNvGrpSpPr/>
            <p:nvPr/>
          </p:nvGrpSpPr>
          <p:grpSpPr>
            <a:xfrm>
              <a:off x="4412426" y="1060614"/>
              <a:ext cx="4197132" cy="379936"/>
              <a:chOff x="4412426" y="1066353"/>
              <a:chExt cx="4197132" cy="379936"/>
            </a:xfrm>
          </p:grpSpPr>
          <p:sp>
            <p:nvSpPr>
              <p:cNvPr id="130" name="Прямоугольник 129"/>
              <p:cNvSpPr/>
              <p:nvPr/>
            </p:nvSpPr>
            <p:spPr>
              <a:xfrm>
                <a:off x="4412426" y="1066353"/>
                <a:ext cx="4197132" cy="379936"/>
              </a:xfrm>
              <a:prstGeom prst="rect">
                <a:avLst/>
              </a:prstGeom>
              <a:solidFill>
                <a:srgbClr val="005A9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rgbClr val="000000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546679" y="1140906"/>
                <a:ext cx="3767372" cy="230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rgbClr val="000000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r>
                  <a:rPr lang="ru-RU" sz="900" b="1" dirty="0" smtClean="0">
                    <a:solidFill>
                      <a:schemeClr val="bg1"/>
                    </a:solidFill>
                    <a:cs typeface="Arial" pitchFamily="34" charset="0"/>
                  </a:rPr>
                  <a:t>«</a:t>
                </a:r>
                <a:r>
                  <a:rPr lang="ru-RU" sz="900" b="1" dirty="0">
                    <a:solidFill>
                      <a:schemeClr val="bg1"/>
                    </a:solidFill>
                    <a:sym typeface="Calibri"/>
                  </a:rPr>
                  <a:t>Финансовая поддержка семей при рождении </a:t>
                </a:r>
                <a:r>
                  <a:rPr lang="ru-RU" sz="900" b="1" dirty="0" smtClean="0">
                    <a:solidFill>
                      <a:schemeClr val="bg1"/>
                    </a:solidFill>
                    <a:sym typeface="Calibri"/>
                  </a:rPr>
                  <a:t>детей</a:t>
                </a:r>
                <a:r>
                  <a:rPr lang="ru-RU" sz="900" b="1" dirty="0" smtClean="0">
                    <a:solidFill>
                      <a:schemeClr val="bg1"/>
                    </a:solidFill>
                    <a:cs typeface="Arial" pitchFamily="34" charset="0"/>
                  </a:rPr>
                  <a:t>»</a:t>
                </a:r>
                <a:endParaRPr lang="ru-RU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3" name="Прямоугольник 132"/>
            <p:cNvSpPr/>
            <p:nvPr/>
          </p:nvSpPr>
          <p:spPr>
            <a:xfrm>
              <a:off x="3995936" y="1054875"/>
              <a:ext cx="483843" cy="391414"/>
            </a:xfrm>
            <a:prstGeom prst="rect">
              <a:avLst/>
            </a:prstGeom>
            <a:solidFill>
              <a:srgbClr val="005A9E"/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024621" y="1081306"/>
              <a:ext cx="44252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ru-RU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+mj-ea"/>
                  <a:cs typeface="+mj-cs"/>
                  <a:sym typeface="Calibri"/>
                </a:rPr>
                <a:t>1</a:t>
              </a:r>
              <a:endParaRPr kumimoji="0" lang="ru-RU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111255" y="1409873"/>
            <a:ext cx="1876094" cy="877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ru-RU" sz="1100" b="1" dirty="0" smtClean="0">
                <a:solidFill>
                  <a:srgbClr val="005A9E"/>
                </a:solidFill>
              </a:rPr>
              <a:t>Е</a:t>
            </a:r>
            <a:r>
              <a:rPr lang="ru-RU" sz="1100" b="1" dirty="0" smtClean="0">
                <a:solidFill>
                  <a:srgbClr val="005A9E"/>
                </a:solidFill>
                <a:sym typeface="Calibri"/>
              </a:rPr>
              <a:t>. В. </a:t>
            </a:r>
            <a:r>
              <a:rPr lang="ru-RU" sz="1100" b="1" dirty="0" smtClean="0">
                <a:solidFill>
                  <a:srgbClr val="005A9E"/>
                </a:solidFill>
              </a:rPr>
              <a:t>РОМАНОВСКАЯ</a:t>
            </a:r>
            <a:endParaRPr lang="ru-RU" sz="1100" b="1" dirty="0" smtClean="0">
              <a:solidFill>
                <a:srgbClr val="005A9E"/>
              </a:solidFill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800" baseline="0" dirty="0" smtClean="0"/>
              <a:t>Заместитель</a:t>
            </a:r>
            <a:r>
              <a:rPr lang="ru-RU" sz="800" dirty="0" smtClean="0"/>
              <a:t> Председателя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800" dirty="0" smtClean="0"/>
              <a:t>Совета министров </a:t>
            </a:r>
          </a:p>
          <a:p>
            <a:pPr algn="ctr" hangingPunct="0"/>
            <a:r>
              <a:rPr lang="ru-RU" sz="800" dirty="0" smtClean="0"/>
              <a:t>Республики Крым – министр труда </a:t>
            </a:r>
          </a:p>
          <a:p>
            <a:pPr algn="ctr" hangingPunct="0"/>
            <a:r>
              <a:rPr lang="ru-RU" sz="800" dirty="0" smtClean="0"/>
              <a:t>и социальной защиты</a:t>
            </a:r>
          </a:p>
          <a:p>
            <a:pPr algn="ctr" hangingPunct="0"/>
            <a:r>
              <a:rPr lang="ru-RU" sz="800" dirty="0" smtClean="0"/>
              <a:t>Республики Крым</a:t>
            </a:r>
            <a:endParaRPr lang="ru-RU" sz="800" dirty="0" smtClean="0">
              <a:sym typeface="Calibri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411436" y="3688006"/>
            <a:ext cx="1575913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1100" dirty="0">
                <a:ea typeface="+mj-ea"/>
                <a:cs typeface="+mj-cs"/>
                <a:sym typeface="Calibri"/>
              </a:rPr>
              <a:t>ЦЕЛИ </a:t>
            </a:r>
            <a:r>
              <a:rPr lang="ru-RU" sz="1100" dirty="0" smtClean="0">
                <a:ea typeface="+mj-ea"/>
                <a:cs typeface="+mj-cs"/>
                <a:sym typeface="Calibri"/>
              </a:rPr>
              <a:t>К 2024 ГОДУ</a:t>
            </a:r>
            <a:r>
              <a:rPr lang="ru-RU" sz="1100" dirty="0" smtClean="0">
                <a:ea typeface="+mj-ea"/>
                <a:cs typeface="+mj-cs"/>
              </a:rPr>
              <a:t>:</a:t>
            </a:r>
            <a:endParaRPr lang="ru-RU" sz="1100" dirty="0">
              <a:ea typeface="+mj-ea"/>
              <a:cs typeface="+mj-cs"/>
              <a:sym typeface="Calibri"/>
            </a:endParaRPr>
          </a:p>
        </p:txBody>
      </p:sp>
      <p:sp>
        <p:nvSpPr>
          <p:cNvPr id="71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grpSp>
        <p:nvGrpSpPr>
          <p:cNvPr id="13" name="Группа 21"/>
          <p:cNvGrpSpPr/>
          <p:nvPr/>
        </p:nvGrpSpPr>
        <p:grpSpPr>
          <a:xfrm>
            <a:off x="3039344" y="1700832"/>
            <a:ext cx="3889714" cy="393071"/>
            <a:chOff x="3995936" y="1479087"/>
            <a:chExt cx="4613622" cy="393071"/>
          </a:xfrm>
        </p:grpSpPr>
        <p:grpSp>
          <p:nvGrpSpPr>
            <p:cNvPr id="14" name="Группа 4"/>
            <p:cNvGrpSpPr/>
            <p:nvPr/>
          </p:nvGrpSpPr>
          <p:grpSpPr>
            <a:xfrm>
              <a:off x="4412426" y="1479087"/>
              <a:ext cx="4197132" cy="387332"/>
              <a:chOff x="4412426" y="1484826"/>
              <a:chExt cx="4197132" cy="387332"/>
            </a:xfrm>
          </p:grpSpPr>
          <p:sp>
            <p:nvSpPr>
              <p:cNvPr id="80" name="Прямоугольник 79"/>
              <p:cNvSpPr/>
              <p:nvPr/>
            </p:nvSpPr>
            <p:spPr>
              <a:xfrm>
                <a:off x="4412426" y="1492222"/>
                <a:ext cx="4197132" cy="379936"/>
              </a:xfrm>
              <a:prstGeom prst="rect">
                <a:avLst/>
              </a:prstGeom>
              <a:solidFill>
                <a:srgbClr val="005A9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rgbClr val="000000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540506" y="1484826"/>
                <a:ext cx="388829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rgbClr val="000000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r>
                  <a:rPr lang="ru-RU" sz="900" b="1" dirty="0" smtClean="0">
                    <a:solidFill>
                      <a:schemeClr val="bg1"/>
                    </a:solidFill>
                    <a:cs typeface="Arial" pitchFamily="34" charset="0"/>
                  </a:rPr>
                  <a:t>«</a:t>
                </a:r>
                <a:r>
                  <a:rPr lang="ru-RU" sz="900" b="1" dirty="0">
                    <a:solidFill>
                      <a:schemeClr val="bg1"/>
                    </a:solidFill>
                  </a:rPr>
                  <a:t>Содействие занятости </a:t>
                </a:r>
                <a:r>
                  <a:rPr lang="ru-RU" sz="900" b="1" dirty="0" smtClean="0">
                    <a:solidFill>
                      <a:schemeClr val="bg1"/>
                    </a:solidFill>
                  </a:rPr>
                  <a:t>женщин - создание </a:t>
                </a:r>
                <a:r>
                  <a:rPr lang="ru-RU" sz="900" b="1" dirty="0">
                    <a:solidFill>
                      <a:schemeClr val="bg1"/>
                    </a:solidFill>
                  </a:rPr>
                  <a:t>условий дошкольного образования для детей в возрасте до 3 </a:t>
                </a:r>
                <a:r>
                  <a:rPr lang="ru-RU" sz="900" b="1" dirty="0" smtClean="0">
                    <a:solidFill>
                      <a:schemeClr val="bg1"/>
                    </a:solidFill>
                  </a:rPr>
                  <a:t>лет</a:t>
                </a:r>
                <a:r>
                  <a:rPr lang="ru-RU" sz="900" b="1" dirty="0" smtClean="0">
                    <a:solidFill>
                      <a:schemeClr val="bg1"/>
                    </a:solidFill>
                    <a:cs typeface="Arial" pitchFamily="34" charset="0"/>
                  </a:rPr>
                  <a:t>»</a:t>
                </a:r>
                <a:endParaRPr lang="ru-RU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2" name="Прямоугольник 81"/>
            <p:cNvSpPr/>
            <p:nvPr/>
          </p:nvSpPr>
          <p:spPr>
            <a:xfrm>
              <a:off x="3995936" y="1480744"/>
              <a:ext cx="483843" cy="391414"/>
            </a:xfrm>
            <a:prstGeom prst="rect">
              <a:avLst/>
            </a:prstGeom>
            <a:solidFill>
              <a:srgbClr val="005A9E"/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024621" y="1507175"/>
              <a:ext cx="44252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ru-RU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+mj-ea"/>
                  <a:cs typeface="+mj-cs"/>
                  <a:sym typeface="Calibri"/>
                </a:rPr>
                <a:t>2</a:t>
              </a:r>
              <a:endParaRPr kumimoji="0" lang="ru-RU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6" name="Группа 17"/>
          <p:cNvGrpSpPr/>
          <p:nvPr/>
        </p:nvGrpSpPr>
        <p:grpSpPr>
          <a:xfrm>
            <a:off x="3039344" y="2127834"/>
            <a:ext cx="3771800" cy="391414"/>
            <a:chOff x="3995936" y="1912792"/>
            <a:chExt cx="4613622" cy="391414"/>
          </a:xfrm>
        </p:grpSpPr>
        <p:grpSp>
          <p:nvGrpSpPr>
            <p:cNvPr id="17" name="Группа 7"/>
            <p:cNvGrpSpPr/>
            <p:nvPr/>
          </p:nvGrpSpPr>
          <p:grpSpPr>
            <a:xfrm>
              <a:off x="4412426" y="1918531"/>
              <a:ext cx="4197132" cy="379936"/>
              <a:chOff x="4412426" y="1924270"/>
              <a:chExt cx="4197132" cy="379936"/>
            </a:xfrm>
          </p:grpSpPr>
          <p:sp>
            <p:nvSpPr>
              <p:cNvPr id="84" name="Прямоугольник 83"/>
              <p:cNvSpPr/>
              <p:nvPr/>
            </p:nvSpPr>
            <p:spPr>
              <a:xfrm>
                <a:off x="4412426" y="1924270"/>
                <a:ext cx="4197132" cy="379936"/>
              </a:xfrm>
              <a:prstGeom prst="rect">
                <a:avLst/>
              </a:prstGeom>
              <a:solidFill>
                <a:srgbClr val="005A9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rgbClr val="000000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4546679" y="1973572"/>
                <a:ext cx="2255250" cy="230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rgbClr val="000000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r>
                  <a:rPr lang="ru-RU" sz="900" b="1" dirty="0" smtClean="0">
                    <a:solidFill>
                      <a:schemeClr val="bg1"/>
                    </a:solidFill>
                    <a:cs typeface="Arial" pitchFamily="34" charset="0"/>
                  </a:rPr>
                  <a:t>«</a:t>
                </a:r>
                <a:r>
                  <a:rPr lang="ru-RU" sz="900" b="1" dirty="0">
                    <a:solidFill>
                      <a:schemeClr val="bg1"/>
                    </a:solidFill>
                  </a:rPr>
                  <a:t>Старшее </a:t>
                </a:r>
                <a:r>
                  <a:rPr lang="ru-RU" sz="900" b="1" dirty="0" smtClean="0">
                    <a:solidFill>
                      <a:schemeClr val="bg1"/>
                    </a:solidFill>
                  </a:rPr>
                  <a:t>поколение</a:t>
                </a:r>
                <a:r>
                  <a:rPr lang="ru-RU" sz="900" b="1" dirty="0" smtClean="0">
                    <a:solidFill>
                      <a:schemeClr val="bg1"/>
                    </a:solidFill>
                    <a:cs typeface="Arial" pitchFamily="34" charset="0"/>
                  </a:rPr>
                  <a:t>»</a:t>
                </a:r>
                <a:endParaRPr lang="ru-RU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6" name="Прямоугольник 85"/>
            <p:cNvSpPr/>
            <p:nvPr/>
          </p:nvSpPr>
          <p:spPr>
            <a:xfrm>
              <a:off x="3995936" y="1912792"/>
              <a:ext cx="483843" cy="391414"/>
            </a:xfrm>
            <a:prstGeom prst="rect">
              <a:avLst/>
            </a:prstGeom>
            <a:solidFill>
              <a:srgbClr val="005A9E"/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024621" y="1939223"/>
              <a:ext cx="44252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ru-RU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+mj-ea"/>
                  <a:cs typeface="+mj-cs"/>
                  <a:sym typeface="Calibri"/>
                </a:rPr>
                <a:t>3</a:t>
              </a:r>
              <a:endParaRPr kumimoji="0" lang="ru-RU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8" name="Группа 18"/>
          <p:cNvGrpSpPr/>
          <p:nvPr/>
        </p:nvGrpSpPr>
        <p:grpSpPr>
          <a:xfrm>
            <a:off x="3039344" y="2553179"/>
            <a:ext cx="3889714" cy="391414"/>
            <a:chOff x="3995936" y="2338661"/>
            <a:chExt cx="4613622" cy="391414"/>
          </a:xfrm>
        </p:grpSpPr>
        <p:grpSp>
          <p:nvGrpSpPr>
            <p:cNvPr id="19" name="Группа 12"/>
            <p:cNvGrpSpPr/>
            <p:nvPr/>
          </p:nvGrpSpPr>
          <p:grpSpPr>
            <a:xfrm>
              <a:off x="4412426" y="2344400"/>
              <a:ext cx="4197132" cy="379936"/>
              <a:chOff x="4412426" y="2349509"/>
              <a:chExt cx="4197132" cy="379936"/>
            </a:xfrm>
          </p:grpSpPr>
          <p:sp>
            <p:nvSpPr>
              <p:cNvPr id="88" name="Прямоугольник 87"/>
              <p:cNvSpPr/>
              <p:nvPr/>
            </p:nvSpPr>
            <p:spPr>
              <a:xfrm>
                <a:off x="4412426" y="2349509"/>
                <a:ext cx="4197132" cy="379936"/>
              </a:xfrm>
              <a:prstGeom prst="rect">
                <a:avLst/>
              </a:prstGeom>
              <a:solidFill>
                <a:srgbClr val="005A9E"/>
              </a:solidFill>
              <a:ln w="25400" cap="flat">
                <a:noFill/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rgbClr val="000000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526140" y="2412737"/>
                <a:ext cx="3229772" cy="2308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rgbClr val="000000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r>
                  <a:rPr lang="ru-RU" sz="900" b="1" dirty="0" smtClean="0">
                    <a:solidFill>
                      <a:schemeClr val="bg1"/>
                    </a:solidFill>
                    <a:cs typeface="Arial" pitchFamily="34" charset="0"/>
                  </a:rPr>
                  <a:t>«</a:t>
                </a:r>
                <a:r>
                  <a:rPr lang="ru-RU" sz="900" b="1" dirty="0">
                    <a:solidFill>
                      <a:schemeClr val="bg1"/>
                    </a:solidFill>
                  </a:rPr>
                  <a:t>Укрепление общественного </a:t>
                </a:r>
                <a:r>
                  <a:rPr lang="ru-RU" sz="900" b="1" dirty="0" smtClean="0">
                    <a:solidFill>
                      <a:schemeClr val="bg1"/>
                    </a:solidFill>
                  </a:rPr>
                  <a:t>здоровья</a:t>
                </a:r>
                <a:r>
                  <a:rPr lang="ru-RU" sz="900" b="1" dirty="0" smtClean="0">
                    <a:solidFill>
                      <a:schemeClr val="bg1"/>
                    </a:solidFill>
                    <a:cs typeface="Arial" pitchFamily="34" charset="0"/>
                  </a:rPr>
                  <a:t>»</a:t>
                </a:r>
                <a:endParaRPr lang="ru-RU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0" name="Прямоугольник 89"/>
            <p:cNvSpPr/>
            <p:nvPr/>
          </p:nvSpPr>
          <p:spPr>
            <a:xfrm>
              <a:off x="3995936" y="2338661"/>
              <a:ext cx="483843" cy="391414"/>
            </a:xfrm>
            <a:prstGeom prst="rect">
              <a:avLst/>
            </a:prstGeom>
            <a:solidFill>
              <a:srgbClr val="005A9E"/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024621" y="2365092"/>
              <a:ext cx="44252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ru-RU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+mj-ea"/>
                  <a:cs typeface="+mj-cs"/>
                  <a:sym typeface="Calibri"/>
                </a:rPr>
                <a:t>4</a:t>
              </a:r>
              <a:endParaRPr kumimoji="0" lang="ru-RU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039344" y="2978524"/>
            <a:ext cx="3776940" cy="391414"/>
            <a:chOff x="3039344" y="2978524"/>
            <a:chExt cx="3776940" cy="391414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3380303" y="2984263"/>
              <a:ext cx="3435981" cy="37993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490209" y="3045770"/>
              <a:ext cx="1846260" cy="230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ru-RU" sz="900" b="1" dirty="0" smtClean="0">
                  <a:solidFill>
                    <a:schemeClr val="bg1"/>
                  </a:solidFill>
                  <a:cs typeface="Arial" pitchFamily="34" charset="0"/>
                </a:rPr>
                <a:t>«</a:t>
              </a:r>
              <a:r>
                <a:rPr lang="ru-RU" sz="900" b="1" dirty="0">
                  <a:solidFill>
                    <a:schemeClr val="bg1"/>
                  </a:solidFill>
                </a:rPr>
                <a:t>Спорт-норма </a:t>
              </a:r>
              <a:r>
                <a:rPr lang="ru-RU" sz="900" b="1" dirty="0" smtClean="0">
                  <a:solidFill>
                    <a:schemeClr val="bg1"/>
                  </a:solidFill>
                </a:rPr>
                <a:t>жизни</a:t>
              </a:r>
              <a:r>
                <a:rPr lang="ru-RU" sz="900" b="1" dirty="0" smtClean="0">
                  <a:solidFill>
                    <a:schemeClr val="bg1"/>
                  </a:solidFill>
                  <a:cs typeface="Arial" pitchFamily="34" charset="0"/>
                </a:rPr>
                <a:t>»</a:t>
              </a:r>
              <a:endParaRPr lang="ru-RU" sz="900" b="1" dirty="0">
                <a:solidFill>
                  <a:schemeClr val="bg1"/>
                </a:solidFill>
                <a:sym typeface="Calibri"/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3039344" y="2978524"/>
              <a:ext cx="396098" cy="3914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062827" y="3004955"/>
              <a:ext cx="362275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rgbClr val="000000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ru-RU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+mj-ea"/>
                  <a:cs typeface="+mj-cs"/>
                  <a:sym typeface="Calibri"/>
                </a:rPr>
                <a:t>5</a:t>
              </a:r>
              <a:endParaRPr kumimoji="0" lang="ru-RU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j-ea"/>
                <a:cs typeface="+mj-cs"/>
                <a:sym typeface="Calibri"/>
              </a:endParaRPr>
            </a:p>
          </p:txBody>
        </p:sp>
      </p:grpSp>
      <p:graphicFrame>
        <p:nvGraphicFramePr>
          <p:cNvPr id="74" name="Диаграмма 73"/>
          <p:cNvGraphicFramePr/>
          <p:nvPr>
            <p:extLst>
              <p:ext uri="{D42A27DB-BD31-4B8C-83A1-F6EECF244321}">
                <p14:modId xmlns:p14="http://schemas.microsoft.com/office/powerpoint/2010/main" val="2315565729"/>
              </p:ext>
            </p:extLst>
          </p:nvPr>
        </p:nvGraphicFramePr>
        <p:xfrm>
          <a:off x="4373318" y="3523723"/>
          <a:ext cx="4758463" cy="231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5" name="TextBox 74"/>
          <p:cNvSpPr txBox="1"/>
          <p:nvPr/>
        </p:nvSpPr>
        <p:spPr>
          <a:xfrm>
            <a:off x="6233294" y="4488820"/>
            <a:ext cx="1135546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fontAlgn="ctr"/>
            <a:r>
              <a:rPr lang="ru-RU" b="1" dirty="0" smtClean="0">
                <a:solidFill>
                  <a:schemeClr val="tx1"/>
                </a:solidFill>
              </a:rPr>
              <a:t>6 026,49</a:t>
            </a:r>
            <a:endParaRPr lang="ru-RU" b="1" dirty="0">
              <a:solidFill>
                <a:schemeClr val="tx1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05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  <a:sym typeface="Calibri"/>
              </a:rPr>
              <a:t>млн. руб.</a:t>
            </a:r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+mj-ea"/>
              <a:cs typeface="+mj-cs"/>
              <a:sym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605079" y="5857356"/>
            <a:ext cx="2115795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soft" dir="t"/>
          </a:scene3d>
          <a:sp3d>
            <a:bevelT w="114300" prst="artDeco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000" dirty="0" smtClean="0">
                <a:solidFill>
                  <a:schemeClr val="tx1"/>
                </a:solidFill>
                <a:sym typeface="Calibri"/>
              </a:rPr>
              <a:t>О</a:t>
            </a:r>
            <a:r>
              <a:rPr lang="ru-RU" sz="1000" baseline="0" dirty="0" smtClean="0">
                <a:solidFill>
                  <a:schemeClr val="tx1"/>
                </a:solidFill>
                <a:sym typeface="Calibri"/>
              </a:rPr>
              <a:t>своено</a:t>
            </a:r>
            <a:r>
              <a:rPr kumimoji="0" lang="ru-RU" sz="10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: </a:t>
            </a:r>
            <a:r>
              <a:rPr kumimoji="0" lang="ru-RU" sz="11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1 102,99 млн. руб.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5638800" y="5791200"/>
            <a:ext cx="2963121" cy="805685"/>
          </a:xfrm>
          <a:prstGeom prst="rect">
            <a:avLst/>
          </a:prstGeom>
          <a:noFill/>
          <a:ln w="28575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soft" dir="t"/>
          </a:scene3d>
          <a:sp3d contourW="12700" prstMaterial="matte">
            <a:bevelT/>
            <a:bevelB/>
            <a:contourClr>
              <a:srgbClr val="005A9E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935307" y="5849662"/>
            <a:ext cx="70588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soft" dir="t"/>
          </a:scene3d>
          <a:sp3d>
            <a:bevelT w="114300" prst="artDeco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2020 год: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5910384" y="6146303"/>
            <a:ext cx="1493279" cy="350307"/>
            <a:chOff x="8696457" y="5560625"/>
            <a:chExt cx="1769272" cy="350307"/>
          </a:xfrm>
        </p:grpSpPr>
        <p:sp>
          <p:nvSpPr>
            <p:cNvPr id="114" name="Прямоугольник 113"/>
            <p:cNvSpPr/>
            <p:nvPr/>
          </p:nvSpPr>
          <p:spPr>
            <a:xfrm>
              <a:off x="8696457" y="5560625"/>
              <a:ext cx="732811" cy="350307"/>
            </a:xfrm>
            <a:prstGeom prst="rect">
              <a:avLst/>
            </a:prstGeom>
            <a:solidFill>
              <a:srgbClr val="9ED5FE"/>
            </a:solidFill>
            <a:ln w="28575">
              <a:noFill/>
            </a:ln>
            <a:scene3d>
              <a:camera prst="orthographicFront"/>
              <a:lightRig rig="threePt" dir="t"/>
            </a:scene3d>
            <a:sp3d contourW="12700" prstMaterial="matte">
              <a:contourClr>
                <a:srgbClr val="9ED5FE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9728932" y="5595830"/>
              <a:ext cx="7367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/>
                <a:t>18,3%</a:t>
              </a:r>
              <a:endParaRPr lang="ru-RU" sz="1200" b="1" dirty="0"/>
            </a:p>
          </p:txBody>
        </p:sp>
      </p:grpSp>
      <p:sp>
        <p:nvSpPr>
          <p:cNvPr id="106" name="Прямоугольник 105"/>
          <p:cNvSpPr/>
          <p:nvPr/>
        </p:nvSpPr>
        <p:spPr>
          <a:xfrm>
            <a:off x="5900291" y="6146303"/>
            <a:ext cx="2461877" cy="350307"/>
          </a:xfrm>
          <a:prstGeom prst="rect">
            <a:avLst/>
          </a:prstGeom>
          <a:noFill/>
          <a:ln w="28575">
            <a:solidFill>
              <a:srgbClr val="9ED5FE"/>
            </a:solidFill>
          </a:ln>
          <a:scene3d>
            <a:camera prst="orthographicFront"/>
            <a:lightRig rig="threePt" dir="t"/>
          </a:scene3d>
          <a:sp3d contourW="12700" prstMaterial="matte">
            <a:bevelT/>
            <a:contourClr>
              <a:srgbClr val="9ED5F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7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1019506" y="2467624"/>
            <a:ext cx="1876094" cy="877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А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. В.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РЮМШИН</a:t>
            </a:r>
            <a:endParaRPr lang="ru-RU" sz="1100" b="1" dirty="0" smtClean="0">
              <a:solidFill>
                <a:schemeClr val="tx1">
                  <a:lumMod val="65000"/>
                  <a:lumOff val="35000"/>
                </a:schemeClr>
              </a:solidFill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800" baseline="0" dirty="0" smtClean="0"/>
              <a:t>Заместитель</a:t>
            </a:r>
            <a:r>
              <a:rPr lang="ru-RU" sz="800" dirty="0" smtClean="0"/>
              <a:t> Председателя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800" dirty="0" smtClean="0"/>
              <a:t>Совета министров </a:t>
            </a:r>
          </a:p>
          <a:p>
            <a:pPr algn="ctr" hangingPunct="0"/>
            <a:r>
              <a:rPr lang="ru-RU" sz="800" dirty="0" smtClean="0"/>
              <a:t>Республики Крым – </a:t>
            </a:r>
          </a:p>
          <a:p>
            <a:pPr algn="ctr" hangingPunct="0"/>
            <a:r>
              <a:rPr lang="ru-RU" sz="800" dirty="0" smtClean="0"/>
              <a:t>министр сельского хозяйства</a:t>
            </a:r>
          </a:p>
          <a:p>
            <a:pPr algn="ctr" hangingPunct="0"/>
            <a:r>
              <a:rPr lang="ru-RU" sz="800" dirty="0" smtClean="0"/>
              <a:t>Республики Крым</a:t>
            </a:r>
            <a:endParaRPr lang="ru-RU" sz="800" dirty="0" smtClean="0">
              <a:sym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362726" y="2520472"/>
            <a:ext cx="1468838" cy="46166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900" b="1" dirty="0" smtClean="0">
                <a:solidFill>
                  <a:srgbClr val="005A9E"/>
                </a:solidFill>
                <a:latin typeface="+mn-lt"/>
              </a:rPr>
              <a:t>И</a:t>
            </a:r>
            <a:r>
              <a:rPr kumimoji="0" lang="ru-RU" sz="900" b="1" i="0" u="none" strike="noStrike" cap="none" spc="0" normalizeH="0" baseline="0" dirty="0" smtClean="0">
                <a:ln>
                  <a:noFill/>
                </a:ln>
                <a:solidFill>
                  <a:srgbClr val="005A9E"/>
                </a:solidFill>
                <a:effectLst/>
                <a:latin typeface="+mn-lt"/>
                <a:sym typeface="Calibri"/>
              </a:rPr>
              <a:t>. Г.</a:t>
            </a:r>
            <a:r>
              <a:rPr kumimoji="0" lang="ru-RU" sz="900" b="1" i="0" u="none" strike="noStrike" cap="none" spc="0" normalizeH="0" dirty="0" smtClean="0">
                <a:ln>
                  <a:noFill/>
                </a:ln>
                <a:solidFill>
                  <a:srgbClr val="005A9E"/>
                </a:solidFill>
                <a:effectLst/>
                <a:latin typeface="+mn-lt"/>
                <a:sym typeface="Calibri"/>
              </a:rPr>
              <a:t> </a:t>
            </a:r>
            <a:r>
              <a:rPr lang="ru-RU" sz="900" b="1" dirty="0" smtClean="0">
                <a:solidFill>
                  <a:srgbClr val="005A9E"/>
                </a:solidFill>
                <a:latin typeface="+mn-lt"/>
              </a:rPr>
              <a:t>ЧЕМОДАНОВ</a:t>
            </a:r>
            <a:endParaRPr kumimoji="0" lang="ru-RU" sz="900" b="1" i="0" u="none" strike="noStrike" cap="none" spc="0" normalizeH="0" dirty="0" smtClean="0">
              <a:ln>
                <a:noFill/>
              </a:ln>
              <a:solidFill>
                <a:srgbClr val="005A9E"/>
              </a:solidFill>
              <a:effectLst/>
              <a:latin typeface="+mn-lt"/>
              <a:sym typeface="Calibri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700" baseline="0" dirty="0" smtClean="0">
                <a:latin typeface="+mn-lt"/>
              </a:rPr>
              <a:t>Министр</a:t>
            </a:r>
            <a:r>
              <a:rPr lang="ru-RU" sz="700" dirty="0" smtClean="0">
                <a:latin typeface="+mn-lt"/>
              </a:rPr>
              <a:t> здравоохранения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700" dirty="0" smtClean="0">
                <a:latin typeface="+mn-lt"/>
              </a:rPr>
              <a:t>Республики Крым</a:t>
            </a:r>
            <a:endParaRPr kumimoji="0" lang="ru-RU" sz="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sym typeface="Calibri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010400" y="3030751"/>
            <a:ext cx="12192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О</a:t>
            </a:r>
            <a:r>
              <a:rPr kumimoji="0" lang="ru-RU" sz="9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sym typeface="Calibri"/>
              </a:rPr>
              <a:t>. А.</a:t>
            </a:r>
            <a:r>
              <a:rPr kumimoji="0" lang="ru-RU" sz="900" b="1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sym typeface="Calibri"/>
              </a:rPr>
              <a:t> </a:t>
            </a:r>
            <a:r>
              <a:rPr 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ТОРУБАРОВА</a:t>
            </a:r>
            <a:endParaRPr kumimoji="0" lang="ru-RU" sz="900" b="1" i="0" u="none" strike="noStrike" cap="none" spc="0" normalizeH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sym typeface="Calibri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700" baseline="0" dirty="0" smtClean="0">
                <a:latin typeface="+mn-lt"/>
              </a:rPr>
              <a:t>Министр</a:t>
            </a:r>
            <a:r>
              <a:rPr lang="ru-RU" sz="700" dirty="0" smtClean="0">
                <a:latin typeface="+mn-lt"/>
              </a:rPr>
              <a:t> спорта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700" dirty="0" smtClean="0">
                <a:latin typeface="+mn-lt"/>
              </a:rPr>
              <a:t>Республики Крым</a:t>
            </a:r>
            <a:endParaRPr kumimoji="0" lang="ru-RU" sz="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sym typeface="Calibri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58" y="2057400"/>
            <a:ext cx="496800" cy="496800"/>
          </a:xfrm>
          <a:prstGeom prst="ellipse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58" y="1219200"/>
            <a:ext cx="496486" cy="497268"/>
          </a:xfrm>
          <a:prstGeom prst="ellipse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7010400" y="2112523"/>
            <a:ext cx="1876094" cy="46166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900" b="1" dirty="0" smtClean="0">
                <a:solidFill>
                  <a:srgbClr val="005A9E"/>
                </a:solidFill>
                <a:latin typeface="+mn-lt"/>
              </a:rPr>
              <a:t>М</a:t>
            </a:r>
            <a:r>
              <a:rPr kumimoji="0" lang="ru-RU" sz="900" b="1" i="0" u="none" strike="noStrike" cap="none" spc="0" normalizeH="0" baseline="0" dirty="0" smtClean="0">
                <a:ln>
                  <a:noFill/>
                </a:ln>
                <a:solidFill>
                  <a:srgbClr val="005A9E"/>
                </a:solidFill>
                <a:effectLst/>
                <a:latin typeface="+mn-lt"/>
                <a:sym typeface="Calibri"/>
              </a:rPr>
              <a:t>. </a:t>
            </a:r>
            <a:r>
              <a:rPr lang="ru-RU" sz="900" b="1" dirty="0">
                <a:solidFill>
                  <a:srgbClr val="005A9E"/>
                </a:solidFill>
                <a:sym typeface="Calibri"/>
              </a:rPr>
              <a:t>А</a:t>
            </a:r>
            <a:r>
              <a:rPr kumimoji="0" lang="ru-RU" sz="900" b="1" i="0" u="none" strike="noStrike" cap="none" spc="0" normalizeH="0" baseline="0" dirty="0" smtClean="0">
                <a:ln>
                  <a:noFill/>
                </a:ln>
                <a:solidFill>
                  <a:srgbClr val="005A9E"/>
                </a:solidFill>
                <a:effectLst/>
                <a:latin typeface="+mn-lt"/>
                <a:sym typeface="Calibri"/>
              </a:rPr>
              <a:t>.</a:t>
            </a:r>
            <a:r>
              <a:rPr kumimoji="0" lang="ru-RU" sz="900" b="1" i="0" u="none" strike="noStrike" cap="none" spc="0" normalizeH="0" dirty="0" smtClean="0">
                <a:ln>
                  <a:noFill/>
                </a:ln>
                <a:solidFill>
                  <a:srgbClr val="005A9E"/>
                </a:solidFill>
                <a:effectLst/>
                <a:latin typeface="+mn-lt"/>
                <a:sym typeface="Calibri"/>
              </a:rPr>
              <a:t> ТЕРЯЕВ</a:t>
            </a:r>
          </a:p>
          <a:p>
            <a:pPr hangingPunct="0"/>
            <a:r>
              <a:rPr lang="ru-RU" sz="700" dirty="0" smtClean="0"/>
              <a:t>Заместитель </a:t>
            </a:r>
            <a:r>
              <a:rPr lang="ru-RU" sz="700" dirty="0"/>
              <a:t>министра труда </a:t>
            </a:r>
          </a:p>
          <a:p>
            <a:pPr hangingPunct="0"/>
            <a:r>
              <a:rPr lang="ru-RU" sz="700" dirty="0"/>
              <a:t>и социальной защиты Республики Крым</a:t>
            </a:r>
            <a:endParaRPr lang="ru-RU" sz="700" dirty="0">
              <a:sym typeface="Calibri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315798" y="1670931"/>
            <a:ext cx="1428094" cy="44627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900" b="1" dirty="0">
                <a:solidFill>
                  <a:srgbClr val="005A9E"/>
                </a:solidFill>
                <a:sym typeface="Calibri"/>
              </a:rPr>
              <a:t>В</a:t>
            </a:r>
            <a:r>
              <a:rPr kumimoji="0" lang="ru-RU" sz="900" b="1" i="0" u="none" strike="noStrike" cap="none" spc="0" normalizeH="0" baseline="0" dirty="0" smtClean="0">
                <a:ln>
                  <a:noFill/>
                </a:ln>
                <a:solidFill>
                  <a:srgbClr val="005A9E"/>
                </a:solidFill>
                <a:effectLst/>
                <a:latin typeface="+mn-lt"/>
                <a:sym typeface="Calibri"/>
              </a:rPr>
              <a:t>. </a:t>
            </a:r>
            <a:r>
              <a:rPr lang="ru-RU" sz="900" b="1" dirty="0">
                <a:solidFill>
                  <a:srgbClr val="005A9E"/>
                </a:solidFill>
                <a:sym typeface="Calibri"/>
              </a:rPr>
              <a:t>В</a:t>
            </a:r>
            <a:r>
              <a:rPr kumimoji="0" lang="ru-RU" sz="900" b="1" i="0" u="none" strike="noStrike" cap="none" spc="0" normalizeH="0" baseline="0" dirty="0" smtClean="0">
                <a:ln>
                  <a:noFill/>
                </a:ln>
                <a:solidFill>
                  <a:srgbClr val="005A9E"/>
                </a:solidFill>
                <a:effectLst/>
                <a:latin typeface="+mn-lt"/>
                <a:sym typeface="Calibri"/>
              </a:rPr>
              <a:t>.</a:t>
            </a:r>
            <a:r>
              <a:rPr kumimoji="0" lang="ru-RU" sz="900" b="1" i="0" u="none" strike="noStrike" cap="none" spc="0" normalizeH="0" dirty="0" smtClean="0">
                <a:ln>
                  <a:noFill/>
                </a:ln>
                <a:solidFill>
                  <a:srgbClr val="005A9E"/>
                </a:solidFill>
                <a:effectLst/>
                <a:latin typeface="+mn-lt"/>
                <a:sym typeface="Calibri"/>
              </a:rPr>
              <a:t> ЛАВРИК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700" baseline="0" dirty="0" smtClean="0">
                <a:latin typeface="+mn-lt"/>
              </a:rPr>
              <a:t>Министр</a:t>
            </a:r>
            <a:r>
              <a:rPr lang="ru-RU" sz="700" dirty="0" smtClean="0">
                <a:latin typeface="+mn-lt"/>
              </a:rPr>
              <a:t> образования, науки 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700" dirty="0" smtClean="0">
                <a:latin typeface="+mn-lt"/>
              </a:rPr>
              <a:t>и молодежи</a:t>
            </a:r>
            <a:r>
              <a:rPr lang="ru-RU" sz="700" dirty="0"/>
              <a:t> </a:t>
            </a:r>
            <a:r>
              <a:rPr lang="ru-RU" sz="700" dirty="0" smtClean="0">
                <a:latin typeface="+mn-lt"/>
              </a:rPr>
              <a:t>Республики Крым</a:t>
            </a:r>
            <a:endParaRPr kumimoji="0" lang="ru-RU" sz="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sym typeface="Calibri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989931" y="1225188"/>
            <a:ext cx="1732374" cy="44627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900" b="1" dirty="0" smtClean="0">
                <a:solidFill>
                  <a:srgbClr val="005A9E"/>
                </a:solidFill>
                <a:sym typeface="Calibri"/>
              </a:rPr>
              <a:t>Т. С. ГУДИЛКО</a:t>
            </a:r>
            <a:endParaRPr kumimoji="0" lang="ru-RU" sz="900" b="1" i="0" u="none" strike="noStrike" cap="none" spc="0" normalizeH="0" dirty="0" smtClean="0">
              <a:ln>
                <a:noFill/>
              </a:ln>
              <a:solidFill>
                <a:srgbClr val="005A9E"/>
              </a:solidFill>
              <a:effectLst/>
              <a:latin typeface="+mn-lt"/>
              <a:sym typeface="Calibri"/>
            </a:endParaRP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700" baseline="0" dirty="0" smtClean="0">
                <a:latin typeface="+mn-lt"/>
              </a:rPr>
              <a:t>Первый заместитель министра</a:t>
            </a:r>
            <a:r>
              <a:rPr lang="ru-RU" sz="700" dirty="0" smtClean="0">
                <a:latin typeface="+mn-lt"/>
              </a:rPr>
              <a:t> труда 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700" dirty="0" smtClean="0">
                <a:latin typeface="+mn-lt"/>
              </a:rPr>
              <a:t>и социальной защиты</a:t>
            </a:r>
            <a:r>
              <a:rPr lang="ru-RU" sz="700" dirty="0"/>
              <a:t> </a:t>
            </a:r>
            <a:r>
              <a:rPr lang="ru-RU" sz="700" dirty="0" smtClean="0">
                <a:latin typeface="+mn-lt"/>
              </a:rPr>
              <a:t>Республики Крым</a:t>
            </a:r>
            <a:endParaRPr kumimoji="0" lang="ru-RU" sz="7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sym typeface="Calibri"/>
            </a:endParaRPr>
          </a:p>
        </p:txBody>
      </p:sp>
      <p:sp>
        <p:nvSpPr>
          <p:cNvPr id="235" name="Прямоугольник 234"/>
          <p:cNvSpPr/>
          <p:nvPr/>
        </p:nvSpPr>
        <p:spPr>
          <a:xfrm flipV="1">
            <a:off x="466432" y="4040302"/>
            <a:ext cx="3804883" cy="498895"/>
          </a:xfrm>
          <a:prstGeom prst="rect">
            <a:avLst/>
          </a:prstGeom>
          <a:solidFill>
            <a:srgbClr val="9ED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TextBox 235"/>
          <p:cNvSpPr txBox="1"/>
          <p:nvPr/>
        </p:nvSpPr>
        <p:spPr>
          <a:xfrm>
            <a:off x="395356" y="4116298"/>
            <a:ext cx="3842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Увеличение суммарного коэффициента рождаемости </a:t>
            </a:r>
            <a:endParaRPr lang="ru-RU" sz="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 1,758 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детей на 1 женщину в 2024 году</a:t>
            </a:r>
          </a:p>
        </p:txBody>
      </p:sp>
      <p:grpSp>
        <p:nvGrpSpPr>
          <p:cNvPr id="237" name="Группа 1024"/>
          <p:cNvGrpSpPr/>
          <p:nvPr/>
        </p:nvGrpSpPr>
        <p:grpSpPr>
          <a:xfrm>
            <a:off x="740240" y="4547656"/>
            <a:ext cx="3811447" cy="475537"/>
            <a:chOff x="1439281" y="4601597"/>
            <a:chExt cx="3047398" cy="475537"/>
          </a:xfrm>
          <a:solidFill>
            <a:srgbClr val="9ED5FE"/>
          </a:solidFill>
        </p:grpSpPr>
        <p:sp>
          <p:nvSpPr>
            <p:cNvPr id="238" name="Параллелограмм 170"/>
            <p:cNvSpPr/>
            <p:nvPr/>
          </p:nvSpPr>
          <p:spPr>
            <a:xfrm flipV="1">
              <a:off x="1467622" y="4601597"/>
              <a:ext cx="3006564" cy="4539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1439281" y="4615469"/>
              <a:ext cx="3047398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Обеспечение  возможности </a:t>
              </a:r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женщинам, имеющих детей, совмещать трудовую деятельность </a:t>
              </a:r>
              <a:r>
                <a:rPr lang="ru-RU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с </a:t>
              </a:r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семейными обязанностями, </a:t>
              </a:r>
              <a:r>
                <a:rPr lang="ru-RU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в </a:t>
              </a:r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том числе за счет повышения доступности дошкольного </a:t>
              </a:r>
              <a:r>
                <a:rPr lang="ru-RU" sz="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образования </a:t>
              </a:r>
              <a:r>
                <a:rPr lang="ru-RU" sz="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для детей в возрасте до трех лет</a:t>
              </a:r>
            </a:p>
          </p:txBody>
        </p:sp>
      </p:grpSp>
      <p:sp>
        <p:nvSpPr>
          <p:cNvPr id="240" name="Прямоугольник 239"/>
          <p:cNvSpPr/>
          <p:nvPr/>
        </p:nvSpPr>
        <p:spPr>
          <a:xfrm flipV="1">
            <a:off x="1019943" y="5050699"/>
            <a:ext cx="3720381" cy="467329"/>
          </a:xfrm>
          <a:prstGeom prst="rect">
            <a:avLst/>
          </a:prstGeom>
          <a:solidFill>
            <a:srgbClr val="9ED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TextBox 240"/>
          <p:cNvSpPr txBox="1"/>
          <p:nvPr/>
        </p:nvSpPr>
        <p:spPr>
          <a:xfrm>
            <a:off x="917940" y="5098311"/>
            <a:ext cx="379380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Увеличение ожидаемой продолжительности </a:t>
            </a:r>
            <a:endParaRPr lang="ru-RU" sz="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здоровой  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жизни до 67 лет в 2024 году</a:t>
            </a:r>
          </a:p>
        </p:txBody>
      </p:sp>
      <p:sp>
        <p:nvSpPr>
          <p:cNvPr id="242" name="Прямоугольник 241"/>
          <p:cNvSpPr/>
          <p:nvPr/>
        </p:nvSpPr>
        <p:spPr>
          <a:xfrm flipV="1">
            <a:off x="1292901" y="5542567"/>
            <a:ext cx="3727784" cy="429525"/>
          </a:xfrm>
          <a:prstGeom prst="rect">
            <a:avLst/>
          </a:prstGeom>
          <a:solidFill>
            <a:srgbClr val="9ED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TextBox 242"/>
          <p:cNvSpPr txBox="1"/>
          <p:nvPr/>
        </p:nvSpPr>
        <p:spPr>
          <a:xfrm>
            <a:off x="1245888" y="5629014"/>
            <a:ext cx="38130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Увеличение доли граждан, </a:t>
            </a:r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ведущих 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здоровый образ жизни </a:t>
            </a:r>
          </a:p>
        </p:txBody>
      </p:sp>
      <p:sp>
        <p:nvSpPr>
          <p:cNvPr id="244" name="Прямоугольник 243"/>
          <p:cNvSpPr/>
          <p:nvPr/>
        </p:nvSpPr>
        <p:spPr>
          <a:xfrm flipV="1">
            <a:off x="1552635" y="5976675"/>
            <a:ext cx="3723245" cy="649448"/>
          </a:xfrm>
          <a:prstGeom prst="rect">
            <a:avLst/>
          </a:prstGeom>
          <a:solidFill>
            <a:srgbClr val="9ED5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TextBox 244"/>
          <p:cNvSpPr txBox="1"/>
          <p:nvPr/>
        </p:nvSpPr>
        <p:spPr>
          <a:xfrm>
            <a:off x="1525648" y="5990300"/>
            <a:ext cx="3777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Доведение </a:t>
            </a:r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 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55% доли граждан, систематически занимающихся физической культурой и спортом путем мотивации населения, активизации спортивно-массовой работы на всех уровнях и в корпоративной среде, </a:t>
            </a:r>
            <a:r>
              <a:rPr lang="ru-RU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 </a:t>
            </a:r>
            <a:r>
              <a:rPr lang="ru-RU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также подготовки спортивного резерва и развития спортивной инфраструктуры 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138379" y="4038600"/>
            <a:ext cx="623621" cy="7848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  <a:bevelB w="152400" h="50800" prst="softRound"/>
          </a:sp3d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rgbClr val="9ED5FE"/>
                </a:solidFill>
                <a:latin typeface="CyrillicHeavy" pitchFamily="2" charset="0"/>
              </a:rPr>
              <a:t>1</a:t>
            </a:r>
            <a:endParaRPr lang="ru-RU" sz="4500" dirty="0">
              <a:solidFill>
                <a:srgbClr val="9ED5FE"/>
              </a:solidFill>
              <a:latin typeface="CyrillicHeavy" pitchFamily="2" charset="0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304800" y="4549170"/>
            <a:ext cx="838200" cy="7848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rgbClr val="9ED5FE"/>
                </a:solidFill>
                <a:latin typeface="CyrillicHeavy" pitchFamily="2" charset="0"/>
              </a:rPr>
              <a:t>2</a:t>
            </a:r>
            <a:endParaRPr lang="ru-RU" sz="4500" dirty="0">
              <a:solidFill>
                <a:srgbClr val="9ED5FE"/>
              </a:solidFill>
              <a:latin typeface="CyrillicHeavy" pitchFamily="2" charset="0"/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609600" y="5029200"/>
            <a:ext cx="83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rgbClr val="9ED5FE"/>
                </a:solidFill>
                <a:latin typeface="CyrillicHeavy" pitchFamily="2" charset="0"/>
              </a:rPr>
              <a:t>3</a:t>
            </a:r>
            <a:endParaRPr lang="ru-RU" sz="4500" dirty="0">
              <a:solidFill>
                <a:srgbClr val="9ED5FE"/>
              </a:solidFill>
              <a:latin typeface="CyrillicHeavy" pitchFamily="2" charset="0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1143000" y="6073170"/>
            <a:ext cx="83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rgbClr val="9ED5FE"/>
                </a:solidFill>
                <a:latin typeface="CyrillicHeavy" pitchFamily="2" charset="0"/>
              </a:rPr>
              <a:t>5</a:t>
            </a:r>
            <a:endParaRPr lang="ru-RU" sz="4500" dirty="0">
              <a:solidFill>
                <a:srgbClr val="9ED5FE"/>
              </a:solidFill>
              <a:latin typeface="CyrillicHeavy" pitchFamily="2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914400" y="5486400"/>
            <a:ext cx="83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rgbClr val="9ED5FE"/>
                </a:solidFill>
                <a:latin typeface="CyrillicHeavy" pitchFamily="2" charset="0"/>
              </a:rPr>
              <a:t>4</a:t>
            </a:r>
            <a:endParaRPr lang="ru-RU" sz="4500" dirty="0">
              <a:solidFill>
                <a:srgbClr val="9ED5FE"/>
              </a:solidFill>
              <a:latin typeface="CyrillicHeavy" pitchFamily="2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4251172" y="3688006"/>
            <a:ext cx="184482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100" dirty="0" smtClean="0">
                <a:ea typeface="+mj-ea"/>
                <a:cs typeface="+mj-cs"/>
                <a:sym typeface="Calibri"/>
              </a:rPr>
              <a:t>ФИНАНСИРОВАНИЕ 2020 г.:</a:t>
            </a:r>
            <a:endParaRPr lang="ru-RU" sz="1100" dirty="0">
              <a:ea typeface="+mj-ea"/>
              <a:cs typeface="+mj-cs"/>
              <a:sym typeface="Calibri"/>
            </a:endParaRP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9" y="1363910"/>
            <a:ext cx="1008000" cy="1008000"/>
          </a:xfrm>
          <a:prstGeom prst="ellipse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3" y="2361938"/>
            <a:ext cx="1008000" cy="1008000"/>
          </a:xfrm>
          <a:prstGeom prst="ellipse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50" y="1627592"/>
            <a:ext cx="479441" cy="496800"/>
          </a:xfrm>
          <a:prstGeom prst="ellipse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49" y="3006565"/>
            <a:ext cx="511233" cy="496800"/>
          </a:xfrm>
          <a:prstGeom prst="ellipse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58" y="2551223"/>
            <a:ext cx="511233" cy="496800"/>
          </a:xfrm>
          <a:prstGeom prst="ellipse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25000" y="1295400"/>
            <a:ext cx="838200" cy="423688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9525000" y="1786112"/>
            <a:ext cx="838200" cy="4236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9525000" y="800352"/>
            <a:ext cx="838200" cy="423688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9516632" y="2268576"/>
            <a:ext cx="838200" cy="423688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33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877393"/>
              </p:ext>
            </p:extLst>
          </p:nvPr>
        </p:nvGraphicFramePr>
        <p:xfrm>
          <a:off x="304800" y="1295400"/>
          <a:ext cx="8534403" cy="4416653"/>
        </p:xfrm>
        <a:graphic>
          <a:graphicData uri="http://schemas.openxmlformats.org/drawingml/2006/table">
            <a:tbl>
              <a:tblPr/>
              <a:tblGrid>
                <a:gridCol w="1804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9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9644">
                  <a:extLst>
                    <a:ext uri="{9D8B030D-6E8A-4147-A177-3AD203B41FA5}">
                      <a16:colId xmlns:a16="http://schemas.microsoft.com/office/drawing/2014/main" val="4134850637"/>
                    </a:ext>
                  </a:extLst>
                </a:gridCol>
                <a:gridCol w="759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96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96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96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9644">
                  <a:extLst>
                    <a:ext uri="{9D8B030D-6E8A-4147-A177-3AD203B41FA5}">
                      <a16:colId xmlns:a16="http://schemas.microsoft.com/office/drawing/2014/main" val="2232557596"/>
                    </a:ext>
                  </a:extLst>
                </a:gridCol>
                <a:gridCol w="759644">
                  <a:extLst>
                    <a:ext uri="{9D8B030D-6E8A-4147-A177-3AD203B41FA5}">
                      <a16:colId xmlns:a16="http://schemas.microsoft.com/office/drawing/2014/main" val="3207720339"/>
                    </a:ext>
                  </a:extLst>
                </a:gridCol>
              </a:tblGrid>
              <a:tr h="5195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</a:t>
                      </a:r>
                      <a:endParaRPr lang="ru-RU" sz="1100" b="1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регионального 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проекта</a:t>
                      </a: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Предусмотрено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Освоено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517"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ФБ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РБ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ВБ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ФБ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РБ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ВБ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524706"/>
                  </a:ext>
                </a:extLst>
              </a:tr>
              <a:tr h="56082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«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  <a:sym typeface="Calibri"/>
                        </a:rPr>
                        <a:t>Финансовая поддержка семей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sym typeface="Calibri"/>
                        </a:rPr>
                        <a:t>при рождении детей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  <a:cs typeface="Arial" pitchFamily="34" charset="0"/>
                        </a:rPr>
                        <a:t>»</a:t>
                      </a:r>
                      <a:endParaRPr lang="ru-RU" sz="9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3 329,89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3 252,04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77,85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886,12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861,06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25,06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26,61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65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«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Содействие занятости женщин -создание условий дошкольного образования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для детей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в возрасте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до 3 лет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  <a:cs typeface="Arial" pitchFamily="34" charset="0"/>
                        </a:rPr>
                        <a:t>»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784,97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353,21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431,75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83,28</a:t>
                      </a:r>
                      <a:endParaRPr lang="ru-RU" sz="1100" b="1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79,14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4,15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10,61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285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«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Старшее поколение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  <a:cs typeface="Arial" pitchFamily="34" charset="0"/>
                        </a:rPr>
                        <a:t>»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979,72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438,74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540,97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133,33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62,02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71,31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</a:t>
                      </a:r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13,61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28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«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Укрепление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общественного здоровья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  <a:cs typeface="Arial" pitchFamily="34" charset="0"/>
                        </a:rPr>
                        <a:t>»</a:t>
                      </a:r>
                      <a:endParaRPr lang="ru-RU" sz="9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3285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«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Спорт-норма жизни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  <a:cs typeface="Arial" pitchFamily="34" charset="0"/>
                        </a:rPr>
                        <a:t>»</a:t>
                      </a:r>
                      <a:endParaRPr lang="ru-RU" sz="900" b="1" dirty="0">
                        <a:solidFill>
                          <a:schemeClr val="bg1"/>
                        </a:solidFill>
                        <a:sym typeface="Calibri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931,92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852,52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79,39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0,26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0,25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0,01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4091">
                <a:tc gridSpan="10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04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ВСЕГО</a:t>
                      </a:r>
                    </a:p>
                  </a:txBody>
                  <a:tcPr marL="4482" marR="4482" marT="44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026,49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4 896,52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1 129,97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1 102,99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5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1 002,47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100,53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A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23920" y="911423"/>
            <a:ext cx="96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</a:t>
            </a:r>
            <a:r>
              <a:rPr lang="ru-RU" sz="1400" dirty="0" smtClean="0"/>
              <a:t>лн. руб.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20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9525000" y="1295400"/>
            <a:ext cx="838200" cy="423688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9525000" y="1786112"/>
            <a:ext cx="838200" cy="4236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525000" y="800352"/>
            <a:ext cx="838200" cy="423688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516632" y="2268576"/>
            <a:ext cx="838200" cy="423688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06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1281380543"/>
              </p:ext>
            </p:extLst>
          </p:nvPr>
        </p:nvGraphicFramePr>
        <p:xfrm>
          <a:off x="5511902" y="2160561"/>
          <a:ext cx="271702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8" name="Диаграмма 87"/>
          <p:cNvGraphicFramePr/>
          <p:nvPr>
            <p:extLst>
              <p:ext uri="{D42A27DB-BD31-4B8C-83A1-F6EECF244321}">
                <p14:modId xmlns:p14="http://schemas.microsoft.com/office/powerpoint/2010/main" val="3840754186"/>
              </p:ext>
            </p:extLst>
          </p:nvPr>
        </p:nvGraphicFramePr>
        <p:xfrm>
          <a:off x="7168161" y="4796704"/>
          <a:ext cx="1648160" cy="169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5723625" y="3264446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1,674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277979" y="5645818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109,7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71800" y="990600"/>
            <a:ext cx="5957151" cy="576000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4266" y="1092068"/>
            <a:ext cx="59627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lvl="2" algn="r" hangingPunct="0"/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«</a:t>
            </a:r>
            <a:r>
              <a:rPr lang="ru-RU" sz="1400" b="1" dirty="0">
                <a:solidFill>
                  <a:schemeClr val="bg1"/>
                </a:solidFill>
                <a:sym typeface="Calibri"/>
              </a:rPr>
              <a:t>Финансовая поддержка семей при рождении детей</a:t>
            </a: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»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ea typeface="+mj-ea"/>
              <a:cs typeface="+mj-c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719592"/>
            <a:ext cx="1658841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100" dirty="0" smtClean="0">
                <a:sym typeface="Calibri"/>
              </a:rPr>
              <a:t>ФИНАНСИРОВАНИЕ</a:t>
            </a:r>
            <a:r>
              <a:rPr lang="ru-RU" sz="1100" dirty="0" smtClean="0"/>
              <a:t>: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sym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4800" y="3048000"/>
            <a:ext cx="240934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1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sym typeface="Calibri"/>
              </a:rPr>
              <a:t>РЕЗУЛЬТАТЫ</a:t>
            </a:r>
            <a:r>
              <a:rPr lang="ru-RU" sz="1100" dirty="0" smtClean="0">
                <a:latin typeface="+mn-lt"/>
              </a:rPr>
              <a:t>: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31136" y="2091409"/>
            <a:ext cx="2102664" cy="4231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soft" dir="t"/>
          </a:scene3d>
          <a:sp3d>
            <a:bevelT w="114300" prst="artDeco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kumimoji="0" lang="ru-RU" sz="10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Запланировано: </a:t>
            </a:r>
            <a:r>
              <a:rPr lang="ru-RU" sz="1050" b="1" dirty="0">
                <a:solidFill>
                  <a:schemeClr val="tx1"/>
                </a:solidFill>
              </a:rPr>
              <a:t>3 </a:t>
            </a:r>
            <a:r>
              <a:rPr lang="ru-RU" sz="1050" b="1" dirty="0" smtClean="0">
                <a:solidFill>
                  <a:schemeClr val="tx1"/>
                </a:solidFill>
              </a:rPr>
              <a:t>329,89 </a:t>
            </a:r>
            <a:r>
              <a:rPr kumimoji="0" lang="ru-RU" sz="105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млн.</a:t>
            </a:r>
            <a:r>
              <a:rPr kumimoji="0" lang="ru-RU" sz="105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 руб.</a:t>
            </a:r>
            <a:endParaRPr kumimoji="0" lang="ru-RU" sz="1100" b="1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  <a:p>
            <a:pPr hangingPunct="0"/>
            <a:r>
              <a:rPr lang="ru-RU" sz="1000" dirty="0" smtClean="0">
                <a:solidFill>
                  <a:schemeClr val="tx1"/>
                </a:solidFill>
                <a:sym typeface="Calibri"/>
              </a:rPr>
              <a:t>О</a:t>
            </a:r>
            <a:r>
              <a:rPr lang="ru-RU" sz="1000" baseline="0" dirty="0" smtClean="0">
                <a:solidFill>
                  <a:schemeClr val="tx1"/>
                </a:solidFill>
                <a:sym typeface="Calibri"/>
              </a:rPr>
              <a:t>своено</a:t>
            </a:r>
            <a:r>
              <a:rPr kumimoji="0" lang="ru-RU" sz="10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: </a:t>
            </a:r>
            <a:r>
              <a:rPr lang="ru-RU" sz="1100" b="1" dirty="0" smtClean="0">
                <a:solidFill>
                  <a:schemeClr val="tx1"/>
                </a:solidFill>
              </a:rPr>
              <a:t>886,12</a:t>
            </a:r>
            <a:r>
              <a:rPr lang="ru-RU" sz="1100" b="1" dirty="0" smtClean="0">
                <a:solidFill>
                  <a:schemeClr val="tx1"/>
                </a:solidFill>
                <a:sym typeface="Calibri"/>
              </a:rPr>
              <a:t> млн</a:t>
            </a:r>
            <a:r>
              <a:rPr lang="ru-RU" sz="1100" b="1" dirty="0">
                <a:solidFill>
                  <a:schemeClr val="tx1"/>
                </a:solidFill>
                <a:sym typeface="Calibri"/>
              </a:rPr>
              <a:t>. руб.</a:t>
            </a:r>
            <a:endParaRPr lang="ru-RU" sz="1200" b="1" dirty="0">
              <a:solidFill>
                <a:schemeClr val="tx1"/>
              </a:solidFill>
              <a:sym typeface="Calibri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30189" y="2057400"/>
            <a:ext cx="2975031" cy="914400"/>
          </a:xfrm>
          <a:prstGeom prst="rect">
            <a:avLst/>
          </a:prstGeom>
          <a:noFill/>
          <a:ln w="28575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soft" dir="t"/>
          </a:scene3d>
          <a:sp3d contourW="12700" prstMaterial="matte">
            <a:bevelT/>
            <a:bevelB/>
            <a:contourClr>
              <a:srgbClr val="005A9E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9484" y="2168353"/>
            <a:ext cx="70588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soft" dir="t"/>
          </a:scene3d>
          <a:sp3d>
            <a:bevelT w="114300" prst="artDeco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2020 год: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017476" y="2514600"/>
            <a:ext cx="1587214" cy="350307"/>
            <a:chOff x="9372600" y="5560625"/>
            <a:chExt cx="491394" cy="350307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9372600" y="5560625"/>
              <a:ext cx="237858" cy="350307"/>
            </a:xfrm>
            <a:prstGeom prst="rect">
              <a:avLst/>
            </a:prstGeom>
            <a:solidFill>
              <a:srgbClr val="9ED5FE"/>
            </a:solidFill>
            <a:ln w="28575">
              <a:noFill/>
            </a:ln>
            <a:scene3d>
              <a:camera prst="orthographicFront"/>
              <a:lightRig rig="threePt" dir="t"/>
            </a:scene3d>
            <a:sp3d contourW="12700" prstMaterial="matte">
              <a:contourClr>
                <a:srgbClr val="9ED5FE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623615" y="5581738"/>
              <a:ext cx="240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/>
                <a:t>26,61 %</a:t>
              </a:r>
              <a:endParaRPr lang="ru-RU" sz="1200" b="1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1014743" y="2515495"/>
            <a:ext cx="2461877" cy="350307"/>
          </a:xfrm>
          <a:prstGeom prst="rect">
            <a:avLst/>
          </a:prstGeom>
          <a:noFill/>
          <a:ln w="28575">
            <a:solidFill>
              <a:srgbClr val="9ED5FE"/>
            </a:solidFill>
          </a:ln>
          <a:scene3d>
            <a:camera prst="orthographicFront"/>
            <a:lightRig rig="threePt" dir="t"/>
          </a:scene3d>
          <a:sp3d contourW="12700" prstMaterial="matte">
            <a:bevelT/>
            <a:contourClr>
              <a:srgbClr val="9ED5F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5270492" y="2170375"/>
            <a:ext cx="2570093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Суммарный коэффициент </a:t>
            </a:r>
            <a:r>
              <a:rPr lang="ru-RU" sz="900" i="1" dirty="0" smtClean="0">
                <a:sym typeface="Calibri"/>
              </a:rPr>
              <a:t>рождаемости, ед.</a:t>
            </a:r>
            <a:endParaRPr lang="ru-RU" sz="9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5321047" y="3295224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321049" y="3523824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21047" y="2414864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329416" y="2638874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321047" y="2860301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321047" y="3061097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723625" y="3493046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1,648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11191" y="2384086"/>
            <a:ext cx="56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1,758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23625" y="2829523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1,716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31994" y="2608096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1,734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23625" y="3030319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1,691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1795792"/>
            <a:ext cx="309376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ru-RU" sz="1100" dirty="0" smtClean="0">
                <a:ea typeface="+mj-ea"/>
                <a:cs typeface="+mj-cs"/>
                <a:sym typeface="Calibri"/>
              </a:rPr>
              <a:t>ЦЕЛЕВЫЕ ПОКАЗАТЕЛИ К 2024 ГОДУ</a:t>
            </a:r>
            <a:r>
              <a:rPr lang="ru-RU" sz="1100" dirty="0" smtClean="0">
                <a:ea typeface="+mj-ea"/>
                <a:cs typeface="+mj-cs"/>
              </a:rPr>
              <a:t>:</a:t>
            </a:r>
            <a:endParaRPr lang="ru-RU" sz="1100" dirty="0">
              <a:ea typeface="+mj-ea"/>
              <a:cs typeface="+mj-cs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66689" y="3716109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723625" y="3700737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1,635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016614" y="5656111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2020</a:t>
            </a:r>
            <a:endParaRPr lang="ru-RU" sz="7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7016615" y="5815638"/>
            <a:ext cx="3927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2019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010551" y="5015120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2024</a:t>
            </a:r>
            <a:endParaRPr lang="ru-RU" sz="7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7016614" y="5185882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2023</a:t>
            </a:r>
            <a:endParaRPr lang="ru-RU" sz="7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7016614" y="5346890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2022</a:t>
            </a:r>
            <a:endParaRPr lang="ru-RU" sz="7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7016614" y="5513645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2021</a:t>
            </a:r>
            <a:endParaRPr lang="ru-RU" sz="7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7277979" y="5805345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108,1</a:t>
            </a:r>
            <a:endParaRPr lang="ru-RU" sz="800" dirty="0">
              <a:solidFill>
                <a:srgbClr val="005A9E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271916" y="5004827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115,5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277979" y="5336597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112,2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277979" y="5175589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113,4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77979" y="5503352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110,6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971201" y="5959074"/>
            <a:ext cx="457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b="1" dirty="0" smtClean="0"/>
              <a:t>Базовое значение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260680" y="5967507"/>
            <a:ext cx="488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81BDEF"/>
                </a:solidFill>
              </a:rPr>
              <a:t>105,42</a:t>
            </a:r>
            <a:endParaRPr lang="ru-RU" sz="800" dirty="0">
              <a:solidFill>
                <a:srgbClr val="81BDEF"/>
              </a:solidFill>
            </a:endParaRPr>
          </a:p>
        </p:txBody>
      </p:sp>
      <p:sp>
        <p:nvSpPr>
          <p:cNvPr id="103" name="Полилиния 102"/>
          <p:cNvSpPr/>
          <p:nvPr/>
        </p:nvSpPr>
        <p:spPr>
          <a:xfrm rot="15632520" flipV="1">
            <a:off x="6962747" y="2833890"/>
            <a:ext cx="1187003" cy="774250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Полилиния 103"/>
          <p:cNvSpPr/>
          <p:nvPr/>
        </p:nvSpPr>
        <p:spPr>
          <a:xfrm rot="14200488" flipV="1">
            <a:off x="7929441" y="5121369"/>
            <a:ext cx="508897" cy="991186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6" name="TextBox 105"/>
          <p:cNvSpPr txBox="1"/>
          <p:nvPr/>
        </p:nvSpPr>
        <p:spPr>
          <a:xfrm>
            <a:off x="6888662" y="4168533"/>
            <a:ext cx="1988359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Коэффициенты рождаемости </a:t>
            </a:r>
            <a:endParaRPr lang="ru-RU" sz="900" i="1" dirty="0" smtClean="0">
              <a:sym typeface="Calibri"/>
            </a:endParaRPr>
          </a:p>
          <a:p>
            <a:pPr hangingPunct="0"/>
            <a:r>
              <a:rPr lang="ru-RU" sz="900" i="1" dirty="0" smtClean="0">
                <a:sym typeface="Calibri"/>
              </a:rPr>
              <a:t>в </a:t>
            </a:r>
            <a:r>
              <a:rPr lang="ru-RU" sz="900" i="1" dirty="0">
                <a:sym typeface="Calibri"/>
              </a:rPr>
              <a:t>возрастной группе 25-29 лет </a:t>
            </a:r>
            <a:endParaRPr lang="ru-RU" sz="900" i="1" dirty="0" smtClean="0">
              <a:sym typeface="Calibri"/>
            </a:endParaRPr>
          </a:p>
          <a:p>
            <a:pPr hangingPunct="0"/>
            <a:r>
              <a:rPr lang="ru-RU" sz="900" i="1" dirty="0" smtClean="0">
                <a:sym typeface="Calibri"/>
              </a:rPr>
              <a:t>в </a:t>
            </a:r>
            <a:r>
              <a:rPr lang="ru-RU" sz="900" i="1" dirty="0">
                <a:sym typeface="Calibri"/>
              </a:rPr>
              <a:t>Республике Крым </a:t>
            </a:r>
            <a:r>
              <a:rPr lang="ru-RU" sz="900" i="1" dirty="0" smtClean="0">
                <a:sym typeface="Calibri"/>
              </a:rPr>
              <a:t>(число</a:t>
            </a:r>
          </a:p>
          <a:p>
            <a:pPr hangingPunct="0"/>
            <a:r>
              <a:rPr lang="ru-RU" sz="900" i="1" dirty="0" smtClean="0">
                <a:sym typeface="Calibri"/>
              </a:rPr>
              <a:t>родившихся на </a:t>
            </a:r>
            <a:r>
              <a:rPr lang="ru-RU" sz="900" i="1" dirty="0">
                <a:sym typeface="Calibri"/>
              </a:rPr>
              <a:t>1000 женщин </a:t>
            </a:r>
            <a:endParaRPr lang="ru-RU" sz="900" i="1" dirty="0" smtClean="0">
              <a:sym typeface="Calibri"/>
            </a:endParaRPr>
          </a:p>
          <a:p>
            <a:pPr hangingPunct="0"/>
            <a:r>
              <a:rPr lang="ru-RU" sz="900" i="1" dirty="0" smtClean="0">
                <a:sym typeface="Calibri"/>
              </a:rPr>
              <a:t>соответствующего возраста), ед.</a:t>
            </a:r>
            <a:endParaRPr lang="ru-RU" sz="900" i="1" dirty="0"/>
          </a:p>
        </p:txBody>
      </p:sp>
      <p:grpSp>
        <p:nvGrpSpPr>
          <p:cNvPr id="127" name="Группа 126"/>
          <p:cNvGrpSpPr/>
          <p:nvPr/>
        </p:nvGrpSpPr>
        <p:grpSpPr>
          <a:xfrm>
            <a:off x="457200" y="3352800"/>
            <a:ext cx="3647960" cy="559218"/>
            <a:chOff x="-304799" y="5711023"/>
            <a:chExt cx="4242768" cy="837071"/>
          </a:xfrm>
        </p:grpSpPr>
        <p:sp>
          <p:nvSpPr>
            <p:cNvPr id="128" name="Прямоугольник 127"/>
            <p:cNvSpPr/>
            <p:nvPr/>
          </p:nvSpPr>
          <p:spPr>
            <a:xfrm>
              <a:off x="467904" y="5711026"/>
              <a:ext cx="3470065" cy="837068"/>
            </a:xfrm>
            <a:prstGeom prst="rect">
              <a:avLst/>
            </a:prstGeom>
            <a:solidFill>
              <a:srgbClr val="9ED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-304799" y="5711023"/>
              <a:ext cx="941074" cy="837071"/>
            </a:xfrm>
            <a:prstGeom prst="rect">
              <a:avLst/>
            </a:prstGeom>
            <a:solidFill>
              <a:srgbClr val="005A9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-284999" y="5929255"/>
              <a:ext cx="922077" cy="460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2 204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74548" y="5775678"/>
              <a:ext cx="3254124" cy="760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i="1" dirty="0" smtClean="0"/>
                <a:t>семьям первично назначена ежемесячная денежная выплата </a:t>
              </a:r>
              <a:r>
                <a:rPr lang="ru-RU" sz="900" i="1" dirty="0"/>
                <a:t>при рождении (усыновлении) первого </a:t>
              </a:r>
              <a:r>
                <a:rPr lang="ru-RU" sz="900" i="1" dirty="0" smtClean="0"/>
                <a:t>ребенка (при плане – 3 681 семья)</a:t>
              </a:r>
              <a:endParaRPr lang="ru-RU" sz="900" i="1" dirty="0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457200" y="4521572"/>
            <a:ext cx="3639966" cy="610509"/>
            <a:chOff x="-304799" y="5063969"/>
            <a:chExt cx="4215033" cy="874441"/>
          </a:xfrm>
        </p:grpSpPr>
        <p:sp>
          <p:nvSpPr>
            <p:cNvPr id="133" name="Прямоугольник 132"/>
            <p:cNvSpPr/>
            <p:nvPr/>
          </p:nvSpPr>
          <p:spPr>
            <a:xfrm>
              <a:off x="467904" y="5063969"/>
              <a:ext cx="3442330" cy="874440"/>
            </a:xfrm>
            <a:prstGeom prst="rect">
              <a:avLst/>
            </a:prstGeom>
            <a:solidFill>
              <a:srgbClr val="9ED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-304799" y="5063969"/>
              <a:ext cx="941074" cy="874441"/>
            </a:xfrm>
            <a:prstGeom prst="rect">
              <a:avLst/>
            </a:prstGeom>
            <a:solidFill>
              <a:srgbClr val="005A9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-297427" y="5283556"/>
              <a:ext cx="955043" cy="44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146</a:t>
              </a:r>
              <a:endParaRPr lang="ru-RU" sz="800" dirty="0">
                <a:solidFill>
                  <a:schemeClr val="bg1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66098" y="5127136"/>
              <a:ext cx="3177172" cy="7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i="1" dirty="0" smtClean="0"/>
                <a:t>циклов </a:t>
              </a:r>
              <a:r>
                <a:rPr lang="ru-RU" sz="900" i="1" dirty="0"/>
                <a:t>экстракорпорального </a:t>
              </a:r>
              <a:r>
                <a:rPr lang="ru-RU" sz="900" i="1" dirty="0" smtClean="0"/>
                <a:t>оплодотворения проведено семьям</a:t>
              </a:r>
              <a:r>
                <a:rPr lang="ru-RU" sz="900" i="1" dirty="0"/>
                <a:t>, </a:t>
              </a:r>
              <a:r>
                <a:rPr lang="ru-RU" sz="900" i="1" dirty="0" smtClean="0"/>
                <a:t>страдающим </a:t>
              </a:r>
              <a:r>
                <a:rPr lang="ru-RU" sz="900" i="1" dirty="0"/>
                <a:t>бесплодием (при плане – </a:t>
              </a:r>
              <a:r>
                <a:rPr lang="ru-RU" sz="900" i="1" dirty="0" smtClean="0"/>
                <a:t>750 </a:t>
              </a:r>
              <a:r>
                <a:rPr lang="ru-RU" sz="900" i="1" dirty="0"/>
                <a:t>семей</a:t>
              </a:r>
              <a:r>
                <a:rPr lang="ru-RU" sz="900" i="1" dirty="0" smtClean="0"/>
                <a:t>)</a:t>
              </a:r>
              <a:endParaRPr lang="ru-RU" sz="900" i="1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57200" y="3939523"/>
            <a:ext cx="3654593" cy="554545"/>
            <a:chOff x="457200" y="3989041"/>
            <a:chExt cx="3654593" cy="55454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57200" y="3989041"/>
              <a:ext cx="3654593" cy="554545"/>
              <a:chOff x="-304799" y="5702801"/>
              <a:chExt cx="4066856" cy="1402353"/>
            </a:xfrm>
          </p:grpSpPr>
          <p:sp>
            <p:nvSpPr>
              <p:cNvPr id="123" name="Прямоугольник 122"/>
              <p:cNvSpPr/>
              <p:nvPr/>
            </p:nvSpPr>
            <p:spPr>
              <a:xfrm>
                <a:off x="467904" y="5711025"/>
                <a:ext cx="3294153" cy="1394127"/>
              </a:xfrm>
              <a:prstGeom prst="rect">
                <a:avLst/>
              </a:prstGeom>
              <a:solidFill>
                <a:srgbClr val="9ED5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Прямоугольник 123"/>
              <p:cNvSpPr/>
              <p:nvPr/>
            </p:nvSpPr>
            <p:spPr>
              <a:xfrm>
                <a:off x="-304799" y="5711023"/>
                <a:ext cx="907800" cy="1394131"/>
              </a:xfrm>
              <a:prstGeom prst="rect">
                <a:avLst/>
              </a:prstGeom>
              <a:solidFill>
                <a:srgbClr val="005A9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624609" y="5702801"/>
                <a:ext cx="3128553" cy="1284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00" i="1" dirty="0"/>
                  <a:t>семьям первично </a:t>
                </a:r>
                <a:r>
                  <a:rPr lang="ru-RU" sz="900" i="1" dirty="0" smtClean="0"/>
                  <a:t>назначены </a:t>
                </a:r>
                <a:r>
                  <a:rPr lang="ru-RU" sz="900" i="1" dirty="0"/>
                  <a:t>ежемесячные денежные выплаты </a:t>
                </a:r>
                <a:r>
                  <a:rPr lang="ru-RU" sz="900" i="1" dirty="0" smtClean="0"/>
                  <a:t>в </a:t>
                </a:r>
                <a:r>
                  <a:rPr lang="ru-RU" sz="900" i="1" dirty="0"/>
                  <a:t>связи с рождением третьего или последующих детей (при плане – </a:t>
                </a:r>
                <a:r>
                  <a:rPr lang="ru-RU" sz="900" i="1" dirty="0" smtClean="0"/>
                  <a:t>1 560 семей)</a:t>
                </a:r>
                <a:endParaRPr lang="ru-RU" sz="900" i="1" dirty="0"/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457200" y="4073279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744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40" name="Диаграмма 139"/>
          <p:cNvGraphicFramePr/>
          <p:nvPr>
            <p:extLst>
              <p:ext uri="{D42A27DB-BD31-4B8C-83A1-F6EECF244321}">
                <p14:modId xmlns:p14="http://schemas.microsoft.com/office/powerpoint/2010/main" val="2671720908"/>
              </p:ext>
            </p:extLst>
          </p:nvPr>
        </p:nvGraphicFramePr>
        <p:xfrm>
          <a:off x="4913152" y="4792967"/>
          <a:ext cx="1648160" cy="169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1" name="TextBox 140"/>
          <p:cNvSpPr txBox="1"/>
          <p:nvPr/>
        </p:nvSpPr>
        <p:spPr>
          <a:xfrm>
            <a:off x="4969497" y="5657531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83,6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743499" y="5654411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2020</a:t>
            </a:r>
            <a:endParaRPr lang="ru-RU" sz="700" b="1" dirty="0"/>
          </a:p>
        </p:txBody>
      </p:sp>
      <p:sp>
        <p:nvSpPr>
          <p:cNvPr id="143" name="TextBox 142"/>
          <p:cNvSpPr txBox="1"/>
          <p:nvPr/>
        </p:nvSpPr>
        <p:spPr>
          <a:xfrm>
            <a:off x="4735617" y="5808944"/>
            <a:ext cx="3927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2019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738141" y="5017523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2024</a:t>
            </a:r>
            <a:endParaRPr lang="ru-RU" sz="700" b="1" dirty="0"/>
          </a:p>
        </p:txBody>
      </p:sp>
      <p:sp>
        <p:nvSpPr>
          <p:cNvPr id="145" name="TextBox 144"/>
          <p:cNvSpPr txBox="1"/>
          <p:nvPr/>
        </p:nvSpPr>
        <p:spPr>
          <a:xfrm>
            <a:off x="4738141" y="5167700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2023</a:t>
            </a:r>
            <a:endParaRPr lang="ru-RU" sz="700" b="1" dirty="0"/>
          </a:p>
        </p:txBody>
      </p:sp>
      <p:sp>
        <p:nvSpPr>
          <p:cNvPr id="146" name="TextBox 145"/>
          <p:cNvSpPr txBox="1"/>
          <p:nvPr/>
        </p:nvSpPr>
        <p:spPr>
          <a:xfrm>
            <a:off x="4738141" y="5328708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2022</a:t>
            </a:r>
            <a:endParaRPr lang="ru-RU" sz="700" b="1" dirty="0"/>
          </a:p>
        </p:txBody>
      </p:sp>
      <p:sp>
        <p:nvSpPr>
          <p:cNvPr id="147" name="TextBox 146"/>
          <p:cNvSpPr txBox="1"/>
          <p:nvPr/>
        </p:nvSpPr>
        <p:spPr>
          <a:xfrm>
            <a:off x="4738141" y="5495463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2021</a:t>
            </a:r>
            <a:endParaRPr lang="ru-RU" sz="700" b="1" dirty="0"/>
          </a:p>
        </p:txBody>
      </p:sp>
      <p:sp>
        <p:nvSpPr>
          <p:cNvPr id="148" name="TextBox 147"/>
          <p:cNvSpPr txBox="1"/>
          <p:nvPr/>
        </p:nvSpPr>
        <p:spPr>
          <a:xfrm>
            <a:off x="4961614" y="5812064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79,4</a:t>
            </a:r>
            <a:endParaRPr lang="ru-RU" sz="800" dirty="0">
              <a:solidFill>
                <a:srgbClr val="005A9E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964139" y="5020643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100,6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964139" y="5331828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91,9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4964139" y="5170820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95,6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964139" y="5498583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87,5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4693361" y="5982127"/>
            <a:ext cx="45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b="1" dirty="0" smtClean="0"/>
              <a:t>Базовое значение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4929169" y="5969952"/>
            <a:ext cx="538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81BDEF"/>
                </a:solidFill>
              </a:rPr>
              <a:t>72,84</a:t>
            </a:r>
            <a:endParaRPr lang="ru-RU" sz="800" dirty="0">
              <a:solidFill>
                <a:srgbClr val="81BDEF"/>
              </a:solidFill>
            </a:endParaRPr>
          </a:p>
        </p:txBody>
      </p:sp>
      <p:sp>
        <p:nvSpPr>
          <p:cNvPr id="155" name="Полилиния 154"/>
          <p:cNvSpPr/>
          <p:nvPr/>
        </p:nvSpPr>
        <p:spPr>
          <a:xfrm rot="14200488" flipV="1">
            <a:off x="5448556" y="5263594"/>
            <a:ext cx="767566" cy="668102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6" name="TextBox 155"/>
          <p:cNvSpPr txBox="1"/>
          <p:nvPr/>
        </p:nvSpPr>
        <p:spPr>
          <a:xfrm>
            <a:off x="4680655" y="4172766"/>
            <a:ext cx="1981198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Коэффициенты рождаемости </a:t>
            </a:r>
            <a:endParaRPr lang="ru-RU" sz="900" i="1" dirty="0" smtClean="0">
              <a:sym typeface="Calibri"/>
            </a:endParaRPr>
          </a:p>
          <a:p>
            <a:pPr hangingPunct="0"/>
            <a:r>
              <a:rPr lang="ru-RU" sz="900" i="1" dirty="0" smtClean="0">
                <a:sym typeface="Calibri"/>
              </a:rPr>
              <a:t>в </a:t>
            </a:r>
            <a:r>
              <a:rPr lang="ru-RU" sz="900" i="1" dirty="0">
                <a:sym typeface="Calibri"/>
              </a:rPr>
              <a:t>возрастной группе 30-34 лет </a:t>
            </a:r>
            <a:endParaRPr lang="ru-RU" sz="900" i="1" dirty="0" smtClean="0">
              <a:sym typeface="Calibri"/>
            </a:endParaRPr>
          </a:p>
          <a:p>
            <a:pPr hangingPunct="0"/>
            <a:r>
              <a:rPr lang="ru-RU" sz="900" i="1" dirty="0" smtClean="0">
                <a:sym typeface="Calibri"/>
              </a:rPr>
              <a:t>в </a:t>
            </a:r>
            <a:r>
              <a:rPr lang="ru-RU" sz="900" i="1" dirty="0">
                <a:sym typeface="Calibri"/>
              </a:rPr>
              <a:t>Республике Крым (число </a:t>
            </a:r>
            <a:endParaRPr lang="ru-RU" sz="900" i="1" dirty="0" smtClean="0">
              <a:sym typeface="Calibri"/>
            </a:endParaRPr>
          </a:p>
          <a:p>
            <a:pPr hangingPunct="0"/>
            <a:r>
              <a:rPr lang="ru-RU" sz="900" i="1" dirty="0" smtClean="0">
                <a:sym typeface="Calibri"/>
              </a:rPr>
              <a:t>родившихся на </a:t>
            </a:r>
            <a:r>
              <a:rPr lang="ru-RU" sz="900" i="1" dirty="0">
                <a:sym typeface="Calibri"/>
              </a:rPr>
              <a:t>1000 женщин соответствующего возраста</a:t>
            </a:r>
            <a:r>
              <a:rPr lang="ru-RU" sz="900" i="1" dirty="0" smtClean="0">
                <a:sym typeface="Calibri"/>
              </a:rPr>
              <a:t>), ед.</a:t>
            </a:r>
            <a:endParaRPr lang="ru-RU" sz="900" i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6791043" y="6315830"/>
            <a:ext cx="189964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FF0000"/>
                </a:solidFill>
              </a:rPr>
              <a:t>*</a:t>
            </a:r>
            <a:r>
              <a:rPr lang="ru-RU" sz="900" b="1" dirty="0" smtClean="0"/>
              <a:t> </a:t>
            </a:r>
            <a:r>
              <a:rPr lang="ru-RU" sz="700" b="1" dirty="0" smtClean="0"/>
              <a:t>Предварительные данные, фактические значения показателей будут рассчитаны Росстатом в 2020 году</a:t>
            </a:r>
            <a:endParaRPr lang="ru-RU" sz="400" b="1" dirty="0" smtClean="0"/>
          </a:p>
        </p:txBody>
      </p:sp>
      <p:sp>
        <p:nvSpPr>
          <p:cNvPr id="107" name="Прямоугольник 106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с одним вырезанным углом 110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3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114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Прямоугольник 114"/>
          <p:cNvSpPr/>
          <p:nvPr/>
        </p:nvSpPr>
        <p:spPr>
          <a:xfrm>
            <a:off x="9525000" y="1295400"/>
            <a:ext cx="838200" cy="423688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/>
          <p:cNvSpPr/>
          <p:nvPr/>
        </p:nvSpPr>
        <p:spPr>
          <a:xfrm>
            <a:off x="9525000" y="1786112"/>
            <a:ext cx="838200" cy="4236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9525000" y="800352"/>
            <a:ext cx="838200" cy="423688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/>
          <p:cNvSpPr/>
          <p:nvPr/>
        </p:nvSpPr>
        <p:spPr>
          <a:xfrm>
            <a:off x="9516632" y="2268576"/>
            <a:ext cx="838200" cy="423688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lh3.googleusercontent.com/proxy/MuwfRFYYy21H9zu5nLcUyff56KfLKwu8MkoY8NDHyb8W96sWszvqilUcBVJg8jNDmk3T_rSt687qlDa8wRos2g9fon9DcqKQtiGb5SLV1VOpNl6WAOp3epn7uObMlwu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73" y="5236087"/>
            <a:ext cx="2419783" cy="13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/>
          <p:cNvSpPr txBox="1"/>
          <p:nvPr/>
        </p:nvSpPr>
        <p:spPr>
          <a:xfrm>
            <a:off x="8045598" y="5777949"/>
            <a:ext cx="4888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108,05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162800" y="3439813"/>
            <a:ext cx="4888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1,583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713037" y="5749297"/>
            <a:ext cx="4888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72,6</a:t>
            </a:r>
            <a:endParaRPr lang="ru-RU" sz="700" b="1" dirty="0">
              <a:solidFill>
                <a:srgbClr val="F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9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1724679497"/>
              </p:ext>
            </p:extLst>
          </p:nvPr>
        </p:nvGraphicFramePr>
        <p:xfrm>
          <a:off x="705592" y="2283828"/>
          <a:ext cx="271702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914136" y="3386138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0,563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71800" y="990600"/>
            <a:ext cx="5957151" cy="576000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4266" y="1092068"/>
            <a:ext cx="59627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lvl="2" algn="r" hangingPunct="0"/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«</a:t>
            </a:r>
            <a:r>
              <a:rPr lang="ru-RU" sz="1400" b="1" dirty="0">
                <a:solidFill>
                  <a:schemeClr val="bg1"/>
                </a:solidFill>
                <a:sym typeface="Calibri"/>
              </a:rPr>
              <a:t>Финансовая поддержка семей при рождении детей</a:t>
            </a: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»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ea typeface="+mj-ea"/>
              <a:cs typeface="+mj-cs"/>
              <a:sym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1003" y="2133600"/>
            <a:ext cx="25700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Суммарный коэффициент </a:t>
            </a:r>
            <a:r>
              <a:rPr lang="ru-RU" sz="900" i="1" dirty="0" smtClean="0">
                <a:sym typeface="Calibri"/>
              </a:rPr>
              <a:t>рождаемости вторых детей, ед.</a:t>
            </a:r>
            <a:endParaRPr lang="ru-RU" sz="9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511558" y="3416916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11560" y="3645516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1558" y="2536556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19927" y="2760566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11558" y="2981993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11558" y="3182789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31006" y="3614738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0,0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9546" y="2503857"/>
            <a:ext cx="56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0,52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14136" y="2951215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0,537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05879" y="2729788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0,521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14136" y="3152011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0,567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0056" y="1748984"/>
            <a:ext cx="309376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ru-RU" sz="1100" dirty="0" smtClean="0">
                <a:ea typeface="+mj-ea"/>
                <a:cs typeface="+mj-cs"/>
                <a:sym typeface="Calibri"/>
              </a:rPr>
              <a:t>ЦЕЛЕВЫЕ ПОКАЗАТЕЛИ К 2024 ГОДУ</a:t>
            </a:r>
            <a:r>
              <a:rPr lang="ru-RU" sz="1100" dirty="0" smtClean="0">
                <a:ea typeface="+mj-ea"/>
                <a:cs typeface="+mj-cs"/>
              </a:rPr>
              <a:t>:</a:t>
            </a:r>
            <a:endParaRPr lang="ru-RU" sz="1100" dirty="0">
              <a:ea typeface="+mj-ea"/>
              <a:cs typeface="+mj-cs"/>
              <a:sym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7200" y="3837801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914136" y="3822429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0,541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03" name="Полилиния 102"/>
          <p:cNvSpPr/>
          <p:nvPr/>
        </p:nvSpPr>
        <p:spPr>
          <a:xfrm rot="14200488" flipV="1">
            <a:off x="1829502" y="2942897"/>
            <a:ext cx="1113495" cy="659262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40" name="Диаграмма 139"/>
          <p:cNvGraphicFramePr/>
          <p:nvPr>
            <p:extLst>
              <p:ext uri="{D42A27DB-BD31-4B8C-83A1-F6EECF244321}">
                <p14:modId xmlns:p14="http://schemas.microsoft.com/office/powerpoint/2010/main" val="3627959869"/>
              </p:ext>
            </p:extLst>
          </p:nvPr>
        </p:nvGraphicFramePr>
        <p:xfrm>
          <a:off x="3730128" y="2240808"/>
          <a:ext cx="2126844" cy="2200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1" name="TextBox 140"/>
          <p:cNvSpPr txBox="1"/>
          <p:nvPr/>
        </p:nvSpPr>
        <p:spPr>
          <a:xfrm>
            <a:off x="3782514" y="3382870"/>
            <a:ext cx="556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0,369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3759445" y="3612930"/>
            <a:ext cx="467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0,0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3717047" y="2513476"/>
            <a:ext cx="659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0,501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788320" y="2941349"/>
            <a:ext cx="551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0,452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786552" y="2729788"/>
            <a:ext cx="542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0,486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58613" y="3140826"/>
            <a:ext cx="608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0,394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800545" y="3796649"/>
            <a:ext cx="538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0,321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55" name="Полилиния 154"/>
          <p:cNvSpPr/>
          <p:nvPr/>
        </p:nvSpPr>
        <p:spPr>
          <a:xfrm rot="14200488" flipV="1">
            <a:off x="4349591" y="2849555"/>
            <a:ext cx="956258" cy="824195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7" name="Прямоугольник 106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с одним вырезанным углом 110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3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114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Прямоугольник 114"/>
          <p:cNvSpPr/>
          <p:nvPr/>
        </p:nvSpPr>
        <p:spPr>
          <a:xfrm>
            <a:off x="9525000" y="1295400"/>
            <a:ext cx="838200" cy="423688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/>
          <p:cNvSpPr/>
          <p:nvPr/>
        </p:nvSpPr>
        <p:spPr>
          <a:xfrm>
            <a:off x="9525000" y="1786112"/>
            <a:ext cx="838200" cy="4236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9525000" y="800352"/>
            <a:ext cx="838200" cy="423688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117"/>
          <p:cNvSpPr/>
          <p:nvPr/>
        </p:nvSpPr>
        <p:spPr>
          <a:xfrm>
            <a:off x="9516632" y="2268576"/>
            <a:ext cx="838200" cy="423688"/>
          </a:xfrm>
          <a:prstGeom prst="rect">
            <a:avLst/>
          </a:prstGeom>
          <a:solidFill>
            <a:srgbClr val="F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TextBox 109"/>
          <p:cNvSpPr txBox="1"/>
          <p:nvPr/>
        </p:nvSpPr>
        <p:spPr>
          <a:xfrm>
            <a:off x="3364196" y="339955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20" name="TextBox 119"/>
          <p:cNvSpPr txBox="1"/>
          <p:nvPr/>
        </p:nvSpPr>
        <p:spPr>
          <a:xfrm>
            <a:off x="3364198" y="3628150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372565" y="274320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22" name="TextBox 121"/>
          <p:cNvSpPr txBox="1"/>
          <p:nvPr/>
        </p:nvSpPr>
        <p:spPr>
          <a:xfrm>
            <a:off x="3364196" y="2964627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3364196" y="3165423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38" name="TextBox 137"/>
          <p:cNvSpPr txBox="1"/>
          <p:nvPr/>
        </p:nvSpPr>
        <p:spPr>
          <a:xfrm>
            <a:off x="3377482" y="2529704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39" name="TextBox 138"/>
          <p:cNvSpPr txBox="1"/>
          <p:nvPr/>
        </p:nvSpPr>
        <p:spPr>
          <a:xfrm>
            <a:off x="3324838" y="3810000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3373507" y="2133600"/>
            <a:ext cx="25700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Суммарный коэффициент </a:t>
            </a:r>
            <a:r>
              <a:rPr lang="ru-RU" sz="900" i="1" dirty="0" smtClean="0">
                <a:sym typeface="Calibri"/>
              </a:rPr>
              <a:t>рождаемости третьих и последующих детей, ед.</a:t>
            </a:r>
            <a:endParaRPr lang="ru-RU" sz="900" i="1" dirty="0"/>
          </a:p>
        </p:txBody>
      </p:sp>
      <p:graphicFrame>
        <p:nvGraphicFramePr>
          <p:cNvPr id="158" name="Диаграмма 157"/>
          <p:cNvGraphicFramePr/>
          <p:nvPr>
            <p:extLst>
              <p:ext uri="{D42A27DB-BD31-4B8C-83A1-F6EECF244321}">
                <p14:modId xmlns:p14="http://schemas.microsoft.com/office/powerpoint/2010/main" val="4146095498"/>
              </p:ext>
            </p:extLst>
          </p:nvPr>
        </p:nvGraphicFramePr>
        <p:xfrm>
          <a:off x="6549528" y="2240808"/>
          <a:ext cx="2126844" cy="2200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9" name="TextBox 158"/>
          <p:cNvSpPr txBox="1"/>
          <p:nvPr/>
        </p:nvSpPr>
        <p:spPr>
          <a:xfrm>
            <a:off x="6601914" y="3382870"/>
            <a:ext cx="556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41,73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6645349" y="3612930"/>
            <a:ext cx="467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0,0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544760" y="2513476"/>
            <a:ext cx="659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49,01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591094" y="2941349"/>
            <a:ext cx="551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45,74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6564387" y="2729788"/>
            <a:ext cx="542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47,3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6569700" y="3140826"/>
            <a:ext cx="608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43,73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6578139" y="3796649"/>
            <a:ext cx="538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38,1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66" name="Полилиния 165"/>
          <p:cNvSpPr/>
          <p:nvPr/>
        </p:nvSpPr>
        <p:spPr>
          <a:xfrm rot="14200488" flipV="1">
            <a:off x="7763896" y="2880814"/>
            <a:ext cx="956258" cy="824195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7" name="TextBox 166"/>
          <p:cNvSpPr txBox="1"/>
          <p:nvPr/>
        </p:nvSpPr>
        <p:spPr>
          <a:xfrm>
            <a:off x="6183596" y="339955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68" name="TextBox 167"/>
          <p:cNvSpPr txBox="1"/>
          <p:nvPr/>
        </p:nvSpPr>
        <p:spPr>
          <a:xfrm>
            <a:off x="6183598" y="3628150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6191965" y="274320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70" name="TextBox 169"/>
          <p:cNvSpPr txBox="1"/>
          <p:nvPr/>
        </p:nvSpPr>
        <p:spPr>
          <a:xfrm>
            <a:off x="6183596" y="2964627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71" name="TextBox 170"/>
          <p:cNvSpPr txBox="1"/>
          <p:nvPr/>
        </p:nvSpPr>
        <p:spPr>
          <a:xfrm>
            <a:off x="6183596" y="3165423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72" name="TextBox 171"/>
          <p:cNvSpPr txBox="1"/>
          <p:nvPr/>
        </p:nvSpPr>
        <p:spPr>
          <a:xfrm>
            <a:off x="6196882" y="2529704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6144238" y="3810000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6192907" y="2133600"/>
            <a:ext cx="25700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 smtClean="0">
                <a:sym typeface="Calibri"/>
              </a:rPr>
              <a:t>Коэффициент рождаемости в возрасте 35-39 лет, ед.</a:t>
            </a:r>
            <a:endParaRPr lang="ru-RU" sz="9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879" y="4260029"/>
            <a:ext cx="3424885" cy="2281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8515" y="4251932"/>
            <a:ext cx="3500419" cy="23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Прямоугольник 201"/>
          <p:cNvSpPr/>
          <p:nvPr/>
        </p:nvSpPr>
        <p:spPr>
          <a:xfrm>
            <a:off x="1194791" y="2515690"/>
            <a:ext cx="481610" cy="350307"/>
          </a:xfrm>
          <a:prstGeom prst="rect">
            <a:avLst/>
          </a:prstGeom>
          <a:solidFill>
            <a:srgbClr val="9ED5FE"/>
          </a:solidFill>
          <a:ln w="28575">
            <a:noFill/>
          </a:ln>
          <a:scene3d>
            <a:camera prst="orthographicFront"/>
            <a:lightRig rig="threePt" dir="t"/>
          </a:scene3d>
          <a:sp3d contourW="12700" prstMaterial="matte">
            <a:contourClr>
              <a:srgbClr val="9ED5F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71800" y="990600"/>
            <a:ext cx="5957152" cy="516025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9242" y="990600"/>
            <a:ext cx="559318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lvl="2" algn="r" hangingPunct="0"/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«</a:t>
            </a:r>
            <a:r>
              <a:rPr lang="ru-RU" sz="1400" b="1" dirty="0">
                <a:solidFill>
                  <a:schemeClr val="bg1"/>
                </a:solidFill>
              </a:rPr>
              <a:t>Содействие занятости женщин-создание условий дошкольного образования для детей в возрасте до 3 лет</a:t>
            </a: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»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ea typeface="+mj-ea"/>
              <a:cs typeface="+mj-c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1668135"/>
            <a:ext cx="1473332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050" dirty="0" smtClean="0">
                <a:sym typeface="Calibri"/>
              </a:rPr>
              <a:t>ФИНАНСИРОВАНИЕ</a:t>
            </a:r>
            <a:r>
              <a:rPr lang="ru-RU" sz="1050" dirty="0" smtClean="0"/>
              <a:t>:</a:t>
            </a:r>
            <a:endParaRPr kumimoji="0" lang="ru-RU" sz="105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sym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12115" y="2092499"/>
            <a:ext cx="2302685" cy="4231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soft" dir="t"/>
          </a:scene3d>
          <a:sp3d>
            <a:bevelT w="114300" prst="artDeco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kumimoji="0" lang="ru-RU" sz="10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Запланировано: </a:t>
            </a:r>
            <a:r>
              <a:rPr lang="ru-RU" sz="1050" b="1" dirty="0" smtClean="0">
                <a:solidFill>
                  <a:schemeClr val="tx1"/>
                </a:solidFill>
              </a:rPr>
              <a:t>784,97</a:t>
            </a:r>
            <a:r>
              <a:rPr lang="ru-RU" sz="1050" b="1" dirty="0" smtClean="0">
                <a:solidFill>
                  <a:schemeClr val="tx1"/>
                </a:solidFill>
                <a:sym typeface="Calibri"/>
              </a:rPr>
              <a:t> </a:t>
            </a:r>
            <a:r>
              <a:rPr kumimoji="0" lang="ru-RU" sz="105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млн.</a:t>
            </a:r>
            <a:r>
              <a:rPr kumimoji="0" lang="ru-RU" sz="105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 руб.</a:t>
            </a:r>
            <a:endParaRPr kumimoji="0" lang="ru-RU" sz="1100" b="1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  <a:p>
            <a:pPr hangingPunct="0"/>
            <a:r>
              <a:rPr lang="ru-RU" sz="1000" dirty="0" smtClean="0">
                <a:solidFill>
                  <a:schemeClr val="tx1"/>
                </a:solidFill>
                <a:sym typeface="Calibri"/>
              </a:rPr>
              <a:t>О</a:t>
            </a:r>
            <a:r>
              <a:rPr lang="ru-RU" sz="1000" baseline="0" dirty="0" smtClean="0">
                <a:solidFill>
                  <a:schemeClr val="tx1"/>
                </a:solidFill>
                <a:sym typeface="Calibri"/>
              </a:rPr>
              <a:t>своено</a:t>
            </a:r>
            <a:r>
              <a:rPr kumimoji="0" lang="ru-RU" sz="10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: </a:t>
            </a:r>
            <a:r>
              <a:rPr lang="ru-RU" sz="1100" b="1" dirty="0" smtClean="0">
                <a:solidFill>
                  <a:schemeClr val="tx1"/>
                </a:solidFill>
              </a:rPr>
              <a:t>83,28</a:t>
            </a:r>
            <a:r>
              <a:rPr kumimoji="0" lang="ru-RU" sz="11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 млн. руб.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11169" y="2058490"/>
            <a:ext cx="2975031" cy="914400"/>
          </a:xfrm>
          <a:prstGeom prst="rect">
            <a:avLst/>
          </a:prstGeom>
          <a:noFill/>
          <a:ln w="28575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soft" dir="t"/>
          </a:scene3d>
          <a:sp3d contourW="12700" prstMaterial="matte">
            <a:bevelT/>
            <a:bevelB/>
            <a:contourClr>
              <a:srgbClr val="005A9E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90464" y="2169443"/>
            <a:ext cx="70588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soft" dir="t"/>
          </a:scene3d>
          <a:sp3d>
            <a:bevelT w="114300" prst="artDeco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2020</a:t>
            </a:r>
            <a:r>
              <a:rPr kumimoji="0" lang="ru-RU" sz="12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 </a:t>
            </a:r>
            <a:r>
              <a:rPr kumimoji="0" lang="ru-RU" sz="1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год: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04593" y="2565620"/>
            <a:ext cx="881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10,61 %</a:t>
            </a:r>
            <a:endParaRPr lang="ru-RU" sz="12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195723" y="2525188"/>
            <a:ext cx="2461877" cy="350307"/>
          </a:xfrm>
          <a:prstGeom prst="rect">
            <a:avLst/>
          </a:prstGeom>
          <a:noFill/>
          <a:ln w="28575">
            <a:solidFill>
              <a:srgbClr val="9ED5FE"/>
            </a:solidFill>
          </a:ln>
          <a:scene3d>
            <a:camera prst="orthographicFront"/>
            <a:lightRig rig="threePt" dir="t"/>
          </a:scene3d>
          <a:sp3d contourW="12700" prstMaterial="matte">
            <a:bevelT/>
            <a:contourClr>
              <a:srgbClr val="9ED5F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/>
          <p:cNvSpPr txBox="1"/>
          <p:nvPr/>
        </p:nvSpPr>
        <p:spPr>
          <a:xfrm>
            <a:off x="4343400" y="1664288"/>
            <a:ext cx="236220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1100" dirty="0" smtClean="0">
                <a:ea typeface="+mj-ea"/>
                <a:cs typeface="+mj-cs"/>
                <a:sym typeface="Calibri"/>
              </a:rPr>
              <a:t>ЦЕЛЕВЫЕ ПОКАЗАТЕЛИ К 2024 ГОДУ</a:t>
            </a:r>
            <a:r>
              <a:rPr lang="ru-RU" sz="1100" dirty="0" smtClean="0">
                <a:ea typeface="+mj-ea"/>
                <a:cs typeface="+mj-cs"/>
              </a:rPr>
              <a:t>:</a:t>
            </a:r>
            <a:endParaRPr lang="ru-RU" sz="1100" dirty="0">
              <a:ea typeface="+mj-ea"/>
              <a:cs typeface="+mj-cs"/>
              <a:sym typeface="Calibri"/>
            </a:endParaRPr>
          </a:p>
        </p:txBody>
      </p:sp>
      <p:graphicFrame>
        <p:nvGraphicFramePr>
          <p:cNvPr id="92" name="Диаграмма 91"/>
          <p:cNvGraphicFramePr/>
          <p:nvPr>
            <p:extLst>
              <p:ext uri="{D42A27DB-BD31-4B8C-83A1-F6EECF244321}">
                <p14:modId xmlns:p14="http://schemas.microsoft.com/office/powerpoint/2010/main" val="3183035573"/>
              </p:ext>
            </p:extLst>
          </p:nvPr>
        </p:nvGraphicFramePr>
        <p:xfrm>
          <a:off x="4662525" y="2407878"/>
          <a:ext cx="1939923" cy="1769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4869984" y="3302387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55,4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618178" y="3312680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2020</a:t>
            </a:r>
            <a:endParaRPr lang="ru-RU" sz="700" b="1" dirty="0"/>
          </a:p>
        </p:txBody>
      </p:sp>
      <p:sp>
        <p:nvSpPr>
          <p:cNvPr id="95" name="TextBox 94"/>
          <p:cNvSpPr txBox="1"/>
          <p:nvPr/>
        </p:nvSpPr>
        <p:spPr>
          <a:xfrm>
            <a:off x="4618179" y="3457907"/>
            <a:ext cx="3927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2019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618178" y="2638127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2024</a:t>
            </a:r>
            <a:endParaRPr lang="ru-RU" sz="700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4618178" y="2805053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2023</a:t>
            </a:r>
            <a:endParaRPr lang="ru-RU" sz="700" b="1" dirty="0"/>
          </a:p>
        </p:txBody>
      </p:sp>
      <p:sp>
        <p:nvSpPr>
          <p:cNvPr id="98" name="TextBox 97"/>
          <p:cNvSpPr txBox="1"/>
          <p:nvPr/>
        </p:nvSpPr>
        <p:spPr>
          <a:xfrm>
            <a:off x="4618178" y="2983234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2022</a:t>
            </a:r>
            <a:endParaRPr lang="ru-RU" sz="7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4618178" y="3150160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2021</a:t>
            </a:r>
            <a:endParaRPr lang="ru-RU" sz="7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4869984" y="3447614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55,0</a:t>
            </a:r>
            <a:endParaRPr lang="ru-RU" sz="800" dirty="0">
              <a:solidFill>
                <a:srgbClr val="005A9E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869984" y="2627834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57,0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869984" y="2972941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56,2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869984" y="2794760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56,6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869984" y="3139867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55,8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572000" y="3610006"/>
            <a:ext cx="485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b="1" dirty="0" smtClean="0"/>
              <a:t>Базовое значение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834297" y="3638201"/>
            <a:ext cx="538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81BDEF"/>
                </a:solidFill>
              </a:rPr>
              <a:t>53,1</a:t>
            </a:r>
            <a:endParaRPr lang="ru-RU" sz="800" dirty="0">
              <a:solidFill>
                <a:srgbClr val="81BDEF"/>
              </a:solidFill>
            </a:endParaRPr>
          </a:p>
        </p:txBody>
      </p:sp>
      <p:sp>
        <p:nvSpPr>
          <p:cNvPr id="107" name="Полилиния 106"/>
          <p:cNvSpPr/>
          <p:nvPr/>
        </p:nvSpPr>
        <p:spPr>
          <a:xfrm rot="14200488" flipV="1">
            <a:off x="5506999" y="2785750"/>
            <a:ext cx="624588" cy="923737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TextBox 107"/>
          <p:cNvSpPr txBox="1"/>
          <p:nvPr/>
        </p:nvSpPr>
        <p:spPr>
          <a:xfrm>
            <a:off x="4583637" y="1976737"/>
            <a:ext cx="170687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800" i="1" dirty="0">
                <a:sym typeface="Calibri"/>
              </a:rPr>
              <a:t>Уровень занятости женщин, имеющих детей дошкольного </a:t>
            </a:r>
            <a:r>
              <a:rPr lang="ru-RU" sz="800" i="1" dirty="0" smtClean="0">
                <a:sym typeface="Calibri"/>
              </a:rPr>
              <a:t>возраста, %</a:t>
            </a:r>
            <a:endParaRPr lang="ru-RU" sz="800" i="1" dirty="0"/>
          </a:p>
        </p:txBody>
      </p:sp>
      <p:graphicFrame>
        <p:nvGraphicFramePr>
          <p:cNvPr id="109" name="Диаграмма 108"/>
          <p:cNvGraphicFramePr/>
          <p:nvPr>
            <p:extLst>
              <p:ext uri="{D42A27DB-BD31-4B8C-83A1-F6EECF244321}">
                <p14:modId xmlns:p14="http://schemas.microsoft.com/office/powerpoint/2010/main" val="3300268779"/>
              </p:ext>
            </p:extLst>
          </p:nvPr>
        </p:nvGraphicFramePr>
        <p:xfrm>
          <a:off x="7013289" y="2407878"/>
          <a:ext cx="1902111" cy="1783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0" name="TextBox 109"/>
          <p:cNvSpPr txBox="1"/>
          <p:nvPr/>
        </p:nvSpPr>
        <p:spPr>
          <a:xfrm>
            <a:off x="7135882" y="3317772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350,0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78556" y="3328065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2020</a:t>
            </a:r>
            <a:endParaRPr lang="ru-RU" sz="7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6878557" y="3480842"/>
            <a:ext cx="3927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2019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878556" y="2637558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2024</a:t>
            </a:r>
            <a:endParaRPr lang="ru-RU" sz="700" b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6878556" y="2809025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2023</a:t>
            </a:r>
            <a:endParaRPr lang="ru-RU" sz="700" b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6878556" y="2984073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2022</a:t>
            </a:r>
            <a:endParaRPr lang="ru-RU" sz="700" b="1" dirty="0"/>
          </a:p>
        </p:txBody>
      </p:sp>
      <p:sp>
        <p:nvSpPr>
          <p:cNvPr id="120" name="TextBox 119"/>
          <p:cNvSpPr txBox="1"/>
          <p:nvPr/>
        </p:nvSpPr>
        <p:spPr>
          <a:xfrm>
            <a:off x="6878556" y="3161300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2021</a:t>
            </a:r>
            <a:endParaRPr lang="ru-RU" sz="700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7188521" y="3470549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0,0</a:t>
            </a:r>
            <a:endParaRPr lang="ru-RU" sz="800" dirty="0">
              <a:solidFill>
                <a:srgbClr val="005A9E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135882" y="2627265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438,0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135882" y="2973780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438,0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135882" y="2798732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438,0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135882" y="3151007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350,0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832378" y="3634254"/>
            <a:ext cx="485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b="1" dirty="0" smtClean="0"/>
              <a:t>Базовое значение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7100195" y="3655286"/>
            <a:ext cx="538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81BDEF"/>
                </a:solidFill>
              </a:rPr>
              <a:t>23,0</a:t>
            </a:r>
            <a:endParaRPr lang="ru-RU" sz="800" dirty="0">
              <a:solidFill>
                <a:srgbClr val="81BDEF"/>
              </a:solidFill>
            </a:endParaRPr>
          </a:p>
        </p:txBody>
      </p:sp>
      <p:sp>
        <p:nvSpPr>
          <p:cNvPr id="128" name="Полилиния 127"/>
          <p:cNvSpPr/>
          <p:nvPr/>
        </p:nvSpPr>
        <p:spPr>
          <a:xfrm rot="14200488" flipV="1">
            <a:off x="7978607" y="2568032"/>
            <a:ext cx="292161" cy="1355170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9" name="TextBox 128"/>
          <p:cNvSpPr txBox="1"/>
          <p:nvPr/>
        </p:nvSpPr>
        <p:spPr>
          <a:xfrm>
            <a:off x="6781800" y="1911929"/>
            <a:ext cx="211122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800" i="1" dirty="0">
                <a:sym typeface="Calibri"/>
              </a:rPr>
              <a:t>Численность женщин, находящихся </a:t>
            </a:r>
            <a:endParaRPr lang="ru-RU" sz="800" i="1" dirty="0" smtClean="0">
              <a:sym typeface="Calibri"/>
            </a:endParaRPr>
          </a:p>
          <a:p>
            <a:pPr hangingPunct="0"/>
            <a:r>
              <a:rPr lang="ru-RU" sz="800" i="1" dirty="0" smtClean="0">
                <a:sym typeface="Calibri"/>
              </a:rPr>
              <a:t>в </a:t>
            </a:r>
            <a:r>
              <a:rPr lang="ru-RU" sz="800" i="1" dirty="0">
                <a:sym typeface="Calibri"/>
              </a:rPr>
              <a:t>отпуске по уходу </a:t>
            </a:r>
            <a:r>
              <a:rPr lang="ru-RU" sz="800" i="1" dirty="0" smtClean="0">
                <a:sym typeface="Calibri"/>
              </a:rPr>
              <a:t>за </a:t>
            </a:r>
            <a:r>
              <a:rPr lang="ru-RU" sz="800" i="1" dirty="0">
                <a:sym typeface="Calibri"/>
              </a:rPr>
              <a:t>ребенком в возрасте </a:t>
            </a:r>
            <a:r>
              <a:rPr lang="ru-RU" sz="800" i="1" dirty="0" smtClean="0">
                <a:sym typeface="Calibri"/>
              </a:rPr>
              <a:t>до </a:t>
            </a:r>
            <a:r>
              <a:rPr lang="ru-RU" sz="800" i="1" dirty="0">
                <a:sym typeface="Calibri"/>
              </a:rPr>
              <a:t>трех лет, прошедших профессиональное обучение и дополнительное профессиональное </a:t>
            </a:r>
            <a:r>
              <a:rPr lang="ru-RU" sz="800" i="1" dirty="0" smtClean="0">
                <a:sym typeface="Calibri"/>
              </a:rPr>
              <a:t>образование, чел.</a:t>
            </a:r>
            <a:endParaRPr lang="ru-RU" sz="800" i="1" dirty="0"/>
          </a:p>
        </p:txBody>
      </p:sp>
      <p:grpSp>
        <p:nvGrpSpPr>
          <p:cNvPr id="133" name="Группа 132"/>
          <p:cNvGrpSpPr/>
          <p:nvPr/>
        </p:nvGrpSpPr>
        <p:grpSpPr>
          <a:xfrm>
            <a:off x="7239000" y="6550223"/>
            <a:ext cx="1693485" cy="307777"/>
            <a:chOff x="7660584" y="6383038"/>
            <a:chExt cx="1633228" cy="307777"/>
          </a:xfrm>
        </p:grpSpPr>
        <p:sp>
          <p:nvSpPr>
            <p:cNvPr id="134" name="TextBox 133"/>
            <p:cNvSpPr txBox="1"/>
            <p:nvPr/>
          </p:nvSpPr>
          <p:spPr>
            <a:xfrm>
              <a:off x="7998997" y="6383038"/>
              <a:ext cx="1294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b="1" dirty="0"/>
                <a:t>Фактическое значение </a:t>
              </a:r>
              <a:r>
                <a:rPr lang="ru-RU" sz="700" b="1" dirty="0" smtClean="0"/>
                <a:t>2019 г.</a:t>
              </a:r>
              <a:endParaRPr lang="ru-RU" sz="400" b="1" dirty="0" smtClean="0"/>
            </a:p>
          </p:txBody>
        </p:sp>
        <p:sp>
          <p:nvSpPr>
            <p:cNvPr id="135" name="Цилиндр 134"/>
            <p:cNvSpPr/>
            <p:nvPr/>
          </p:nvSpPr>
          <p:spPr>
            <a:xfrm rot="5400000">
              <a:off x="7791443" y="6295725"/>
              <a:ext cx="118768" cy="380486"/>
            </a:xfrm>
            <a:prstGeom prst="can">
              <a:avLst/>
            </a:prstGeom>
            <a:solidFill>
              <a:srgbClr val="FF3F3F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36" name="Диаграмма 135"/>
          <p:cNvGraphicFramePr/>
          <p:nvPr>
            <p:extLst>
              <p:ext uri="{D42A27DB-BD31-4B8C-83A1-F6EECF244321}">
                <p14:modId xmlns:p14="http://schemas.microsoft.com/office/powerpoint/2010/main" val="2144099953"/>
              </p:ext>
            </p:extLst>
          </p:nvPr>
        </p:nvGraphicFramePr>
        <p:xfrm>
          <a:off x="4752640" y="4876800"/>
          <a:ext cx="2105360" cy="186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7" name="TextBox 136"/>
          <p:cNvSpPr txBox="1"/>
          <p:nvPr/>
        </p:nvSpPr>
        <p:spPr>
          <a:xfrm>
            <a:off x="4832813" y="5831533"/>
            <a:ext cx="538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12 777,0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571245" y="5831177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2020</a:t>
            </a:r>
            <a:endParaRPr lang="ru-RU" sz="700" b="1" dirty="0"/>
          </a:p>
        </p:txBody>
      </p:sp>
      <p:sp>
        <p:nvSpPr>
          <p:cNvPr id="139" name="TextBox 138"/>
          <p:cNvSpPr txBox="1"/>
          <p:nvPr/>
        </p:nvSpPr>
        <p:spPr>
          <a:xfrm>
            <a:off x="4578444" y="5996811"/>
            <a:ext cx="3927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2019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574903" y="5119559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2024</a:t>
            </a:r>
            <a:endParaRPr lang="ru-RU" sz="700" b="1" dirty="0"/>
          </a:p>
        </p:txBody>
      </p:sp>
      <p:sp>
        <p:nvSpPr>
          <p:cNvPr id="141" name="TextBox 140"/>
          <p:cNvSpPr txBox="1"/>
          <p:nvPr/>
        </p:nvSpPr>
        <p:spPr>
          <a:xfrm>
            <a:off x="4574903" y="5304323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2023</a:t>
            </a:r>
            <a:endParaRPr lang="ru-RU" sz="700" b="1" dirty="0"/>
          </a:p>
        </p:txBody>
      </p:sp>
      <p:sp>
        <p:nvSpPr>
          <p:cNvPr id="142" name="TextBox 141"/>
          <p:cNvSpPr txBox="1"/>
          <p:nvPr/>
        </p:nvSpPr>
        <p:spPr>
          <a:xfrm>
            <a:off x="4572078" y="5485360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2022</a:t>
            </a:r>
            <a:endParaRPr lang="ru-RU" sz="700" b="1" dirty="0"/>
          </a:p>
        </p:txBody>
      </p:sp>
      <p:sp>
        <p:nvSpPr>
          <p:cNvPr id="143" name="TextBox 142"/>
          <p:cNvSpPr txBox="1"/>
          <p:nvPr/>
        </p:nvSpPr>
        <p:spPr>
          <a:xfrm>
            <a:off x="4578443" y="5663038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2021</a:t>
            </a:r>
            <a:endParaRPr lang="ru-RU" sz="700" b="1" dirty="0"/>
          </a:p>
        </p:txBody>
      </p:sp>
      <p:sp>
        <p:nvSpPr>
          <p:cNvPr id="144" name="TextBox 143"/>
          <p:cNvSpPr txBox="1"/>
          <p:nvPr/>
        </p:nvSpPr>
        <p:spPr>
          <a:xfrm>
            <a:off x="4884479" y="5986518"/>
            <a:ext cx="5002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9 402,0</a:t>
            </a:r>
            <a:endParaRPr lang="ru-RU" sz="800" dirty="0">
              <a:solidFill>
                <a:srgbClr val="005A9E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4827021" y="5109266"/>
            <a:ext cx="5577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18 377,0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824196" y="5475067"/>
            <a:ext cx="5577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15 577,0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827021" y="5294030"/>
            <a:ext cx="5577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16 977,0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818766" y="5652745"/>
            <a:ext cx="581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14 177,0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529075" y="6188672"/>
            <a:ext cx="465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b="1" dirty="0" smtClean="0"/>
              <a:t>Базовое значение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4852649" y="6198899"/>
            <a:ext cx="538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81BDEF"/>
                </a:solidFill>
              </a:rPr>
              <a:t>4 574,0</a:t>
            </a:r>
            <a:endParaRPr lang="ru-RU" sz="800" dirty="0">
              <a:solidFill>
                <a:srgbClr val="81BDEF"/>
              </a:solidFill>
            </a:endParaRPr>
          </a:p>
        </p:txBody>
      </p:sp>
      <p:sp>
        <p:nvSpPr>
          <p:cNvPr id="151" name="Полилиния 150"/>
          <p:cNvSpPr/>
          <p:nvPr/>
        </p:nvSpPr>
        <p:spPr>
          <a:xfrm rot="14200488" flipV="1">
            <a:off x="5886956" y="5126514"/>
            <a:ext cx="427246" cy="1307795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TextBox 151"/>
          <p:cNvSpPr txBox="1"/>
          <p:nvPr/>
        </p:nvSpPr>
        <p:spPr>
          <a:xfrm>
            <a:off x="4625761" y="4035206"/>
            <a:ext cx="1890937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800" i="1" dirty="0">
                <a:sym typeface="Calibri"/>
              </a:rPr>
              <a:t>Численность воспитанников </a:t>
            </a:r>
            <a:endParaRPr lang="ru-RU" sz="800" i="1" dirty="0" smtClean="0">
              <a:sym typeface="Calibri"/>
            </a:endParaRPr>
          </a:p>
          <a:p>
            <a:pPr hangingPunct="0"/>
            <a:r>
              <a:rPr lang="ru-RU" sz="800" i="1" dirty="0" smtClean="0">
                <a:sym typeface="Calibri"/>
              </a:rPr>
              <a:t>в </a:t>
            </a:r>
            <a:r>
              <a:rPr lang="ru-RU" sz="800" i="1" dirty="0">
                <a:sym typeface="Calibri"/>
              </a:rPr>
              <a:t>возрасте до трех лет, посещающих государственные и муниципальные организации, осуществляющие образовательную деятельность </a:t>
            </a:r>
            <a:endParaRPr lang="ru-RU" sz="800" i="1" dirty="0" smtClean="0">
              <a:sym typeface="Calibri"/>
            </a:endParaRPr>
          </a:p>
          <a:p>
            <a:pPr hangingPunct="0"/>
            <a:r>
              <a:rPr lang="ru-RU" sz="800" i="1" dirty="0" smtClean="0">
                <a:sym typeface="Calibri"/>
              </a:rPr>
              <a:t>по </a:t>
            </a:r>
            <a:r>
              <a:rPr lang="ru-RU" sz="800" i="1" dirty="0">
                <a:sym typeface="Calibri"/>
              </a:rPr>
              <a:t>образовательным программам дошкольного образования, присмотр </a:t>
            </a:r>
            <a:endParaRPr lang="ru-RU" sz="800" i="1" dirty="0" smtClean="0">
              <a:sym typeface="Calibri"/>
            </a:endParaRPr>
          </a:p>
          <a:p>
            <a:pPr hangingPunct="0"/>
            <a:r>
              <a:rPr lang="ru-RU" sz="800" i="1" dirty="0" smtClean="0">
                <a:sym typeface="Calibri"/>
              </a:rPr>
              <a:t>и уход, чел.</a:t>
            </a:r>
            <a:endParaRPr lang="ru-RU" sz="800" i="1" dirty="0"/>
          </a:p>
        </p:txBody>
      </p:sp>
      <p:graphicFrame>
        <p:nvGraphicFramePr>
          <p:cNvPr id="153" name="Диаграмма 152"/>
          <p:cNvGraphicFramePr/>
          <p:nvPr>
            <p:extLst>
              <p:ext uri="{D42A27DB-BD31-4B8C-83A1-F6EECF244321}">
                <p14:modId xmlns:p14="http://schemas.microsoft.com/office/powerpoint/2010/main" val="4274442096"/>
              </p:ext>
            </p:extLst>
          </p:nvPr>
        </p:nvGraphicFramePr>
        <p:xfrm>
          <a:off x="6940069" y="4835142"/>
          <a:ext cx="2105360" cy="186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4" name="TextBox 153"/>
          <p:cNvSpPr txBox="1"/>
          <p:nvPr/>
        </p:nvSpPr>
        <p:spPr>
          <a:xfrm>
            <a:off x="7106059" y="5784227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60,0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844694" y="5794520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2020</a:t>
            </a:r>
            <a:endParaRPr lang="ru-RU" sz="700" b="1" dirty="0"/>
          </a:p>
        </p:txBody>
      </p:sp>
      <p:sp>
        <p:nvSpPr>
          <p:cNvPr id="156" name="TextBox 155"/>
          <p:cNvSpPr txBox="1"/>
          <p:nvPr/>
        </p:nvSpPr>
        <p:spPr>
          <a:xfrm>
            <a:off x="6851893" y="5960154"/>
            <a:ext cx="3927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2019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848352" y="5082902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2024</a:t>
            </a:r>
            <a:endParaRPr lang="ru-RU" sz="700" b="1" dirty="0"/>
          </a:p>
        </p:txBody>
      </p:sp>
      <p:sp>
        <p:nvSpPr>
          <p:cNvPr id="158" name="TextBox 157"/>
          <p:cNvSpPr txBox="1"/>
          <p:nvPr/>
        </p:nvSpPr>
        <p:spPr>
          <a:xfrm>
            <a:off x="6848352" y="5267666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2023</a:t>
            </a:r>
            <a:endParaRPr lang="ru-RU" sz="700" b="1" dirty="0"/>
          </a:p>
        </p:txBody>
      </p:sp>
      <p:sp>
        <p:nvSpPr>
          <p:cNvPr id="159" name="TextBox 158"/>
          <p:cNvSpPr txBox="1"/>
          <p:nvPr/>
        </p:nvSpPr>
        <p:spPr>
          <a:xfrm>
            <a:off x="6845527" y="5448703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2022</a:t>
            </a:r>
            <a:endParaRPr lang="ru-RU" sz="700" b="1" dirty="0"/>
          </a:p>
        </p:txBody>
      </p:sp>
      <p:sp>
        <p:nvSpPr>
          <p:cNvPr id="160" name="TextBox 159"/>
          <p:cNvSpPr txBox="1"/>
          <p:nvPr/>
        </p:nvSpPr>
        <p:spPr>
          <a:xfrm>
            <a:off x="6851892" y="5626381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2021</a:t>
            </a:r>
            <a:endParaRPr lang="ru-RU" sz="700" b="1" dirty="0"/>
          </a:p>
        </p:txBody>
      </p:sp>
      <p:sp>
        <p:nvSpPr>
          <p:cNvPr id="161" name="TextBox 160"/>
          <p:cNvSpPr txBox="1"/>
          <p:nvPr/>
        </p:nvSpPr>
        <p:spPr>
          <a:xfrm>
            <a:off x="7113257" y="5949861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60,0</a:t>
            </a:r>
            <a:endParaRPr lang="ru-RU" sz="800" dirty="0">
              <a:solidFill>
                <a:srgbClr val="005A9E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7109717" y="5072609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5A9E"/>
                </a:solidFill>
              </a:rPr>
              <a:t>60,0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7106892" y="5438410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5A9E"/>
                </a:solidFill>
              </a:rPr>
              <a:t>60,0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109717" y="5257373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5A9E"/>
                </a:solidFill>
              </a:rPr>
              <a:t>60,0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7113257" y="5616088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rgbClr val="005A9E"/>
                </a:solidFill>
              </a:rPr>
              <a:t>60,0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6802524" y="6152015"/>
            <a:ext cx="465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b="1" dirty="0" smtClean="0"/>
              <a:t>Базовое значение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090208" y="6162242"/>
            <a:ext cx="538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81BDEF"/>
                </a:solidFill>
              </a:rPr>
              <a:t>31,0</a:t>
            </a:r>
            <a:endParaRPr lang="ru-RU" sz="800" dirty="0">
              <a:solidFill>
                <a:srgbClr val="81BDEF"/>
              </a:solidFill>
            </a:endParaRPr>
          </a:p>
        </p:txBody>
      </p:sp>
      <p:sp>
        <p:nvSpPr>
          <p:cNvPr id="168" name="Полилиния 167"/>
          <p:cNvSpPr/>
          <p:nvPr/>
        </p:nvSpPr>
        <p:spPr>
          <a:xfrm rot="14544994" flipV="1">
            <a:off x="7747747" y="5326565"/>
            <a:ext cx="770837" cy="823369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9" name="TextBox 168"/>
          <p:cNvSpPr txBox="1"/>
          <p:nvPr/>
        </p:nvSpPr>
        <p:spPr>
          <a:xfrm>
            <a:off x="6835629" y="3998895"/>
            <a:ext cx="195071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800" i="1" dirty="0">
                <a:sym typeface="Calibri"/>
              </a:rPr>
              <a:t>Численность воспитанников в возрасте до трех лет, посещающих частные организации, осуществляющие образовательную деятельность </a:t>
            </a:r>
            <a:endParaRPr lang="ru-RU" sz="800" i="1" dirty="0" smtClean="0">
              <a:sym typeface="Calibri"/>
            </a:endParaRPr>
          </a:p>
          <a:p>
            <a:pPr hangingPunct="0"/>
            <a:r>
              <a:rPr lang="ru-RU" sz="800" i="1" dirty="0" smtClean="0">
                <a:sym typeface="Calibri"/>
              </a:rPr>
              <a:t>по </a:t>
            </a:r>
            <a:r>
              <a:rPr lang="ru-RU" sz="800" i="1" dirty="0">
                <a:sym typeface="Calibri"/>
              </a:rPr>
              <a:t>образовательным программам дошкольного образования, </a:t>
            </a:r>
            <a:endParaRPr lang="ru-RU" sz="800" i="1" dirty="0" smtClean="0">
              <a:sym typeface="Calibri"/>
            </a:endParaRPr>
          </a:p>
          <a:p>
            <a:pPr hangingPunct="0"/>
            <a:r>
              <a:rPr lang="ru-RU" sz="800" i="1" dirty="0" smtClean="0">
                <a:sym typeface="Calibri"/>
              </a:rPr>
              <a:t>присмотр и уход, чел.</a:t>
            </a:r>
            <a:endParaRPr lang="ru-RU" sz="800" i="1" dirty="0"/>
          </a:p>
        </p:txBody>
      </p:sp>
      <p:graphicFrame>
        <p:nvGraphicFramePr>
          <p:cNvPr id="170" name="Диаграмма 169"/>
          <p:cNvGraphicFramePr/>
          <p:nvPr>
            <p:extLst>
              <p:ext uri="{D42A27DB-BD31-4B8C-83A1-F6EECF244321}">
                <p14:modId xmlns:p14="http://schemas.microsoft.com/office/powerpoint/2010/main" val="3005480126"/>
              </p:ext>
            </p:extLst>
          </p:nvPr>
        </p:nvGraphicFramePr>
        <p:xfrm>
          <a:off x="1382705" y="3301066"/>
          <a:ext cx="2070314" cy="1839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1" name="TextBox 170"/>
          <p:cNvSpPr txBox="1"/>
          <p:nvPr/>
        </p:nvSpPr>
        <p:spPr>
          <a:xfrm>
            <a:off x="1455926" y="4234451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91,2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175256" y="4244744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2020</a:t>
            </a:r>
            <a:endParaRPr lang="ru-RU" sz="700" b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1180415" y="4407328"/>
            <a:ext cx="3927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2019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1190182" y="3539153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2024</a:t>
            </a:r>
            <a:endParaRPr lang="ru-RU" sz="700" b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1198276" y="3710368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2023</a:t>
            </a:r>
            <a:endParaRPr lang="ru-RU" sz="700" b="1" dirty="0"/>
          </a:p>
        </p:txBody>
      </p:sp>
      <p:sp>
        <p:nvSpPr>
          <p:cNvPr id="176" name="TextBox 175"/>
          <p:cNvSpPr txBox="1"/>
          <p:nvPr/>
        </p:nvSpPr>
        <p:spPr>
          <a:xfrm>
            <a:off x="1190182" y="3893091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2022</a:t>
            </a:r>
            <a:endParaRPr lang="ru-RU" sz="700" b="1" dirty="0"/>
          </a:p>
        </p:txBody>
      </p:sp>
      <p:sp>
        <p:nvSpPr>
          <p:cNvPr id="177" name="TextBox 176"/>
          <p:cNvSpPr txBox="1"/>
          <p:nvPr/>
        </p:nvSpPr>
        <p:spPr>
          <a:xfrm>
            <a:off x="1189301" y="4071778"/>
            <a:ext cx="3927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/>
              <a:t>2021</a:t>
            </a:r>
            <a:endParaRPr lang="ru-RU" sz="700" b="1" dirty="0"/>
          </a:p>
        </p:txBody>
      </p:sp>
      <p:sp>
        <p:nvSpPr>
          <p:cNvPr id="178" name="TextBox 177"/>
          <p:cNvSpPr txBox="1"/>
          <p:nvPr/>
        </p:nvSpPr>
        <p:spPr>
          <a:xfrm>
            <a:off x="1455926" y="4397035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69,1</a:t>
            </a:r>
            <a:endParaRPr lang="ru-RU" sz="800" dirty="0">
              <a:solidFill>
                <a:srgbClr val="005A9E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455926" y="3528860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100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455926" y="3882798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100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455926" y="3700075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100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455926" y="4061485"/>
            <a:ext cx="467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5A9E"/>
                </a:solidFill>
              </a:rPr>
              <a:t>100</a:t>
            </a:r>
            <a:endParaRPr lang="ru-RU" sz="800" b="1" dirty="0">
              <a:solidFill>
                <a:srgbClr val="005A9E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1125012" y="4572408"/>
            <a:ext cx="462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" b="1" dirty="0" smtClean="0"/>
              <a:t>Базовое значение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1420239" y="4594039"/>
            <a:ext cx="538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81BDEF"/>
                </a:solidFill>
              </a:rPr>
              <a:t>29,9</a:t>
            </a:r>
            <a:endParaRPr lang="ru-RU" sz="800" dirty="0">
              <a:solidFill>
                <a:srgbClr val="81BDEF"/>
              </a:solidFill>
            </a:endParaRPr>
          </a:p>
        </p:txBody>
      </p:sp>
      <p:sp>
        <p:nvSpPr>
          <p:cNvPr id="185" name="Полилиния 184"/>
          <p:cNvSpPr/>
          <p:nvPr/>
        </p:nvSpPr>
        <p:spPr>
          <a:xfrm rot="14200488" flipV="1">
            <a:off x="2559445" y="3535571"/>
            <a:ext cx="437706" cy="1314728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6" name="TextBox 185"/>
          <p:cNvSpPr txBox="1"/>
          <p:nvPr/>
        </p:nvSpPr>
        <p:spPr>
          <a:xfrm>
            <a:off x="1243219" y="3125290"/>
            <a:ext cx="263975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800" i="1" dirty="0">
                <a:sym typeface="Calibri"/>
              </a:rPr>
              <a:t>Доступность дошкольного образования </a:t>
            </a:r>
            <a:endParaRPr lang="ru-RU" sz="800" i="1" dirty="0" smtClean="0">
              <a:sym typeface="Calibri"/>
            </a:endParaRPr>
          </a:p>
          <a:p>
            <a:pPr hangingPunct="0"/>
            <a:r>
              <a:rPr lang="ru-RU" sz="800" i="1" dirty="0" smtClean="0">
                <a:sym typeface="Calibri"/>
              </a:rPr>
              <a:t>для </a:t>
            </a:r>
            <a:r>
              <a:rPr lang="ru-RU" sz="800" i="1" dirty="0">
                <a:sym typeface="Calibri"/>
              </a:rPr>
              <a:t>детей </a:t>
            </a:r>
            <a:r>
              <a:rPr lang="ru-RU" sz="800" i="1" dirty="0" smtClean="0">
                <a:sym typeface="Calibri"/>
              </a:rPr>
              <a:t>в </a:t>
            </a:r>
            <a:r>
              <a:rPr lang="ru-RU" sz="800" i="1" dirty="0">
                <a:sym typeface="Calibri"/>
              </a:rPr>
              <a:t>возрасте от полутора до трех </a:t>
            </a:r>
            <a:r>
              <a:rPr lang="ru-RU" sz="800" i="1" dirty="0" smtClean="0">
                <a:sym typeface="Calibri"/>
              </a:rPr>
              <a:t>лет, %</a:t>
            </a:r>
            <a:endParaRPr lang="ru-RU" sz="800" i="1" dirty="0"/>
          </a:p>
        </p:txBody>
      </p:sp>
      <p:sp>
        <p:nvSpPr>
          <p:cNvPr id="117" name="TextBox 116"/>
          <p:cNvSpPr txBox="1"/>
          <p:nvPr/>
        </p:nvSpPr>
        <p:spPr>
          <a:xfrm>
            <a:off x="2883468" y="4363414"/>
            <a:ext cx="3666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69,4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791474" y="3420573"/>
            <a:ext cx="3666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55,0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960439" y="5954354"/>
            <a:ext cx="4407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9410,0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319594" y="5910032"/>
            <a:ext cx="3666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60,0</a:t>
            </a:r>
            <a:endParaRPr lang="ru-RU" sz="700" b="1" dirty="0">
              <a:solidFill>
                <a:srgbClr val="FF3F3F"/>
              </a:solidFill>
            </a:endParaRPr>
          </a:p>
        </p:txBody>
      </p:sp>
      <p:grpSp>
        <p:nvGrpSpPr>
          <p:cNvPr id="193" name="Группа 192"/>
          <p:cNvGrpSpPr/>
          <p:nvPr/>
        </p:nvGrpSpPr>
        <p:grpSpPr>
          <a:xfrm>
            <a:off x="571387" y="5301360"/>
            <a:ext cx="3695813" cy="930405"/>
            <a:chOff x="-304799" y="5711022"/>
            <a:chExt cx="4112726" cy="1394131"/>
          </a:xfrm>
        </p:grpSpPr>
        <p:sp>
          <p:nvSpPr>
            <p:cNvPr id="194" name="Прямоугольник 193"/>
            <p:cNvSpPr/>
            <p:nvPr/>
          </p:nvSpPr>
          <p:spPr>
            <a:xfrm>
              <a:off x="467904" y="5711025"/>
              <a:ext cx="3294153" cy="1394127"/>
            </a:xfrm>
            <a:prstGeom prst="rect">
              <a:avLst/>
            </a:prstGeom>
            <a:solidFill>
              <a:srgbClr val="9ED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-304799" y="5711022"/>
              <a:ext cx="907800" cy="1394131"/>
            </a:xfrm>
            <a:prstGeom prst="rect">
              <a:avLst/>
            </a:prstGeom>
            <a:solidFill>
              <a:srgbClr val="005A9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679374" y="5822048"/>
              <a:ext cx="3128553" cy="117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i="1" dirty="0"/>
                <a:t>образовательных </a:t>
              </a:r>
              <a:r>
                <a:rPr lang="ru-RU" sz="900" i="1" dirty="0" smtClean="0"/>
                <a:t>сертификатов выдано на </a:t>
              </a:r>
              <a:r>
                <a:rPr lang="ru-RU" sz="900" i="1" dirty="0"/>
                <a:t>переобучение и повышение квалификации женщин </a:t>
              </a:r>
              <a:endParaRPr lang="ru-RU" sz="900" i="1" dirty="0" smtClean="0"/>
            </a:p>
            <a:p>
              <a:r>
                <a:rPr lang="ru-RU" sz="900" i="1" dirty="0" smtClean="0"/>
                <a:t>в </a:t>
              </a:r>
              <a:r>
                <a:rPr lang="ru-RU" sz="900" i="1" dirty="0"/>
                <a:t>период отпуска по уходу за ребенком в возрасте до трех лет, а также женщин, имеющих детей дошкольного </a:t>
              </a:r>
              <a:r>
                <a:rPr lang="ru-RU" sz="900" i="1" dirty="0" smtClean="0"/>
                <a:t>возраста</a:t>
              </a:r>
              <a:endParaRPr lang="ru-RU" sz="900" i="1" dirty="0"/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534825" y="5575688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212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рямоугольник с одним вырезанным углом 186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Прямоугольник 197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9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200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TextBox 200"/>
          <p:cNvSpPr txBox="1"/>
          <p:nvPr/>
        </p:nvSpPr>
        <p:spPr>
          <a:xfrm>
            <a:off x="657459" y="4961979"/>
            <a:ext cx="240934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1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sym typeface="Calibri"/>
              </a:rPr>
              <a:t>РЕЗУЛЬТАТЫ</a:t>
            </a:r>
            <a:r>
              <a:rPr lang="ru-RU" sz="1100" dirty="0" smtClean="0">
                <a:latin typeface="+mn-lt"/>
              </a:rPr>
              <a:t>: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3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71800" y="990600"/>
            <a:ext cx="5957152" cy="516025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9242" y="990600"/>
            <a:ext cx="559318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lvl="2" algn="r" hangingPunct="0"/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«</a:t>
            </a:r>
            <a:r>
              <a:rPr lang="ru-RU" sz="1400" b="1" dirty="0">
                <a:solidFill>
                  <a:schemeClr val="bg1"/>
                </a:solidFill>
              </a:rPr>
              <a:t>Содействие занятости женщин-создание условий дошкольного образования для детей в возрасте до 3 лет</a:t>
            </a: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»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ea typeface="+mj-ea"/>
              <a:cs typeface="+mj-cs"/>
              <a:sym typeface="Calibri"/>
            </a:endParaRPr>
          </a:p>
        </p:txBody>
      </p:sp>
      <p:grpSp>
        <p:nvGrpSpPr>
          <p:cNvPr id="188" name="Группа 187"/>
          <p:cNvGrpSpPr/>
          <p:nvPr/>
        </p:nvGrpSpPr>
        <p:grpSpPr>
          <a:xfrm>
            <a:off x="304800" y="1662876"/>
            <a:ext cx="4166045" cy="574731"/>
            <a:chOff x="-324898" y="5711023"/>
            <a:chExt cx="4262867" cy="871281"/>
          </a:xfrm>
        </p:grpSpPr>
        <p:sp>
          <p:nvSpPr>
            <p:cNvPr id="189" name="Прямоугольник 188"/>
            <p:cNvSpPr/>
            <p:nvPr/>
          </p:nvSpPr>
          <p:spPr>
            <a:xfrm>
              <a:off x="467904" y="5711026"/>
              <a:ext cx="3470065" cy="837068"/>
            </a:xfrm>
            <a:prstGeom prst="rect">
              <a:avLst/>
            </a:prstGeom>
            <a:solidFill>
              <a:srgbClr val="9ED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рямоугольник 189"/>
            <p:cNvSpPr/>
            <p:nvPr/>
          </p:nvSpPr>
          <p:spPr>
            <a:xfrm>
              <a:off x="-304799" y="5711023"/>
              <a:ext cx="941074" cy="837071"/>
            </a:xfrm>
            <a:prstGeom prst="rect">
              <a:avLst/>
            </a:prstGeom>
            <a:solidFill>
              <a:srgbClr val="005A9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-324898" y="5924283"/>
              <a:ext cx="922077" cy="460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5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74548" y="5812442"/>
              <a:ext cx="3254124" cy="76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i="1" dirty="0"/>
                <a:t>д</a:t>
              </a:r>
              <a:r>
                <a:rPr lang="ru-RU" sz="900" i="1" dirty="0" smtClean="0"/>
                <a:t>ошкольных образовательных организаций будет достроено к концу </a:t>
              </a:r>
              <a:r>
                <a:rPr lang="ru-RU" sz="900" i="1" dirty="0"/>
                <a:t>2020 года </a:t>
              </a:r>
              <a:endParaRPr lang="ru-RU" sz="900" i="1" dirty="0" smtClean="0"/>
            </a:p>
            <a:p>
              <a:endParaRPr lang="ru-RU" sz="900" i="1" dirty="0" smtClean="0"/>
            </a:p>
          </p:txBody>
        </p:sp>
      </p:grpSp>
      <p:sp>
        <p:nvSpPr>
          <p:cNvPr id="132" name="Прямоугольник 131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рямоугольник с одним вырезанным углом 186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Прямоугольник 197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9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200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Рисунок 2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51000"/>
            <a:ext cx="4191000" cy="3143248"/>
          </a:xfrm>
          <a:prstGeom prst="rect">
            <a:avLst/>
          </a:prstGeom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1" y="2279063"/>
            <a:ext cx="4164678" cy="234354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9"/>
          <a:stretch/>
        </p:blipFill>
        <p:spPr>
          <a:xfrm>
            <a:off x="1641338" y="4622610"/>
            <a:ext cx="2834269" cy="2026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b="5628"/>
          <a:stretch/>
        </p:blipFill>
        <p:spPr>
          <a:xfrm>
            <a:off x="4648200" y="4685683"/>
            <a:ext cx="2540299" cy="196034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934200" y="4193161"/>
            <a:ext cx="1912629" cy="2487039"/>
          </a:xfrm>
          <a:prstGeom prst="rect">
            <a:avLst/>
          </a:prstGeom>
          <a:solidFill>
            <a:srgbClr val="9ED5F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041022" y="4241800"/>
            <a:ext cx="179817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Строительство детского дошкольного учреждения </a:t>
            </a:r>
            <a:endParaRPr lang="ru-RU" sz="1000" dirty="0" smtClean="0"/>
          </a:p>
          <a:p>
            <a:r>
              <a:rPr lang="ru-RU" sz="1000" dirty="0" smtClean="0"/>
              <a:t>на </a:t>
            </a:r>
            <a:r>
              <a:rPr lang="ru-RU" sz="1000" b="1" dirty="0" smtClean="0"/>
              <a:t>200 </a:t>
            </a:r>
            <a:r>
              <a:rPr lang="ru-RU" sz="1000" b="1" dirty="0"/>
              <a:t>мест </a:t>
            </a:r>
            <a:r>
              <a:rPr lang="ru-RU" sz="1000" dirty="0" smtClean="0"/>
              <a:t>на </a:t>
            </a:r>
            <a:r>
              <a:rPr lang="ru-RU" sz="1000" dirty="0"/>
              <a:t>объекте строительства: «Строительство жилого массива (площадью 100,63 га), границами площади которого служат: с севера </a:t>
            </a:r>
            <a:r>
              <a:rPr lang="ru-RU" sz="1000" dirty="0" smtClean="0"/>
              <a:t>- Симферопольская объездная </a:t>
            </a:r>
            <a:r>
              <a:rPr lang="ru-RU" sz="1000" dirty="0"/>
              <a:t>дорога, с востока –  </a:t>
            </a:r>
          </a:p>
          <a:p>
            <a:r>
              <a:rPr lang="ru-RU" sz="1000" dirty="0" smtClean="0"/>
              <a:t>ул</a:t>
            </a:r>
            <a:r>
              <a:rPr lang="ru-RU" sz="1000" dirty="0"/>
              <a:t>. </a:t>
            </a:r>
            <a:r>
              <a:rPr lang="ru-RU" sz="1000" dirty="0" smtClean="0"/>
              <a:t>Куйбышева, с </a:t>
            </a:r>
            <a:r>
              <a:rPr lang="ru-RU" sz="1000" dirty="0"/>
              <a:t>юга – проектируемая дорога городского назначения, </a:t>
            </a:r>
            <a:endParaRPr lang="ru-RU" sz="1000" dirty="0" smtClean="0"/>
          </a:p>
          <a:p>
            <a:r>
              <a:rPr lang="ru-RU" sz="1000" dirty="0" smtClean="0"/>
              <a:t>с </a:t>
            </a:r>
            <a:r>
              <a:rPr lang="ru-RU" sz="1000" dirty="0"/>
              <a:t>запада – ул. Киевская </a:t>
            </a:r>
            <a:endParaRPr lang="ru-RU" sz="1000" dirty="0" smtClean="0"/>
          </a:p>
          <a:p>
            <a:r>
              <a:rPr lang="ru-RU" sz="1000" dirty="0" smtClean="0"/>
              <a:t>в </a:t>
            </a:r>
            <a:r>
              <a:rPr lang="ru-RU" sz="1000" dirty="0"/>
              <a:t>г. Симферополь»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12441" y="4622610"/>
            <a:ext cx="1391455" cy="2057590"/>
          </a:xfrm>
          <a:prstGeom prst="rect">
            <a:avLst/>
          </a:prstGeom>
          <a:solidFill>
            <a:srgbClr val="9ED5F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0467" y="4971860"/>
            <a:ext cx="1295400" cy="137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Строительство дошкольной образовательной организации </a:t>
            </a:r>
            <a:endParaRPr lang="ru-RU" sz="1000" dirty="0" smtClean="0"/>
          </a:p>
          <a:p>
            <a:r>
              <a:rPr lang="ru-RU" sz="1000" dirty="0" smtClean="0"/>
              <a:t>на </a:t>
            </a:r>
            <a:r>
              <a:rPr lang="ru-RU" sz="1000" b="1" dirty="0"/>
              <a:t>140 мест </a:t>
            </a:r>
            <a:endParaRPr lang="ru-RU" sz="1000" b="1" dirty="0" smtClean="0"/>
          </a:p>
          <a:p>
            <a:r>
              <a:rPr lang="ru-RU" sz="1000" dirty="0" smtClean="0"/>
              <a:t>в </a:t>
            </a:r>
            <a:r>
              <a:rPr lang="ru-RU" sz="1000" dirty="0"/>
              <a:t>с. </a:t>
            </a:r>
            <a:r>
              <a:rPr lang="ru-RU" sz="1000" dirty="0" smtClean="0"/>
              <a:t>Песчаное (Бахчисарайский район)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5480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 b="-1"/>
          <a:stretch/>
        </p:blipFill>
        <p:spPr>
          <a:xfrm>
            <a:off x="4191000" y="4343400"/>
            <a:ext cx="3126779" cy="22860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71800" y="990600"/>
            <a:ext cx="5957152" cy="516025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9242" y="990600"/>
            <a:ext cx="559318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lvl="2" algn="r" hangingPunct="0"/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«</a:t>
            </a:r>
            <a:r>
              <a:rPr lang="ru-RU" sz="1400" b="1" dirty="0">
                <a:solidFill>
                  <a:schemeClr val="bg1"/>
                </a:solidFill>
              </a:rPr>
              <a:t>Содействие занятости женщин-создание условий дошкольного образования для детей в возрасте до 3 лет</a:t>
            </a: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»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ea typeface="+mj-ea"/>
              <a:cs typeface="+mj-cs"/>
              <a:sym typeface="Calibri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рямоугольник с одним вырезанным углом 186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Прямоугольник 197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9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200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70" y="1640847"/>
            <a:ext cx="3360680" cy="252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28600" y="1639511"/>
            <a:ext cx="1371600" cy="2551489"/>
          </a:xfrm>
          <a:prstGeom prst="rect">
            <a:avLst/>
          </a:prstGeom>
          <a:solidFill>
            <a:srgbClr val="9ED5F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599" y="2184924"/>
            <a:ext cx="1223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Дошкольное образовательное учреждение </a:t>
            </a:r>
            <a:endParaRPr lang="ru-RU" sz="1000" dirty="0" smtClean="0"/>
          </a:p>
          <a:p>
            <a:r>
              <a:rPr lang="ru-RU" sz="1000" dirty="0" smtClean="0"/>
              <a:t>на </a:t>
            </a:r>
            <a:r>
              <a:rPr lang="ru-RU" sz="1000" b="1" dirty="0"/>
              <a:t>250 мест </a:t>
            </a:r>
            <a:r>
              <a:rPr lang="ru-RU" sz="1000" dirty="0" smtClean="0"/>
              <a:t>Симферопольский </a:t>
            </a:r>
            <a:r>
              <a:rPr lang="ru-RU" sz="1000" dirty="0"/>
              <a:t>район, </a:t>
            </a:r>
            <a:r>
              <a:rPr lang="ru-RU" sz="1000" dirty="0" smtClean="0"/>
              <a:t>с</a:t>
            </a:r>
            <a:r>
              <a:rPr lang="ru-RU" sz="1000" dirty="0"/>
              <a:t>. Мирное,  </a:t>
            </a:r>
            <a:r>
              <a:rPr lang="ru-RU" sz="1000" dirty="0" smtClean="0"/>
              <a:t>ул</a:t>
            </a:r>
            <a:r>
              <a:rPr lang="ru-RU" sz="1000" dirty="0"/>
              <a:t>. Крымской Весны, 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317778" y="4277088"/>
            <a:ext cx="1673821" cy="2373799"/>
          </a:xfrm>
          <a:prstGeom prst="rect">
            <a:avLst/>
          </a:prstGeom>
          <a:solidFill>
            <a:srgbClr val="9ED5F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384979" y="4419600"/>
            <a:ext cx="160662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Строительство дошкольной образовательной организации на  </a:t>
            </a:r>
            <a:r>
              <a:rPr lang="ru-RU" sz="1000" b="1" dirty="0"/>
              <a:t>260 мест </a:t>
            </a:r>
            <a:r>
              <a:rPr lang="ru-RU" sz="1000" dirty="0"/>
              <a:t>в </a:t>
            </a:r>
            <a:r>
              <a:rPr lang="ru-RU" sz="1000" dirty="0" smtClean="0"/>
              <a:t>г</a:t>
            </a:r>
            <a:r>
              <a:rPr lang="ru-RU" sz="1000" dirty="0"/>
              <a:t>. Симферополе </a:t>
            </a:r>
            <a:endParaRPr lang="ru-RU" sz="1000" dirty="0" smtClean="0"/>
          </a:p>
          <a:p>
            <a:r>
              <a:rPr lang="ru-RU" sz="1000" dirty="0" err="1" smtClean="0"/>
              <a:t>мкр</a:t>
            </a:r>
            <a:r>
              <a:rPr lang="ru-RU" sz="1000" dirty="0"/>
              <a:t>. «Город Мира», ограниченный: </a:t>
            </a:r>
            <a:r>
              <a:rPr lang="ru-RU" sz="1000" dirty="0" smtClean="0"/>
              <a:t>с юго-запада </a:t>
            </a:r>
            <a:r>
              <a:rPr lang="ru-RU" sz="1000" dirty="0"/>
              <a:t>– </a:t>
            </a:r>
            <a:r>
              <a:rPr lang="ru-RU" sz="1000" dirty="0" smtClean="0"/>
              <a:t>ул</a:t>
            </a:r>
            <a:r>
              <a:rPr lang="ru-RU" sz="1000" dirty="0"/>
              <a:t>. Русская, </a:t>
            </a:r>
            <a:endParaRPr lang="ru-RU" sz="1000" dirty="0" smtClean="0"/>
          </a:p>
          <a:p>
            <a:r>
              <a:rPr lang="ru-RU" sz="1000" dirty="0" smtClean="0"/>
              <a:t>с </a:t>
            </a:r>
            <a:r>
              <a:rPr lang="ru-RU" sz="1000" dirty="0"/>
              <a:t>северо-запада – 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00" dirty="0" smtClean="0"/>
              <a:t>ул. </a:t>
            </a:r>
            <a:r>
              <a:rPr lang="ru-RU" sz="1000" dirty="0" err="1" smtClean="0"/>
              <a:t>Балаклавская</a:t>
            </a:r>
            <a:r>
              <a:rPr lang="ru-RU" sz="1000" dirty="0"/>
              <a:t>, </a:t>
            </a:r>
            <a:r>
              <a:rPr lang="ru-RU" sz="1000" dirty="0" smtClean="0"/>
              <a:t>с </a:t>
            </a:r>
            <a:r>
              <a:rPr lang="ru-RU" sz="1000" dirty="0"/>
              <a:t>юга – ул. Ангарская, </a:t>
            </a:r>
            <a:r>
              <a:rPr lang="ru-RU" sz="1000" dirty="0" smtClean="0"/>
              <a:t>с </a:t>
            </a:r>
            <a:r>
              <a:rPr lang="ru-RU" sz="1000" dirty="0"/>
              <a:t>северо-востока – промышленной территорией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2"/>
          <a:stretch/>
        </p:blipFill>
        <p:spPr>
          <a:xfrm>
            <a:off x="4876800" y="1639511"/>
            <a:ext cx="4035432" cy="25234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r="12172" b="3307"/>
          <a:stretch/>
        </p:blipFill>
        <p:spPr>
          <a:xfrm>
            <a:off x="1521988" y="4343401"/>
            <a:ext cx="2607247" cy="2286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52399" y="4277089"/>
            <a:ext cx="1394086" cy="2373798"/>
            <a:chOff x="-3144076" y="4162914"/>
            <a:chExt cx="1491735" cy="185688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-3144076" y="4162914"/>
              <a:ext cx="1491735" cy="1856887"/>
            </a:xfrm>
            <a:prstGeom prst="rect">
              <a:avLst/>
            </a:prstGeom>
            <a:solidFill>
              <a:srgbClr val="9ED5FE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-3084063" y="4344452"/>
              <a:ext cx="1331463" cy="1155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/>
                <a:t>Строительство дошкольного образовательного учреждения </a:t>
              </a:r>
              <a:endParaRPr lang="ru-RU" sz="1000" dirty="0" smtClean="0"/>
            </a:p>
            <a:p>
              <a:r>
                <a:rPr lang="ru-RU" sz="1000" dirty="0" smtClean="0"/>
                <a:t>на </a:t>
              </a:r>
              <a:r>
                <a:rPr lang="ru-RU" sz="1000" b="1" dirty="0" smtClean="0"/>
                <a:t>260 </a:t>
              </a:r>
              <a:r>
                <a:rPr lang="ru-RU" sz="1000" b="1" dirty="0"/>
                <a:t>мест </a:t>
              </a:r>
              <a:r>
                <a:rPr lang="ru-RU" sz="1000" dirty="0"/>
                <a:t>Симферопольский район, с. Мирное, </a:t>
              </a:r>
              <a:endParaRPr lang="ru-RU" sz="1000" dirty="0" smtClean="0"/>
            </a:p>
            <a:p>
              <a:r>
                <a:rPr lang="ru-RU" sz="1000" dirty="0" smtClean="0"/>
                <a:t>ул</a:t>
              </a:r>
              <a:r>
                <a:rPr lang="ru-RU" sz="1000" dirty="0"/>
                <a:t>. Крымской Весны, 5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2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71800" y="990600"/>
            <a:ext cx="5957151" cy="576000"/>
          </a:xfrm>
          <a:prstGeom prst="rect">
            <a:avLst/>
          </a:prstGeom>
          <a:solidFill>
            <a:srgbClr val="005A9E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3846" y="1066800"/>
            <a:ext cx="390535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lvl="2" algn="r" hangingPunct="0"/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РП: «</a:t>
            </a:r>
            <a:r>
              <a:rPr lang="ru-RU" sz="1400" b="1" dirty="0">
                <a:solidFill>
                  <a:schemeClr val="bg1"/>
                </a:solidFill>
              </a:rPr>
              <a:t>Старшее поколение</a:t>
            </a: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+mj-ea"/>
                <a:cs typeface="+mj-cs"/>
                <a:sym typeface="Calibri"/>
              </a:rPr>
              <a:t>»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ea typeface="+mj-ea"/>
              <a:cs typeface="+mj-cs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495" y="475916"/>
            <a:ext cx="1463688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100" dirty="0" smtClean="0">
                <a:sym typeface="Calibri"/>
              </a:rPr>
              <a:t>ФИНАНСИРОВАНИЕ</a:t>
            </a:r>
            <a:r>
              <a:rPr lang="ru-RU" sz="1100" dirty="0" smtClean="0"/>
              <a:t>: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sym typeface="Calibri"/>
            </a:endParaRPr>
          </a:p>
        </p:txBody>
      </p:sp>
      <p:graphicFrame>
        <p:nvGraphicFramePr>
          <p:cNvPr id="110" name="Диаграмма 109"/>
          <p:cNvGraphicFramePr/>
          <p:nvPr>
            <p:extLst>
              <p:ext uri="{D42A27DB-BD31-4B8C-83A1-F6EECF244321}">
                <p14:modId xmlns:p14="http://schemas.microsoft.com/office/powerpoint/2010/main" val="4123314407"/>
              </p:ext>
            </p:extLst>
          </p:nvPr>
        </p:nvGraphicFramePr>
        <p:xfrm>
          <a:off x="3710128" y="2267576"/>
          <a:ext cx="315376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1" name="TextBox 110"/>
          <p:cNvSpPr txBox="1"/>
          <p:nvPr/>
        </p:nvSpPr>
        <p:spPr>
          <a:xfrm>
            <a:off x="3962136" y="3371461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5A9E"/>
                </a:solidFill>
              </a:rPr>
              <a:t>4</a:t>
            </a:r>
            <a:r>
              <a:rPr lang="ru-RU" sz="1200" b="1" dirty="0" smtClean="0">
                <a:solidFill>
                  <a:srgbClr val="005A9E"/>
                </a:solidFill>
              </a:rPr>
              <a:t>0,3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509003" y="1984629"/>
            <a:ext cx="2570093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Уровень госпитализации на геронтологические койки лиц старше 60 лет на 10 тыс. населения соответствующего возраста , </a:t>
            </a:r>
            <a:r>
              <a:rPr lang="ru-RU" sz="900" i="1" dirty="0" smtClean="0">
                <a:sym typeface="Calibri"/>
              </a:rPr>
              <a:t>ед.</a:t>
            </a:r>
            <a:endParaRPr lang="ru-RU" sz="900" i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3559558" y="3402239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3558726" y="3589719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559558" y="2521879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20" name="TextBox 119"/>
          <p:cNvSpPr txBox="1"/>
          <p:nvPr/>
        </p:nvSpPr>
        <p:spPr>
          <a:xfrm>
            <a:off x="3567927" y="2745889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3559558" y="2967316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22" name="TextBox 121"/>
          <p:cNvSpPr txBox="1"/>
          <p:nvPr/>
        </p:nvSpPr>
        <p:spPr>
          <a:xfrm>
            <a:off x="3559558" y="3168112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3961302" y="3558941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22,4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949702" y="2491101"/>
            <a:ext cx="56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57,3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962136" y="2936538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57,3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970505" y="2715111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57,3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962136" y="3137334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57,3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429000" y="1676400"/>
            <a:ext cx="251775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ru-RU" sz="1100" dirty="0" smtClean="0">
                <a:ea typeface="+mj-ea"/>
                <a:cs typeface="+mj-cs"/>
                <a:sym typeface="Calibri"/>
              </a:rPr>
              <a:t>ЦЕЛЕВЫЕ ПОКАЗАТЕЛИ К 2024 ГОДУ</a:t>
            </a:r>
            <a:r>
              <a:rPr lang="ru-RU" sz="1100" dirty="0" smtClean="0">
                <a:ea typeface="+mj-ea"/>
                <a:cs typeface="+mj-cs"/>
              </a:rPr>
              <a:t>:</a:t>
            </a:r>
            <a:endParaRPr lang="ru-RU" sz="1100" dirty="0">
              <a:ea typeface="+mj-ea"/>
              <a:cs typeface="+mj-cs"/>
              <a:sym typeface="Calibri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505200" y="3823124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962136" y="3807752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14,3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31" name="Полилиния 130"/>
          <p:cNvSpPr/>
          <p:nvPr/>
        </p:nvSpPr>
        <p:spPr>
          <a:xfrm rot="14200488" flipV="1">
            <a:off x="5002296" y="2588871"/>
            <a:ext cx="659106" cy="1438827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32" name="Диаграмма 131"/>
          <p:cNvGraphicFramePr/>
          <p:nvPr>
            <p:extLst>
              <p:ext uri="{D42A27DB-BD31-4B8C-83A1-F6EECF244321}">
                <p14:modId xmlns:p14="http://schemas.microsoft.com/office/powerpoint/2010/main" val="3930959140"/>
              </p:ext>
            </p:extLst>
          </p:nvPr>
        </p:nvGraphicFramePr>
        <p:xfrm>
          <a:off x="6402827" y="2395337"/>
          <a:ext cx="271702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3" name="TextBox 132"/>
          <p:cNvSpPr txBox="1"/>
          <p:nvPr/>
        </p:nvSpPr>
        <p:spPr>
          <a:xfrm>
            <a:off x="6589889" y="349922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21,5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178321" y="1981200"/>
            <a:ext cx="2570093" cy="507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Охват граждан старше трудоспособного возраста профилактическими осмотрами, включая диспансеризацию, </a:t>
            </a:r>
            <a:r>
              <a:rPr lang="ru-RU" sz="900" i="1" dirty="0" smtClean="0">
                <a:sym typeface="Calibri"/>
              </a:rPr>
              <a:t>%</a:t>
            </a:r>
            <a:endParaRPr lang="ru-RU" sz="900" i="1" dirty="0"/>
          </a:p>
        </p:txBody>
      </p:sp>
      <p:sp>
        <p:nvSpPr>
          <p:cNvPr id="135" name="TextBox 134"/>
          <p:cNvSpPr txBox="1"/>
          <p:nvPr/>
        </p:nvSpPr>
        <p:spPr>
          <a:xfrm>
            <a:off x="6228876" y="353000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36" name="TextBox 135"/>
          <p:cNvSpPr txBox="1"/>
          <p:nvPr/>
        </p:nvSpPr>
        <p:spPr>
          <a:xfrm>
            <a:off x="6228878" y="3758600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228876" y="2649640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39" name="TextBox 138"/>
          <p:cNvSpPr txBox="1"/>
          <p:nvPr/>
        </p:nvSpPr>
        <p:spPr>
          <a:xfrm>
            <a:off x="6237245" y="287365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40" name="TextBox 139"/>
          <p:cNvSpPr txBox="1"/>
          <p:nvPr/>
        </p:nvSpPr>
        <p:spPr>
          <a:xfrm>
            <a:off x="6228876" y="3095077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41" name="TextBox 140"/>
          <p:cNvSpPr txBox="1"/>
          <p:nvPr/>
        </p:nvSpPr>
        <p:spPr>
          <a:xfrm>
            <a:off x="6228876" y="3295873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42" name="TextBox 141"/>
          <p:cNvSpPr txBox="1"/>
          <p:nvPr/>
        </p:nvSpPr>
        <p:spPr>
          <a:xfrm>
            <a:off x="6581576" y="372782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16,5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519264" y="2618862"/>
            <a:ext cx="56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70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589889" y="3064299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55,7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581632" y="284287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65,3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589889" y="3265095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27,5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174518" y="3950885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664706" y="3935513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6,49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50" name="Полилиния 149"/>
          <p:cNvSpPr/>
          <p:nvPr/>
        </p:nvSpPr>
        <p:spPr>
          <a:xfrm rot="14200488" flipV="1">
            <a:off x="7573416" y="2613533"/>
            <a:ext cx="516360" cy="1637012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1" name="Диаграмма 150"/>
          <p:cNvGraphicFramePr/>
          <p:nvPr>
            <p:extLst>
              <p:ext uri="{D42A27DB-BD31-4B8C-83A1-F6EECF244321}">
                <p14:modId xmlns:p14="http://schemas.microsoft.com/office/powerpoint/2010/main" val="2806718570"/>
              </p:ext>
            </p:extLst>
          </p:nvPr>
        </p:nvGraphicFramePr>
        <p:xfrm>
          <a:off x="3463277" y="4657905"/>
          <a:ext cx="2717028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2" name="TextBox 151"/>
          <p:cNvSpPr txBox="1"/>
          <p:nvPr/>
        </p:nvSpPr>
        <p:spPr>
          <a:xfrm>
            <a:off x="3734852" y="5761790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65,8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3314971" y="4267200"/>
            <a:ext cx="277910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Доля лиц старше трудоспособного возраста, </a:t>
            </a:r>
            <a:endParaRPr lang="ru-RU" sz="900" i="1" dirty="0" smtClean="0">
              <a:sym typeface="Calibri"/>
            </a:endParaRPr>
          </a:p>
          <a:p>
            <a:pPr hangingPunct="0"/>
            <a:r>
              <a:rPr lang="ru-RU" sz="900" i="1" dirty="0" smtClean="0">
                <a:sym typeface="Calibri"/>
              </a:rPr>
              <a:t>у </a:t>
            </a:r>
            <a:r>
              <a:rPr lang="ru-RU" sz="900" i="1" dirty="0">
                <a:sym typeface="Calibri"/>
              </a:rPr>
              <a:t>которых выявлены заболевания и патологические состояния, находящихся под диспансерным наблюдением, в Республике Крым, %</a:t>
            </a:r>
            <a:endParaRPr lang="ru-RU" sz="900" i="1" dirty="0"/>
          </a:p>
        </p:txBody>
      </p:sp>
      <p:sp>
        <p:nvSpPr>
          <p:cNvPr id="154" name="TextBox 153"/>
          <p:cNvSpPr txBox="1"/>
          <p:nvPr/>
        </p:nvSpPr>
        <p:spPr>
          <a:xfrm>
            <a:off x="3365526" y="5792568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55" name="TextBox 154"/>
          <p:cNvSpPr txBox="1"/>
          <p:nvPr/>
        </p:nvSpPr>
        <p:spPr>
          <a:xfrm>
            <a:off x="3365528" y="6021168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365526" y="4912208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57" name="TextBox 156"/>
          <p:cNvSpPr txBox="1"/>
          <p:nvPr/>
        </p:nvSpPr>
        <p:spPr>
          <a:xfrm>
            <a:off x="3373895" y="5136218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58" name="TextBox 157"/>
          <p:cNvSpPr txBox="1"/>
          <p:nvPr/>
        </p:nvSpPr>
        <p:spPr>
          <a:xfrm>
            <a:off x="3365526" y="5357645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59" name="TextBox 158"/>
          <p:cNvSpPr txBox="1"/>
          <p:nvPr/>
        </p:nvSpPr>
        <p:spPr>
          <a:xfrm>
            <a:off x="3365526" y="5558441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60" name="TextBox 159"/>
          <p:cNvSpPr txBox="1"/>
          <p:nvPr/>
        </p:nvSpPr>
        <p:spPr>
          <a:xfrm>
            <a:off x="3724104" y="5990390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65,8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3672540" y="4881430"/>
            <a:ext cx="56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90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3734852" y="5326867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69,1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3676717" y="5105440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80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676661" y="5527663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66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311168" y="6213453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3768104" y="6198081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65,72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68" name="Полилиния 167"/>
          <p:cNvSpPr/>
          <p:nvPr/>
        </p:nvSpPr>
        <p:spPr>
          <a:xfrm rot="14200488" flipV="1">
            <a:off x="5045350" y="5149620"/>
            <a:ext cx="867000" cy="1072515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69" name="Диаграмма 168"/>
          <p:cNvGraphicFramePr/>
          <p:nvPr>
            <p:extLst>
              <p:ext uri="{D42A27DB-BD31-4B8C-83A1-F6EECF244321}">
                <p14:modId xmlns:p14="http://schemas.microsoft.com/office/powerpoint/2010/main" val="2029474337"/>
              </p:ext>
            </p:extLst>
          </p:nvPr>
        </p:nvGraphicFramePr>
        <p:xfrm>
          <a:off x="6372304" y="4657904"/>
          <a:ext cx="2390696" cy="21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0" name="TextBox 169"/>
          <p:cNvSpPr txBox="1"/>
          <p:nvPr/>
        </p:nvSpPr>
        <p:spPr>
          <a:xfrm>
            <a:off x="6477000" y="578522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1 279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6075075" y="4209009"/>
            <a:ext cx="2570093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900" i="1" dirty="0">
                <a:sym typeface="Calibri"/>
              </a:rPr>
              <a:t>Численность </a:t>
            </a:r>
            <a:r>
              <a:rPr lang="ru-RU" sz="900" i="1" dirty="0" smtClean="0">
                <a:sym typeface="Calibri"/>
              </a:rPr>
              <a:t>лиц в возрасте от 50-ти лет и старше, а также лиц </a:t>
            </a:r>
            <a:r>
              <a:rPr lang="ru-RU" sz="900" i="1" dirty="0" err="1">
                <a:sym typeface="Calibri"/>
              </a:rPr>
              <a:t>предпенсионного</a:t>
            </a:r>
            <a:r>
              <a:rPr lang="ru-RU" sz="900" i="1" dirty="0">
                <a:sym typeface="Calibri"/>
              </a:rPr>
              <a:t> возраста, прошедших профессиональное обучение и дополнительное профессиональное </a:t>
            </a:r>
            <a:r>
              <a:rPr lang="ru-RU" sz="900" i="1" dirty="0" smtClean="0">
                <a:sym typeface="Calibri"/>
              </a:rPr>
              <a:t>образование, чел.</a:t>
            </a:r>
            <a:endParaRPr lang="ru-RU" sz="900" i="1" dirty="0"/>
          </a:p>
        </p:txBody>
      </p:sp>
      <p:sp>
        <p:nvSpPr>
          <p:cNvPr id="172" name="TextBox 171"/>
          <p:cNvSpPr txBox="1"/>
          <p:nvPr/>
        </p:nvSpPr>
        <p:spPr>
          <a:xfrm>
            <a:off x="6125630" y="581600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2020</a:t>
            </a:r>
            <a:endParaRPr lang="ru-RU" sz="1000" b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6125632" y="6044600"/>
            <a:ext cx="4700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2019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6125630" y="4935640"/>
            <a:ext cx="46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2024</a:t>
            </a:r>
            <a:endParaRPr lang="ru-RU" sz="1000" b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6133999" y="5159650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2023</a:t>
            </a:r>
            <a:endParaRPr lang="ru-RU" sz="1000" b="1" dirty="0"/>
          </a:p>
        </p:txBody>
      </p:sp>
      <p:sp>
        <p:nvSpPr>
          <p:cNvPr id="176" name="TextBox 175"/>
          <p:cNvSpPr txBox="1"/>
          <p:nvPr/>
        </p:nvSpPr>
        <p:spPr>
          <a:xfrm>
            <a:off x="6125630" y="5381077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2022</a:t>
            </a:r>
            <a:endParaRPr lang="ru-RU" sz="1000" b="1" dirty="0"/>
          </a:p>
        </p:txBody>
      </p:sp>
      <p:sp>
        <p:nvSpPr>
          <p:cNvPr id="177" name="TextBox 176"/>
          <p:cNvSpPr txBox="1"/>
          <p:nvPr/>
        </p:nvSpPr>
        <p:spPr>
          <a:xfrm>
            <a:off x="6125630" y="5581873"/>
            <a:ext cx="470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2021</a:t>
            </a:r>
            <a:endParaRPr lang="ru-RU" sz="1000" b="1" dirty="0"/>
          </a:p>
        </p:txBody>
      </p:sp>
      <p:sp>
        <p:nvSpPr>
          <p:cNvPr id="178" name="TextBox 177"/>
          <p:cNvSpPr txBox="1"/>
          <p:nvPr/>
        </p:nvSpPr>
        <p:spPr>
          <a:xfrm>
            <a:off x="6528208" y="601382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596</a:t>
            </a:r>
            <a:endParaRPr lang="ru-RU" sz="1200" dirty="0">
              <a:solidFill>
                <a:srgbClr val="005A9E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477000" y="4904862"/>
            <a:ext cx="562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4 011	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6477000" y="5350299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2 645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477000" y="5128872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3 328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6477000" y="5551095"/>
            <a:ext cx="54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A9E"/>
                </a:solidFill>
              </a:rPr>
              <a:t>1 962</a:t>
            </a:r>
            <a:endParaRPr lang="ru-RU" sz="1200" b="1" dirty="0">
              <a:solidFill>
                <a:srgbClr val="005A9E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6071272" y="6236885"/>
            <a:ext cx="59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/>
              <a:t>Базовое </a:t>
            </a:r>
          </a:p>
          <a:p>
            <a:pPr algn="ctr"/>
            <a:r>
              <a:rPr lang="ru-RU" sz="600" b="1" dirty="0" smtClean="0"/>
              <a:t>значение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6624010" y="6221513"/>
            <a:ext cx="53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1BDEF"/>
                </a:solidFill>
              </a:rPr>
              <a:t>0</a:t>
            </a:r>
            <a:endParaRPr lang="ru-RU" sz="1200" dirty="0">
              <a:solidFill>
                <a:srgbClr val="81BDEF"/>
              </a:solidFill>
            </a:endParaRPr>
          </a:p>
        </p:txBody>
      </p:sp>
      <p:sp>
        <p:nvSpPr>
          <p:cNvPr id="186" name="Полилиния 185"/>
          <p:cNvSpPr/>
          <p:nvPr/>
        </p:nvSpPr>
        <p:spPr>
          <a:xfrm rot="13788167" flipV="1">
            <a:off x="7391810" y="4880700"/>
            <a:ext cx="384838" cy="1598418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TextBox 86"/>
          <p:cNvSpPr txBox="1"/>
          <p:nvPr/>
        </p:nvSpPr>
        <p:spPr>
          <a:xfrm>
            <a:off x="5864563" y="3555817"/>
            <a:ext cx="3666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58,1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551673" y="3689133"/>
            <a:ext cx="3666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23,0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334000" y="5945141"/>
            <a:ext cx="485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65,82</a:t>
            </a:r>
            <a:endParaRPr lang="ru-RU" sz="700" b="1" dirty="0">
              <a:solidFill>
                <a:srgbClr val="FF3F3F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372029" y="5969009"/>
            <a:ext cx="49566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rgbClr val="FF3F3F"/>
                </a:solidFill>
              </a:rPr>
              <a:t>4 388</a:t>
            </a:r>
            <a:endParaRPr lang="ru-RU" sz="700" b="1" dirty="0">
              <a:solidFill>
                <a:srgbClr val="FF3F3F"/>
              </a:solidFill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6825506" y="6550223"/>
            <a:ext cx="1693485" cy="307777"/>
            <a:chOff x="7660584" y="6383038"/>
            <a:chExt cx="1633228" cy="307777"/>
          </a:xfrm>
        </p:grpSpPr>
        <p:sp>
          <p:nvSpPr>
            <p:cNvPr id="97" name="TextBox 96"/>
            <p:cNvSpPr txBox="1"/>
            <p:nvPr/>
          </p:nvSpPr>
          <p:spPr>
            <a:xfrm>
              <a:off x="7998997" y="6383038"/>
              <a:ext cx="12948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b="1" dirty="0"/>
                <a:t>Фактическое значение </a:t>
              </a:r>
              <a:r>
                <a:rPr lang="ru-RU" sz="700" b="1" dirty="0" smtClean="0"/>
                <a:t>2019 г.</a:t>
              </a:r>
              <a:endParaRPr lang="ru-RU" sz="400" b="1" dirty="0" smtClean="0"/>
            </a:p>
          </p:txBody>
        </p:sp>
        <p:sp>
          <p:nvSpPr>
            <p:cNvPr id="98" name="Цилиндр 97"/>
            <p:cNvSpPr/>
            <p:nvPr/>
          </p:nvSpPr>
          <p:spPr>
            <a:xfrm rot="5400000">
              <a:off x="7791443" y="6295725"/>
              <a:ext cx="118768" cy="380486"/>
            </a:xfrm>
            <a:prstGeom prst="can">
              <a:avLst/>
            </a:prstGeom>
            <a:solidFill>
              <a:srgbClr val="FF3F3F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9" name="Прямоугольник 98"/>
          <p:cNvSpPr/>
          <p:nvPr/>
        </p:nvSpPr>
        <p:spPr>
          <a:xfrm>
            <a:off x="608430" y="2697693"/>
            <a:ext cx="390604" cy="350307"/>
          </a:xfrm>
          <a:prstGeom prst="rect">
            <a:avLst/>
          </a:prstGeom>
          <a:solidFill>
            <a:srgbClr val="9ED5FE"/>
          </a:solidFill>
          <a:ln w="28575">
            <a:noFill/>
          </a:ln>
          <a:scene3d>
            <a:camera prst="orthographicFront"/>
            <a:lightRig rig="threePt" dir="t"/>
          </a:scene3d>
          <a:sp3d contourW="12700" prstMaterial="matte">
            <a:contourClr>
              <a:srgbClr val="9ED5F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1205746" y="2243809"/>
            <a:ext cx="2302685" cy="4231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soft" dir="t"/>
          </a:scene3d>
          <a:sp3d>
            <a:bevelT w="114300" prst="artDeco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kumimoji="0" lang="ru-RU" sz="10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Запланировано: </a:t>
            </a:r>
            <a:r>
              <a:rPr lang="ru-RU" sz="1050" b="1" dirty="0" smtClean="0">
                <a:solidFill>
                  <a:schemeClr val="tx1"/>
                </a:solidFill>
              </a:rPr>
              <a:t>979,72</a:t>
            </a:r>
            <a:r>
              <a:rPr lang="ru-RU" sz="1050" b="1" dirty="0" smtClean="0">
                <a:solidFill>
                  <a:schemeClr val="tx1"/>
                </a:solidFill>
                <a:sym typeface="Calibri"/>
              </a:rPr>
              <a:t> </a:t>
            </a:r>
            <a:r>
              <a:rPr kumimoji="0" lang="ru-RU" sz="105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млн.</a:t>
            </a:r>
            <a:r>
              <a:rPr kumimoji="0" lang="ru-RU" sz="105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 руб.</a:t>
            </a:r>
            <a:endParaRPr kumimoji="0" lang="ru-RU" sz="1100" b="1" i="0" u="none" strike="noStrike" cap="none" spc="0" normalizeH="0" dirty="0" smtClean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  <a:p>
            <a:pPr hangingPunct="0"/>
            <a:r>
              <a:rPr lang="ru-RU" sz="1000" dirty="0" smtClean="0">
                <a:solidFill>
                  <a:schemeClr val="tx1"/>
                </a:solidFill>
                <a:sym typeface="Calibri"/>
              </a:rPr>
              <a:t>О</a:t>
            </a:r>
            <a:r>
              <a:rPr lang="ru-RU" sz="1000" baseline="0" dirty="0" smtClean="0">
                <a:solidFill>
                  <a:schemeClr val="tx1"/>
                </a:solidFill>
                <a:sym typeface="Calibri"/>
              </a:rPr>
              <a:t>своено</a:t>
            </a:r>
            <a:r>
              <a:rPr kumimoji="0" lang="ru-RU" sz="100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: </a:t>
            </a:r>
            <a:r>
              <a:rPr lang="ru-RU" sz="1100" b="1" dirty="0" smtClean="0">
                <a:solidFill>
                  <a:schemeClr val="tx1"/>
                </a:solidFill>
              </a:rPr>
              <a:t>133,33</a:t>
            </a:r>
            <a:r>
              <a:rPr kumimoji="0" lang="ru-RU" sz="11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 млн. руб.</a:t>
            </a:r>
            <a:endParaRPr kumimoji="0" lang="ru-RU" sz="11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04800" y="2209800"/>
            <a:ext cx="2975031" cy="914400"/>
          </a:xfrm>
          <a:prstGeom prst="rect">
            <a:avLst/>
          </a:prstGeom>
          <a:noFill/>
          <a:ln w="28575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soft" dir="t"/>
          </a:scene3d>
          <a:sp3d contourW="12700" prstMaterial="matte">
            <a:bevelT/>
            <a:bevelB/>
            <a:contourClr>
              <a:srgbClr val="005A9E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4095" y="2320753"/>
            <a:ext cx="70588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cene3d>
            <a:camera prst="orthographicFront"/>
            <a:lightRig rig="soft" dir="t"/>
          </a:scene3d>
          <a:sp3d>
            <a:bevelT w="114300" prst="artDeco"/>
            <a:bevelB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2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sym typeface="Calibri"/>
              </a:rPr>
              <a:t>2020 год:</a:t>
            </a:r>
            <a:endParaRPr kumimoji="0" lang="ru-RU" sz="1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sym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20195" y="2717188"/>
            <a:ext cx="776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13,61 %</a:t>
            </a:r>
            <a:endParaRPr lang="ru-RU" sz="1200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589354" y="2681368"/>
            <a:ext cx="2461877" cy="350307"/>
          </a:xfrm>
          <a:prstGeom prst="rect">
            <a:avLst/>
          </a:prstGeom>
          <a:noFill/>
          <a:ln w="28575">
            <a:solidFill>
              <a:srgbClr val="9ED5FE"/>
            </a:solidFill>
          </a:ln>
          <a:scene3d>
            <a:camera prst="orthographicFront"/>
            <a:lightRig rig="threePt" dir="t"/>
          </a:scene3d>
          <a:sp3d contourW="12700" prstMaterial="matte">
            <a:bevelT/>
            <a:contourClr>
              <a:srgbClr val="9ED5F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1056" y="0"/>
            <a:ext cx="3562832" cy="537524"/>
          </a:xfrm>
          <a:prstGeom prst="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 с одним вырезанным углом 117"/>
          <p:cNvSpPr/>
          <p:nvPr/>
        </p:nvSpPr>
        <p:spPr>
          <a:xfrm flipH="1">
            <a:off x="2787748" y="0"/>
            <a:ext cx="6356250" cy="742392"/>
          </a:xfrm>
          <a:prstGeom prst="snip1Rect">
            <a:avLst>
              <a:gd name="adj" fmla="val 50000"/>
            </a:avLst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/>
          <p:cNvSpPr/>
          <p:nvPr/>
        </p:nvSpPr>
        <p:spPr>
          <a:xfrm>
            <a:off x="1056" y="332656"/>
            <a:ext cx="9144000" cy="409736"/>
          </a:xfrm>
          <a:prstGeom prst="rect">
            <a:avLst/>
          </a:prstGeom>
          <a:solidFill>
            <a:srgbClr val="9ED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7" name="Прямоугольник 56"/>
          <p:cNvSpPr/>
          <p:nvPr/>
        </p:nvSpPr>
        <p:spPr>
          <a:xfrm>
            <a:off x="4283968" y="154659"/>
            <a:ext cx="3975398" cy="538037"/>
          </a:xfrm>
          <a:prstGeom prst="rect">
            <a:avLst/>
          </a:prstGeom>
          <a:noFill/>
        </p:spPr>
        <p:txBody>
          <a:bodyPr wrap="square" lIns="90884" tIns="45437" rIns="90884" bIns="45437">
            <a:spAutoFit/>
          </a:bodyPr>
          <a:lstStyle/>
          <a:p>
            <a:pPr lvl="1" indent="0" algn="r"/>
            <a:r>
              <a:rPr lang="ru-RU" sz="20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ДЕМОГРАФИЯ</a:t>
            </a:r>
          </a:p>
          <a:p>
            <a:pPr lvl="1" indent="0" algn="r"/>
            <a:r>
              <a:rPr lang="ru-RU" sz="900" b="1" cap="all" dirty="0" smtClean="0">
                <a:solidFill>
                  <a:srgbClr val="005A9E"/>
                </a:solidFill>
                <a:latin typeface="Helvetica" pitchFamily="50" charset="0"/>
                <a:ea typeface="Helvetica" pitchFamily="50" charset="0"/>
                <a:cs typeface="Arial" pitchFamily="34" charset="0"/>
              </a:rPr>
              <a:t>Республика Крым</a:t>
            </a:r>
            <a:endParaRPr lang="ru-RU" sz="900" b="1" cap="all" dirty="0">
              <a:solidFill>
                <a:srgbClr val="005A9E"/>
              </a:solidFill>
              <a:latin typeface="Helvetica" pitchFamily="50" charset="0"/>
              <a:ea typeface="Helvetica" pitchFamily="50" charset="0"/>
              <a:cs typeface="Arial" pitchFamily="34" charset="0"/>
            </a:endParaRPr>
          </a:p>
        </p:txBody>
      </p:sp>
      <p:pic>
        <p:nvPicPr>
          <p:cNvPr id="165" name="Picture 2" descr="C:\Users\iks1\Desktop\KBriz\НацПроекты\2019-10-23_10-29-4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40452" r="66384" b="49095"/>
          <a:stretch/>
        </p:blipFill>
        <p:spPr bwMode="auto">
          <a:xfrm>
            <a:off x="8374364" y="55800"/>
            <a:ext cx="510414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TextBox 187"/>
          <p:cNvSpPr txBox="1"/>
          <p:nvPr/>
        </p:nvSpPr>
        <p:spPr>
          <a:xfrm>
            <a:off x="307412" y="1676400"/>
            <a:ext cx="240934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1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sym typeface="Calibri"/>
              </a:rPr>
              <a:t>ФИНАНСИРОВАНИЕ</a:t>
            </a:r>
            <a:r>
              <a:rPr lang="ru-RU" sz="1100" dirty="0" smtClean="0">
                <a:latin typeface="+mn-lt"/>
              </a:rPr>
              <a:t>:</a:t>
            </a:r>
            <a:endParaRPr kumimoji="0" lang="ru-RU" sz="11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sym typeface="Calibri"/>
            </a:endParaRPr>
          </a:p>
        </p:txBody>
      </p:sp>
      <p:graphicFrame>
        <p:nvGraphicFramePr>
          <p:cNvPr id="106" name="Диаграмма 105"/>
          <p:cNvGraphicFramePr/>
          <p:nvPr>
            <p:extLst>
              <p:ext uri="{D42A27DB-BD31-4B8C-83A1-F6EECF244321}">
                <p14:modId xmlns:p14="http://schemas.microsoft.com/office/powerpoint/2010/main" val="467979557"/>
              </p:ext>
            </p:extLst>
          </p:nvPr>
        </p:nvGraphicFramePr>
        <p:xfrm>
          <a:off x="503832" y="3675234"/>
          <a:ext cx="3153768" cy="3182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7" name="TextBox 106"/>
          <p:cNvSpPr txBox="1"/>
          <p:nvPr/>
        </p:nvSpPr>
        <p:spPr>
          <a:xfrm>
            <a:off x="728074" y="5564808"/>
            <a:ext cx="82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A9E"/>
                </a:solidFill>
              </a:rPr>
              <a:t>62,0</a:t>
            </a:r>
            <a:endParaRPr lang="ru-RU" sz="1600" b="1" dirty="0">
              <a:solidFill>
                <a:srgbClr val="005A9E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12490" y="3575094"/>
            <a:ext cx="257009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rgbClr val="00000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ru-RU" sz="1000" i="1" dirty="0"/>
              <a:t>Ожидаемая продолжительность здоровой жизни при рождении</a:t>
            </a:r>
            <a:r>
              <a:rPr lang="ru-RU" sz="1000" i="1" dirty="0" smtClean="0">
                <a:sym typeface="Calibri"/>
              </a:rPr>
              <a:t>, ед.</a:t>
            </a:r>
            <a:endParaRPr lang="ru-RU" sz="1000" i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241982" y="5606721"/>
            <a:ext cx="706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2020</a:t>
            </a:r>
            <a:endParaRPr lang="ru-RU" sz="1100" b="1" dirty="0"/>
          </a:p>
        </p:txBody>
      </p:sp>
      <p:sp>
        <p:nvSpPr>
          <p:cNvPr id="116" name="TextBox 115"/>
          <p:cNvSpPr txBox="1"/>
          <p:nvPr/>
        </p:nvSpPr>
        <p:spPr>
          <a:xfrm>
            <a:off x="249377" y="4153862"/>
            <a:ext cx="692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2024</a:t>
            </a:r>
            <a:endParaRPr lang="ru-RU" sz="1100" b="1" dirty="0"/>
          </a:p>
        </p:txBody>
      </p:sp>
      <p:sp>
        <p:nvSpPr>
          <p:cNvPr id="187" name="TextBox 186"/>
          <p:cNvSpPr txBox="1"/>
          <p:nvPr/>
        </p:nvSpPr>
        <p:spPr>
          <a:xfrm>
            <a:off x="241982" y="4509646"/>
            <a:ext cx="706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2023</a:t>
            </a:r>
            <a:endParaRPr lang="ru-RU" sz="1100" b="1" dirty="0"/>
          </a:p>
        </p:txBody>
      </p:sp>
      <p:sp>
        <p:nvSpPr>
          <p:cNvPr id="189" name="TextBox 188"/>
          <p:cNvSpPr txBox="1"/>
          <p:nvPr/>
        </p:nvSpPr>
        <p:spPr>
          <a:xfrm>
            <a:off x="241982" y="4890646"/>
            <a:ext cx="706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2022</a:t>
            </a:r>
            <a:endParaRPr lang="ru-RU" sz="1100" b="1" dirty="0"/>
          </a:p>
        </p:txBody>
      </p:sp>
      <p:sp>
        <p:nvSpPr>
          <p:cNvPr id="190" name="TextBox 189"/>
          <p:cNvSpPr txBox="1"/>
          <p:nvPr/>
        </p:nvSpPr>
        <p:spPr>
          <a:xfrm>
            <a:off x="241982" y="5237892"/>
            <a:ext cx="706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2021</a:t>
            </a:r>
            <a:endParaRPr lang="ru-RU" sz="1100" b="1" dirty="0"/>
          </a:p>
        </p:txBody>
      </p:sp>
      <p:sp>
        <p:nvSpPr>
          <p:cNvPr id="192" name="TextBox 191"/>
          <p:cNvSpPr txBox="1"/>
          <p:nvPr/>
        </p:nvSpPr>
        <p:spPr>
          <a:xfrm>
            <a:off x="716770" y="4111949"/>
            <a:ext cx="846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A9E"/>
                </a:solidFill>
              </a:rPr>
              <a:t>66,4</a:t>
            </a:r>
            <a:endParaRPr lang="ru-RU" sz="1600" b="1" dirty="0">
              <a:solidFill>
                <a:srgbClr val="005A9E"/>
              </a:solidFill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728074" y="4848733"/>
            <a:ext cx="82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A9E"/>
                </a:solidFill>
              </a:rPr>
              <a:t>64,2</a:t>
            </a:r>
            <a:endParaRPr lang="ru-RU" sz="1600" b="1" dirty="0">
              <a:solidFill>
                <a:srgbClr val="005A9E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728074" y="4467733"/>
            <a:ext cx="82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A9E"/>
                </a:solidFill>
              </a:rPr>
              <a:t>65,3</a:t>
            </a:r>
            <a:endParaRPr lang="ru-RU" sz="1600" b="1" dirty="0">
              <a:solidFill>
                <a:srgbClr val="005A9E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728074" y="5195979"/>
            <a:ext cx="82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A9E"/>
                </a:solidFill>
              </a:rPr>
              <a:t>63,1</a:t>
            </a:r>
            <a:endParaRPr lang="ru-RU" sz="1600" b="1" dirty="0">
              <a:solidFill>
                <a:srgbClr val="005A9E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49731" y="5926295"/>
            <a:ext cx="89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/>
              <a:t>Базовое </a:t>
            </a:r>
          </a:p>
          <a:p>
            <a:pPr algn="ctr"/>
            <a:r>
              <a:rPr lang="ru-RU" sz="800" b="1" dirty="0" smtClean="0"/>
              <a:t>значение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734898" y="5915533"/>
            <a:ext cx="81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1BDEF"/>
                </a:solidFill>
              </a:rPr>
              <a:t>60,2</a:t>
            </a:r>
            <a:endParaRPr lang="ru-RU" sz="1600" dirty="0">
              <a:solidFill>
                <a:srgbClr val="81BDEF"/>
              </a:solidFill>
            </a:endParaRPr>
          </a:p>
        </p:txBody>
      </p:sp>
      <p:sp>
        <p:nvSpPr>
          <p:cNvPr id="198" name="Полилиния 197"/>
          <p:cNvSpPr/>
          <p:nvPr/>
        </p:nvSpPr>
        <p:spPr>
          <a:xfrm rot="14200488" flipV="1">
            <a:off x="1919130" y="4286249"/>
            <a:ext cx="1102686" cy="1672987"/>
          </a:xfrm>
          <a:custGeom>
            <a:avLst/>
            <a:gdLst>
              <a:gd name="connsiteX0" fmla="*/ 0 w 1685925"/>
              <a:gd name="connsiteY0" fmla="*/ 1019175 h 1019175"/>
              <a:gd name="connsiteX1" fmla="*/ 1133475 w 1685925"/>
              <a:gd name="connsiteY1" fmla="*/ 647700 h 1019175"/>
              <a:gd name="connsiteX2" fmla="*/ 1685925 w 1685925"/>
              <a:gd name="connsiteY2" fmla="*/ 0 h 1019175"/>
              <a:gd name="connsiteX3" fmla="*/ 1685925 w 1685925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5925" h="1019175">
                <a:moveTo>
                  <a:pt x="0" y="1019175"/>
                </a:moveTo>
                <a:cubicBezTo>
                  <a:pt x="426244" y="918368"/>
                  <a:pt x="852488" y="817562"/>
                  <a:pt x="1133475" y="647700"/>
                </a:cubicBezTo>
                <a:cubicBezTo>
                  <a:pt x="1414462" y="477838"/>
                  <a:pt x="1685925" y="0"/>
                  <a:pt x="1685925" y="0"/>
                </a:cubicBezTo>
                <a:lnTo>
                  <a:pt x="1685925" y="0"/>
                </a:lnTo>
              </a:path>
            </a:pathLst>
          </a:custGeom>
          <a:noFill/>
          <a:ln w="28575">
            <a:solidFill>
              <a:srgbClr val="FF3F3F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2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4168</TotalTime>
  <Words>2162</Words>
  <Application>Microsoft Office PowerPoint</Application>
  <PresentationFormat>Экран (4:3)</PresentationFormat>
  <Paragraphs>719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AngsanaUPC</vt:lpstr>
      <vt:lpstr>Arial</vt:lpstr>
      <vt:lpstr>Calibri</vt:lpstr>
      <vt:lpstr>CyrillicHeavy</vt:lpstr>
      <vt:lpstr>Helvetica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iks1</dc:creator>
  <cp:lastModifiedBy>region6</cp:lastModifiedBy>
  <cp:revision>399</cp:revision>
  <cp:lastPrinted>2020-01-23T12:38:24Z</cp:lastPrinted>
  <dcterms:created xsi:type="dcterms:W3CDTF">2006-08-16T00:00:00Z</dcterms:created>
  <dcterms:modified xsi:type="dcterms:W3CDTF">2020-05-07T09:10:58Z</dcterms:modified>
</cp:coreProperties>
</file>