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8" r:id="rId11"/>
    <p:sldId id="266" r:id="rId12"/>
    <p:sldId id="269" r:id="rId13"/>
    <p:sldId id="26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EBCD"/>
    <a:srgbClr val="E8E7B7"/>
    <a:srgbClr val="F8F9E5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9497773612223868E-2"/>
          <c:y val="9.1332361880425997E-2"/>
          <c:w val="0.59699903755549177"/>
          <c:h val="0.8373816599742884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%</c:v>
                </c:pt>
              </c:strCache>
            </c:strRef>
          </c:tx>
          <c:dLbls>
            <c:dLbl>
              <c:idx val="1"/>
              <c:layout>
                <c:manualLayout>
                  <c:x val="0.13054308408875989"/>
                  <c:y val="4.6382247210627392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DAB-4F13-9F9A-A52E216F347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Лист1!$A$3:$A$5</c:f>
              <c:strCache>
                <c:ptCount val="3"/>
                <c:pt idx="0">
                  <c:v>основной</c:v>
                </c:pt>
                <c:pt idx="1">
                  <c:v>продвинутый</c:v>
                </c:pt>
                <c:pt idx="2">
                  <c:v>базовый</c:v>
                </c:pt>
              </c:strCache>
            </c:strRef>
          </c:cat>
          <c:val>
            <c:numRef>
              <c:f>Лист1!$B$3:$B$5</c:f>
              <c:numCache>
                <c:formatCode>General</c:formatCode>
                <c:ptCount val="3"/>
                <c:pt idx="0">
                  <c:v>53</c:v>
                </c:pt>
                <c:pt idx="1">
                  <c:v>47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DAB-4F13-9F9A-A52E216F34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42401895327021177"/>
          <c:y val="0.73006645094989442"/>
          <c:w val="0.34133270850024944"/>
          <c:h val="0.2622409514022251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% охвата</c:v>
                </c:pt>
              </c:strCache>
            </c:strRef>
          </c:tx>
          <c:invertIfNegative val="0"/>
          <c:cat>
            <c:strRef>
              <c:f>Лист1!$A$2:$A$16</c:f>
              <c:strCache>
                <c:ptCount val="15"/>
                <c:pt idx="0">
                  <c:v>Краснофлотская</c:v>
                </c:pt>
                <c:pt idx="1">
                  <c:v>Чапаевская</c:v>
                </c:pt>
                <c:pt idx="2">
                  <c:v>Красногвардейская</c:v>
                </c:pt>
                <c:pt idx="3">
                  <c:v>Прудовская</c:v>
                </c:pt>
                <c:pt idx="4">
                  <c:v>Ильичевская</c:v>
                </c:pt>
                <c:pt idx="5">
                  <c:v>СШ №1</c:v>
                </c:pt>
                <c:pt idx="6">
                  <c:v>Раздольненская</c:v>
                </c:pt>
                <c:pt idx="7">
                  <c:v>Черноземненская</c:v>
                </c:pt>
                <c:pt idx="8">
                  <c:v>СШ №2</c:v>
                </c:pt>
                <c:pt idx="9">
                  <c:v>СШ №3</c:v>
                </c:pt>
                <c:pt idx="10">
                  <c:v>Дмитровская</c:v>
                </c:pt>
                <c:pt idx="11">
                  <c:v>Некрасовская</c:v>
                </c:pt>
                <c:pt idx="12">
                  <c:v>Урожайновская</c:v>
                </c:pt>
                <c:pt idx="13">
                  <c:v>Заветненская</c:v>
                </c:pt>
                <c:pt idx="14">
                  <c:v>Пушкинская</c:v>
                </c:pt>
              </c:strCache>
            </c:strRef>
          </c:cat>
          <c:val>
            <c:numRef>
              <c:f>Лист1!$B$2:$B$16</c:f>
              <c:numCache>
                <c:formatCode>0%</c:formatCode>
                <c:ptCount val="15"/>
                <c:pt idx="0">
                  <c:v>0.98</c:v>
                </c:pt>
                <c:pt idx="1">
                  <c:v>0.95</c:v>
                </c:pt>
                <c:pt idx="2">
                  <c:v>1</c:v>
                </c:pt>
                <c:pt idx="3">
                  <c:v>0.98</c:v>
                </c:pt>
                <c:pt idx="4">
                  <c:v>0.94</c:v>
                </c:pt>
                <c:pt idx="5">
                  <c:v>0.97</c:v>
                </c:pt>
                <c:pt idx="6">
                  <c:v>0.96</c:v>
                </c:pt>
                <c:pt idx="7">
                  <c:v>0.83</c:v>
                </c:pt>
                <c:pt idx="8">
                  <c:v>1</c:v>
                </c:pt>
                <c:pt idx="9">
                  <c:v>0.87</c:v>
                </c:pt>
                <c:pt idx="10">
                  <c:v>1</c:v>
                </c:pt>
                <c:pt idx="11">
                  <c:v>0.96</c:v>
                </c:pt>
                <c:pt idx="12">
                  <c:v>0.76</c:v>
                </c:pt>
                <c:pt idx="13">
                  <c:v>1</c:v>
                </c:pt>
                <c:pt idx="14">
                  <c:v>0.99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A4-432B-AE27-8BB66E3105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9726080"/>
        <c:axId val="79727616"/>
      </c:barChart>
      <c:catAx>
        <c:axId val="797260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79727616"/>
        <c:crosses val="autoZero"/>
        <c:auto val="1"/>
        <c:lblAlgn val="ctr"/>
        <c:lblOffset val="100"/>
        <c:noMultiLvlLbl val="0"/>
      </c:catAx>
      <c:valAx>
        <c:axId val="79727616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7972608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предприятий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Лист1!$A$2:$A$16</c:f>
              <c:strCache>
                <c:ptCount val="15"/>
                <c:pt idx="0">
                  <c:v>Прудовская</c:v>
                </c:pt>
                <c:pt idx="1">
                  <c:v>Ильичевская</c:v>
                </c:pt>
                <c:pt idx="2">
                  <c:v>СШ №1</c:v>
                </c:pt>
                <c:pt idx="3">
                  <c:v>Некрасовская</c:v>
                </c:pt>
                <c:pt idx="4">
                  <c:v>Краснофлотская</c:v>
                </c:pt>
                <c:pt idx="5">
                  <c:v>Чапаевская</c:v>
                </c:pt>
                <c:pt idx="6">
                  <c:v>Пушкинская</c:v>
                </c:pt>
                <c:pt idx="7">
                  <c:v>Красногвардейская</c:v>
                </c:pt>
                <c:pt idx="8">
                  <c:v>Раздольненская</c:v>
                </c:pt>
                <c:pt idx="9">
                  <c:v>Черноземненская</c:v>
                </c:pt>
                <c:pt idx="10">
                  <c:v>СШ №2</c:v>
                </c:pt>
                <c:pt idx="11">
                  <c:v>Дмитровская</c:v>
                </c:pt>
                <c:pt idx="12">
                  <c:v>Заветненская</c:v>
                </c:pt>
                <c:pt idx="13">
                  <c:v>СШ №3</c:v>
                </c:pt>
                <c:pt idx="14">
                  <c:v>Урожайновская</c:v>
                </c:pt>
              </c:strCache>
            </c:strRef>
          </c:cat>
          <c:val>
            <c:numRef>
              <c:f>Лист1!$B$2:$B$16</c:f>
              <c:numCache>
                <c:formatCode>General</c:formatCode>
                <c:ptCount val="15"/>
                <c:pt idx="0">
                  <c:v>7</c:v>
                </c:pt>
                <c:pt idx="1">
                  <c:v>5</c:v>
                </c:pt>
                <c:pt idx="2">
                  <c:v>5</c:v>
                </c:pt>
                <c:pt idx="3">
                  <c:v>5</c:v>
                </c:pt>
                <c:pt idx="4">
                  <c:v>4</c:v>
                </c:pt>
                <c:pt idx="5">
                  <c:v>4</c:v>
                </c:pt>
                <c:pt idx="6">
                  <c:v>4</c:v>
                </c:pt>
                <c:pt idx="7">
                  <c:v>3</c:v>
                </c:pt>
                <c:pt idx="8">
                  <c:v>3</c:v>
                </c:pt>
                <c:pt idx="9">
                  <c:v>3</c:v>
                </c:pt>
                <c:pt idx="10">
                  <c:v>3</c:v>
                </c:pt>
                <c:pt idx="11">
                  <c:v>2</c:v>
                </c:pt>
                <c:pt idx="12">
                  <c:v>2</c:v>
                </c:pt>
                <c:pt idx="13">
                  <c:v>1</c:v>
                </c:pt>
                <c:pt idx="1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8F-499B-BE42-439D03E572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0356864"/>
        <c:axId val="80358400"/>
      </c:barChart>
      <c:catAx>
        <c:axId val="803568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80358400"/>
        <c:crosses val="autoZero"/>
        <c:auto val="1"/>
        <c:lblAlgn val="ctr"/>
        <c:lblOffset val="100"/>
        <c:noMultiLvlLbl val="0"/>
      </c:catAx>
      <c:valAx>
        <c:axId val="803584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035686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данные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Встречи с представителями профессий </c:v>
                </c:pt>
                <c:pt idx="1">
                  <c:v>Экскурсии на предприятия </c:v>
                </c:pt>
                <c:pt idx="2">
                  <c:v>Мастер-классы </c:v>
                </c:pt>
                <c:pt idx="3">
                  <c:v>Профессиональные пробы </c:v>
                </c:pt>
              </c:strCache>
            </c:strRef>
          </c:cat>
          <c:val>
            <c:numRef>
              <c:f>Лист1!$B$2:$B$5</c:f>
              <c:numCache>
                <c:formatCode>0.00%</c:formatCode>
                <c:ptCount val="4"/>
                <c:pt idx="0">
                  <c:v>0.36899999999999999</c:v>
                </c:pt>
                <c:pt idx="1">
                  <c:v>0.30099999999999999</c:v>
                </c:pt>
                <c:pt idx="2">
                  <c:v>0.184</c:v>
                </c:pt>
                <c:pt idx="3">
                  <c:v>0.14599999999999999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31-4BD0-AB6E-AAD38007D5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layout>
        <c:manualLayout>
          <c:xMode val="edge"/>
          <c:yMode val="edge"/>
          <c:x val="0.71110682037400952"/>
          <c:y val="8.5584904296343647E-2"/>
          <c:w val="0.2796222675142373"/>
          <c:h val="0.80568904539859576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Естественно-научные</c:v>
                </c:pt>
                <c:pt idx="1">
                  <c:v>Технические способности</c:v>
                </c:pt>
                <c:pt idx="2">
                  <c:v>Аналитические способности</c:v>
                </c:pt>
                <c:pt idx="3">
                  <c:v>Вербальные способности</c:v>
                </c:pt>
                <c:pt idx="4">
                  <c:v>Социальный интеллект</c:v>
                </c:pt>
                <c:pt idx="5">
                  <c:v>Мой профиль</c:v>
                </c:pt>
                <c:pt idx="6">
                  <c:v>Мои интересы</c:v>
                </c:pt>
                <c:pt idx="7">
                  <c:v>Мои ориентиры</c:v>
                </c:pt>
                <c:pt idx="8">
                  <c:v>Мои качества</c:v>
                </c:pt>
                <c:pt idx="9">
                  <c:v>Креативный интеллект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668</c:v>
                </c:pt>
                <c:pt idx="1">
                  <c:v>563</c:v>
                </c:pt>
                <c:pt idx="2">
                  <c:v>522</c:v>
                </c:pt>
                <c:pt idx="3">
                  <c:v>512</c:v>
                </c:pt>
                <c:pt idx="4">
                  <c:v>502</c:v>
                </c:pt>
                <c:pt idx="5">
                  <c:v>496</c:v>
                </c:pt>
                <c:pt idx="6">
                  <c:v>481</c:v>
                </c:pt>
                <c:pt idx="7">
                  <c:v>291</c:v>
                </c:pt>
                <c:pt idx="8">
                  <c:v>268</c:v>
                </c:pt>
                <c:pt idx="9">
                  <c:v>137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2F-44F9-9F2A-110B745FC395}"/>
            </c:ext>
          </c:extLst>
        </c:ser>
        <c:ser>
          <c:idx val="1"/>
          <c:order val="1"/>
          <c:tx>
            <c:strRef>
              <c:f>Лист1!#ССЫЛКА!</c:f>
              <c:strCache>
                <c:ptCount val="1"/>
                <c:pt idx="0">
                  <c:v>#REF!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Лист1!$A$2:$A$11</c:f>
              <c:strCache>
                <c:ptCount val="10"/>
                <c:pt idx="0">
                  <c:v>Естественно-научные</c:v>
                </c:pt>
                <c:pt idx="1">
                  <c:v>Технические способности</c:v>
                </c:pt>
                <c:pt idx="2">
                  <c:v>Аналитические способности</c:v>
                </c:pt>
                <c:pt idx="3">
                  <c:v>Вербальные способности</c:v>
                </c:pt>
                <c:pt idx="4">
                  <c:v>Социальный интеллект</c:v>
                </c:pt>
                <c:pt idx="5">
                  <c:v>Мой профиль</c:v>
                </c:pt>
                <c:pt idx="6">
                  <c:v>Мои интересы</c:v>
                </c:pt>
                <c:pt idx="7">
                  <c:v>Мои ориентиры</c:v>
                </c:pt>
                <c:pt idx="8">
                  <c:v>Мои качества</c:v>
                </c:pt>
                <c:pt idx="9">
                  <c:v>Креативный интеллект</c:v>
                </c:pt>
              </c:strCache>
            </c:strRef>
          </c:cat>
          <c:val>
            <c:numRef>
              <c:f>Лист1!#ССЫЛКА!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E2F-44F9-9F2A-110B745FC3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06976"/>
        <c:axId val="4616960"/>
      </c:barChart>
      <c:catAx>
        <c:axId val="46069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616960"/>
        <c:crosses val="autoZero"/>
        <c:auto val="1"/>
        <c:lblAlgn val="ctr"/>
        <c:lblOffset val="100"/>
        <c:noMultiLvlLbl val="0"/>
      </c:catAx>
      <c:valAx>
        <c:axId val="4616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tint val="75000"/>
                  <a:shade val="95000"/>
                  <a:satMod val="10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6069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egendEntry>
        <c:idx val="1"/>
        <c:delete val="1"/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Диагностик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Лист1!$A$2:$A$16</c:f>
              <c:strCache>
                <c:ptCount val="15"/>
                <c:pt idx="0">
                  <c:v>СШ №1</c:v>
                </c:pt>
                <c:pt idx="1">
                  <c:v>СШ №3</c:v>
                </c:pt>
                <c:pt idx="2">
                  <c:v>СШ №2</c:v>
                </c:pt>
                <c:pt idx="3">
                  <c:v>Раздольненская</c:v>
                </c:pt>
                <c:pt idx="4">
                  <c:v>Пушкинская</c:v>
                </c:pt>
                <c:pt idx="5">
                  <c:v>Черноземненская</c:v>
                </c:pt>
                <c:pt idx="6">
                  <c:v>Чапаевская</c:v>
                </c:pt>
                <c:pt idx="7">
                  <c:v>Некрасовская</c:v>
                </c:pt>
                <c:pt idx="8">
                  <c:v>Ильичевская</c:v>
                </c:pt>
                <c:pt idx="9">
                  <c:v>Урожайновская</c:v>
                </c:pt>
                <c:pt idx="10">
                  <c:v>Заветненская</c:v>
                </c:pt>
                <c:pt idx="11">
                  <c:v>Красногвардейская</c:v>
                </c:pt>
                <c:pt idx="12">
                  <c:v>Дмитровская</c:v>
                </c:pt>
                <c:pt idx="13">
                  <c:v>Краснофлотская</c:v>
                </c:pt>
                <c:pt idx="14">
                  <c:v>Прудовская</c:v>
                </c:pt>
              </c:strCache>
            </c:strRef>
          </c:cat>
          <c:val>
            <c:numRef>
              <c:f>Лист1!$B$2:$B$16</c:f>
              <c:numCache>
                <c:formatCode>General</c:formatCode>
                <c:ptCount val="15"/>
                <c:pt idx="0">
                  <c:v>900</c:v>
                </c:pt>
                <c:pt idx="1">
                  <c:v>836</c:v>
                </c:pt>
                <c:pt idx="2">
                  <c:v>598</c:v>
                </c:pt>
                <c:pt idx="3">
                  <c:v>586</c:v>
                </c:pt>
                <c:pt idx="4">
                  <c:v>542</c:v>
                </c:pt>
                <c:pt idx="5">
                  <c:v>350</c:v>
                </c:pt>
                <c:pt idx="6">
                  <c:v>319</c:v>
                </c:pt>
                <c:pt idx="7">
                  <c:v>212</c:v>
                </c:pt>
                <c:pt idx="8">
                  <c:v>138</c:v>
                </c:pt>
                <c:pt idx="9">
                  <c:v>146</c:v>
                </c:pt>
                <c:pt idx="10">
                  <c:v>68</c:v>
                </c:pt>
                <c:pt idx="11">
                  <c:v>38</c:v>
                </c:pt>
                <c:pt idx="12">
                  <c:v>37</c:v>
                </c:pt>
                <c:pt idx="13">
                  <c:v>13</c:v>
                </c:pt>
                <c:pt idx="14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D0-4CAE-B295-BD2328C1562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Диагностик на 1 ученика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Лист1!$A$2:$A$16</c:f>
              <c:strCache>
                <c:ptCount val="15"/>
                <c:pt idx="0">
                  <c:v>СШ №1</c:v>
                </c:pt>
                <c:pt idx="1">
                  <c:v>СШ №3</c:v>
                </c:pt>
                <c:pt idx="2">
                  <c:v>СШ №2</c:v>
                </c:pt>
                <c:pt idx="3">
                  <c:v>Раздольненская</c:v>
                </c:pt>
                <c:pt idx="4">
                  <c:v>Пушкинская</c:v>
                </c:pt>
                <c:pt idx="5">
                  <c:v>Черноземненская</c:v>
                </c:pt>
                <c:pt idx="6">
                  <c:v>Чапаевская</c:v>
                </c:pt>
                <c:pt idx="7">
                  <c:v>Некрасовская</c:v>
                </c:pt>
                <c:pt idx="8">
                  <c:v>Ильичевская</c:v>
                </c:pt>
                <c:pt idx="9">
                  <c:v>Урожайновская</c:v>
                </c:pt>
                <c:pt idx="10">
                  <c:v>Заветненская</c:v>
                </c:pt>
                <c:pt idx="11">
                  <c:v>Красногвардейская</c:v>
                </c:pt>
                <c:pt idx="12">
                  <c:v>Дмитровская</c:v>
                </c:pt>
                <c:pt idx="13">
                  <c:v>Краснофлотская</c:v>
                </c:pt>
                <c:pt idx="14">
                  <c:v>Прудовская</c:v>
                </c:pt>
              </c:strCache>
            </c:strRef>
          </c:cat>
          <c:val>
            <c:numRef>
              <c:f>Лист1!$C$2:$C$16</c:f>
              <c:numCache>
                <c:formatCode>General</c:formatCode>
                <c:ptCount val="15"/>
                <c:pt idx="0">
                  <c:v>4.07</c:v>
                </c:pt>
                <c:pt idx="1">
                  <c:v>4.9800000000000004</c:v>
                </c:pt>
                <c:pt idx="2">
                  <c:v>2.81</c:v>
                </c:pt>
                <c:pt idx="3">
                  <c:v>6.04</c:v>
                </c:pt>
                <c:pt idx="4">
                  <c:v>6.3</c:v>
                </c:pt>
                <c:pt idx="5">
                  <c:v>5.47</c:v>
                </c:pt>
                <c:pt idx="6">
                  <c:v>3.43</c:v>
                </c:pt>
                <c:pt idx="7">
                  <c:v>2.94</c:v>
                </c:pt>
                <c:pt idx="8">
                  <c:v>0.85</c:v>
                </c:pt>
                <c:pt idx="9">
                  <c:v>2.86</c:v>
                </c:pt>
                <c:pt idx="10">
                  <c:v>0.7</c:v>
                </c:pt>
                <c:pt idx="11">
                  <c:v>0.34</c:v>
                </c:pt>
                <c:pt idx="12">
                  <c:v>0.61</c:v>
                </c:pt>
                <c:pt idx="13">
                  <c:v>0.13</c:v>
                </c:pt>
                <c:pt idx="14">
                  <c:v>0.12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ED0-4CAE-B295-BD2328C156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60608"/>
        <c:axId val="4662400"/>
      </c:barChart>
      <c:catAx>
        <c:axId val="46606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4662400"/>
        <c:crosses val="autoZero"/>
        <c:auto val="1"/>
        <c:lblAlgn val="ctr"/>
        <c:lblOffset val="100"/>
        <c:noMultiLvlLbl val="0"/>
      </c:catAx>
      <c:valAx>
        <c:axId val="46624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66060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1223611367664075"/>
          <c:y val="0.14510540495500496"/>
          <c:w val="0.12284705063654602"/>
          <c:h val="0.49662686288825053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>
        <c:manualLayout>
          <c:layoutTarget val="inner"/>
          <c:xMode val="edge"/>
          <c:yMode val="edge"/>
          <c:x val="0.14022815931250204"/>
          <c:y val="2.8752748738135506E-2"/>
          <c:w val="0.51401819985572805"/>
          <c:h val="0.4301799908347921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Охват профобучением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Ильичевская</c:v>
                </c:pt>
                <c:pt idx="1">
                  <c:v>Краснофлотская</c:v>
                </c:pt>
                <c:pt idx="2">
                  <c:v>Красногвардейская</c:v>
                </c:pt>
                <c:pt idx="3">
                  <c:v>Раздольненская</c:v>
                </c:pt>
                <c:pt idx="4">
                  <c:v>СШ №1</c:v>
                </c:pt>
                <c:pt idx="5">
                  <c:v>Чапаевская</c:v>
                </c:pt>
                <c:pt idx="6">
                  <c:v>Прудовская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21</c:v>
                </c:pt>
                <c:pt idx="1">
                  <c:v>13</c:v>
                </c:pt>
                <c:pt idx="2">
                  <c:v>13</c:v>
                </c:pt>
                <c:pt idx="3">
                  <c:v>13</c:v>
                </c:pt>
                <c:pt idx="4">
                  <c:v>11</c:v>
                </c:pt>
                <c:pt idx="5">
                  <c:v>7</c:v>
                </c:pt>
                <c:pt idx="6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117-47CF-AB7C-FD97ECA4D2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716416"/>
        <c:axId val="4717952"/>
      </c:barChart>
      <c:catAx>
        <c:axId val="47164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4717952"/>
        <c:crosses val="autoZero"/>
        <c:auto val="1"/>
        <c:lblAlgn val="ctr"/>
        <c:lblOffset val="100"/>
        <c:noMultiLvlLbl val="0"/>
      </c:catAx>
      <c:valAx>
        <c:axId val="47179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716416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классов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Кадетские</c:v>
                </c:pt>
                <c:pt idx="1">
                  <c:v>Аграрные</c:v>
                </c:pt>
                <c:pt idx="2">
                  <c:v>Педагогические</c:v>
                </c:pt>
                <c:pt idx="3">
                  <c:v>Предпринимательские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</c:v>
                </c:pt>
                <c:pt idx="1">
                  <c:v>4</c:v>
                </c:pt>
                <c:pt idx="2">
                  <c:v>3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CD-49EE-925C-3EED4CAAD6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651904"/>
        <c:axId val="6653440"/>
      </c:barChart>
      <c:catAx>
        <c:axId val="66519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6653440"/>
        <c:crosses val="autoZero"/>
        <c:auto val="1"/>
        <c:lblAlgn val="ctr"/>
        <c:lblOffset val="100"/>
        <c:noMultiLvlLbl val="0"/>
      </c:catAx>
      <c:valAx>
        <c:axId val="66534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6651904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35D02-CD15-49F4-9C5F-7572BCB1FB64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CA75-693D-404F-B101-4A1DFAD854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8043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35D02-CD15-49F4-9C5F-7572BCB1FB64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CA75-693D-404F-B101-4A1DFAD854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481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35D02-CD15-49F4-9C5F-7572BCB1FB64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CA75-693D-404F-B101-4A1DFAD854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795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35D02-CD15-49F4-9C5F-7572BCB1FB64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CA75-693D-404F-B101-4A1DFAD854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345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35D02-CD15-49F4-9C5F-7572BCB1FB64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CA75-693D-404F-B101-4A1DFAD854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5139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35D02-CD15-49F4-9C5F-7572BCB1FB64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CA75-693D-404F-B101-4A1DFAD854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0942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35D02-CD15-49F4-9C5F-7572BCB1FB64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CA75-693D-404F-B101-4A1DFAD854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0501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35D02-CD15-49F4-9C5F-7572BCB1FB64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CA75-693D-404F-B101-4A1DFAD854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674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35D02-CD15-49F4-9C5F-7572BCB1FB64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CA75-693D-404F-B101-4A1DFAD854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134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35D02-CD15-49F4-9C5F-7572BCB1FB64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CA75-693D-404F-B101-4A1DFAD854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620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35D02-CD15-49F4-9C5F-7572BCB1FB64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BFCA75-693D-404F-B101-4A1DFAD854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4721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B35D02-CD15-49F4-9C5F-7572BCB1FB64}" type="datetimeFigureOut">
              <a:rPr lang="ru-RU" smtClean="0"/>
              <a:t>23.06.2026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BFCA75-693D-404F-B101-4A1DFAD854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894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80728"/>
            <a:ext cx="7772400" cy="259228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Итоги мониторинга системы профессиональной ориентации обучающихся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общеобразовательных учреждениях Советского района Республики Крым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2026 году</a:t>
            </a:r>
            <a:b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87824" y="3886200"/>
            <a:ext cx="5832648" cy="1198984"/>
          </a:xfrm>
        </p:spPr>
        <p:txBody>
          <a:bodyPr>
            <a:normAutofit fontScale="47500" lnSpcReduction="20000"/>
          </a:bodyPr>
          <a:lstStyle/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ru-RU" dirty="0" smtClean="0">
                <a:solidFill>
                  <a:srgbClr val="0F1115"/>
                </a:solidFill>
                <a:effectLst/>
                <a:latin typeface="Segoe UI"/>
                <a:ea typeface="Times New Roman"/>
                <a:cs typeface="Times New Roman"/>
              </a:rPr>
              <a:t>Аналитическая справка по результатам мониторинга</a:t>
            </a:r>
            <a:br>
              <a:rPr lang="ru-RU" dirty="0" smtClean="0">
                <a:solidFill>
                  <a:srgbClr val="0F1115"/>
                </a:solidFill>
                <a:effectLst/>
                <a:latin typeface="Segoe UI"/>
                <a:ea typeface="Times New Roman"/>
                <a:cs typeface="Times New Roman"/>
              </a:rPr>
            </a:br>
            <a:r>
              <a:rPr lang="ru-RU" dirty="0" smtClean="0">
                <a:solidFill>
                  <a:srgbClr val="0F1115"/>
                </a:solidFill>
                <a:effectLst/>
                <a:latin typeface="Segoe UI"/>
                <a:ea typeface="Times New Roman"/>
                <a:cs typeface="Times New Roman"/>
              </a:rPr>
              <a:t>(во исполнение приказа МКУ «Отдел образования администрации Советского района Республики Крым» от 15.05.2026 № 240)</a:t>
            </a:r>
            <a:endParaRPr lang="ru-RU" sz="2800" dirty="0">
              <a:ea typeface="Calibri"/>
              <a:cs typeface="Times New Roman"/>
            </a:endParaRP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6744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562074"/>
          </a:xfrm>
        </p:spPr>
        <p:txBody>
          <a:bodyPr>
            <a:no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«Выбор профессии обучающимися основного общего образования» (по данным, представленным МБОУ)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502032489"/>
              </p:ext>
            </p:extLst>
          </p:nvPr>
        </p:nvGraphicFramePr>
        <p:xfrm>
          <a:off x="755576" y="1124743"/>
          <a:ext cx="8280920" cy="54330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205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800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131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МБОУ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Доля обучающихся, выбравших для сдачи  ГИА  (профильный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уровень)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Доля выпускников 11-х классов, планирующих поступление на обучение в ВО, ПОО в соответствии с профилем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07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"Краснофлотская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СШ"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22%, 2 уч.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22%, 2 уч.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07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"Чапаевская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СШ"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60%, 3 уч.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60%, 3 уч.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07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"Красногвардейская </a:t>
                      </a:r>
                      <a:r>
                        <a:rPr lang="ru-RU" sz="1600" baseline="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СШ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"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100%, 2 </a:t>
                      </a:r>
                      <a:r>
                        <a:rPr lang="ru-RU" sz="16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уч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07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ru-RU" sz="1600" dirty="0" err="1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Прудовская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СШ"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07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Ильичевская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СШ"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82% 9 уч.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55% 4 уч.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07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"Советская СШ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№1"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8E7B7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25%, 3 уч.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8E7B7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8 %, 1 уч.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8E7B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07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ru-RU" sz="1600" dirty="0" err="1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Раздольненская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СШ"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67% 4 уч.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50%, 3 </a:t>
                      </a:r>
                      <a:r>
                        <a:rPr lang="ru-RU" sz="16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уч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07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МБДО "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Черноземненская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СШ"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12,5%, 2 уч.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07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МБОУ "Советская СШ №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2"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60% 9чел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60% 9чел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07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МБОУ "Советская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СШ№3"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07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МБОУ "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Дмитровская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СШ"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07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МБОУ "Некрасовская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СШ"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100%, 2 уч.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50%, 1 уч.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07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МБОУ "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Урожайновская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СШ»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8EBC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33%  1 уч.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8EBCD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E8EB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07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МБОУ "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Заветненская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СШ"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67%, 2 уч.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33%, 1 уч.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07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МБОУ "Пушкинская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СШ" 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80%, 4 уч.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8568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568952" cy="418058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Вовлечение родителей в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профориентационную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работу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7650285"/>
              </p:ext>
            </p:extLst>
          </p:nvPr>
        </p:nvGraphicFramePr>
        <p:xfrm>
          <a:off x="323528" y="764700"/>
          <a:ext cx="8712968" cy="580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42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44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419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037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985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677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МБОУ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мероприятий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Доля родителей (законных представителей) принявших участие во Всероссийском родительском собрании по профориентации 25 сентября 2025 г.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Доля родителей (законных представителей) принявших участие во Всероссийском родительском собрании по профориентации 19 марта 2026г.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Динамика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44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Краснофлотская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СШ"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30%, 25 человек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27%, 22 человек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▬ -3%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44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"Чапаевская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СШ"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19%, 18 человек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8% , 8 человек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🔻 -11%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44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Красногвардейская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СШ"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75%, 47 человек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69%, 38 человек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▬ -6%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44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ru-RU" sz="1400" dirty="0" err="1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Прудовская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СШ"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42%, 85 человек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50%, 102 человека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🔺 +8%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92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ru-RU" sz="1400" dirty="0" err="1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Ильичевская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СШ"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16%, 27 человек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13%, 21 человек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🔻 -3%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80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Советская средняя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СШ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№1"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24%, 52 человек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25%, 54 человек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▬ +1%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51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Раздольненская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СШ"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48%, 35 человек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39%, 28 человек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🔻 -9%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44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"</a:t>
                      </a:r>
                      <a:r>
                        <a:rPr lang="ru-RU" sz="1400" dirty="0" err="1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Черноземненская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СШ"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67%, 43 человек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67%, 43 человек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▬ 0%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44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"Советская СШ №2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СШ"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77%, 208 человек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81%, 226 человек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🔺 +4%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44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МБОУ "Советская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СШ 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№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3"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50%, 82 человека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61%, 100 человек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🔺 +11%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851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МБОУ "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Дмитровская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СШ"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7%, 5 человек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7%, 5 человек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▬ 0%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851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МБОУ "Некрасовская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СШ"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77%, 87 человек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57%, 64 человек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🔻 -20%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851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МБОУ "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Урожайновская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СШ"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22%, 22 человека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16%, 16 человек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🔻 -6%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851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МБОУ "</a:t>
                      </a:r>
                      <a:r>
                        <a:rPr lang="ru-RU" sz="1400" dirty="0" err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Заветненская</a:t>
                      </a: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СШ"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100%, 97 человек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64%, 62 человек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🔻 -36%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851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МБОУ "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Пушкинская СШ"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75%, 85 человек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64%, 72 человек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28575" marR="28575" marT="19050" marB="1905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🔻 -11%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5084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>
            <a:noAutofit/>
          </a:bodyPr>
          <a:lstStyle/>
          <a:p>
            <a:r>
              <a:rPr lang="ru-RU" sz="3600" b="1" dirty="0"/>
              <a:t>Результаты проведенного мониторинга позволяют сделать следующие выводы: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78112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В </a:t>
            </a:r>
            <a:r>
              <a:rPr lang="ru-RU" dirty="0"/>
              <a:t>общеобразовательных учреждениях Советского района Республики Крым ведется целенаправленная работа по профориентации обучающихся с учетом запроса экономики современного общества. </a:t>
            </a:r>
            <a:endParaRPr lang="ru-RU" dirty="0" smtClean="0"/>
          </a:p>
          <a:p>
            <a:r>
              <a:rPr lang="ru-RU" dirty="0" smtClean="0"/>
              <a:t>При </a:t>
            </a:r>
            <a:r>
              <a:rPr lang="ru-RU" dirty="0"/>
              <a:t>организации </a:t>
            </a:r>
            <a:r>
              <a:rPr lang="ru-RU" dirty="0" err="1"/>
              <a:t>профориентационной</a:t>
            </a:r>
            <a:r>
              <a:rPr lang="ru-RU" dirty="0"/>
              <a:t> деятельности с обучающимися используются разнообразные формы внеклассной и внеурочной деятельности.</a:t>
            </a:r>
          </a:p>
          <a:p>
            <a:r>
              <a:rPr lang="ru-RU" dirty="0"/>
              <a:t>	Диагностическая работа носит неравномерный характер. При наличии школ-лидеров (СШ №1, №2, №3, </a:t>
            </a:r>
            <a:r>
              <a:rPr lang="ru-RU" dirty="0" err="1"/>
              <a:t>Раздольненская</a:t>
            </a:r>
            <a:r>
              <a:rPr lang="ru-RU" dirty="0"/>
              <a:t>, Пушкинская), где диагностика поставлена на системную основу, значительная часть школ практически не использует </a:t>
            </a:r>
            <a:r>
              <a:rPr lang="ru-RU" dirty="0" err="1"/>
              <a:t>профориентационный</a:t>
            </a:r>
            <a:r>
              <a:rPr lang="ru-RU" dirty="0"/>
              <a:t> диагностический инструментарий.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8431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420888"/>
            <a:ext cx="8229600" cy="1143000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3861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Реализация Единой модели профориентации «Билет в будущее</a:t>
            </a:r>
          </a:p>
        </p:txBody>
      </p:sp>
      <p:graphicFrame>
        <p:nvGraphicFramePr>
          <p:cNvPr id="6" name="Объект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54939375"/>
              </p:ext>
            </p:extLst>
          </p:nvPr>
        </p:nvGraphicFramePr>
        <p:xfrm>
          <a:off x="107504" y="1916832"/>
          <a:ext cx="4896544" cy="4032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923928" y="1700808"/>
            <a:ext cx="4906888" cy="4525963"/>
          </a:xfrm>
        </p:spPr>
        <p:txBody>
          <a:bodyPr>
            <a:noAutofit/>
          </a:bodyPr>
          <a:lstStyle/>
          <a:p>
            <a:pPr algn="just"/>
            <a:r>
              <a:rPr lang="uk-UA" sz="2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</a:t>
            </a:r>
            <a:r>
              <a:rPr lang="uk-UA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</a:t>
            </a:r>
            <a:r>
              <a:rPr lang="uk-UA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(МБОУ «</a:t>
            </a:r>
            <a:r>
              <a:rPr lang="uk-UA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Черноземненская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СШ»,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"Советская СШ №2 им. Героя Советского Союза П.П.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Исаичкина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"Советская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СШ 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с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крымскотатарским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языком обучения" "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Дмитровская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СШ"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"Некрасовская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СШ"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Урожайновская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СШ»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Заветненская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СШ"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"Пушкинская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СШ" 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uk-UA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родвинутый</a:t>
            </a: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уровень                        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(МБОУ «Краснофлотская СШ», «Чапаевская СШ», «Красногвардейская СШ», «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Прудовская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СШ», «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Ильичевская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СШ», «Советская СШ №1», «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Раздольненская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СШ»)</a:t>
            </a:r>
          </a:p>
        </p:txBody>
      </p:sp>
    </p:spTree>
    <p:extLst>
      <p:ext uri="{BB962C8B-B14F-4D97-AF65-F5344CB8AC3E}">
        <p14:creationId xmlns:p14="http://schemas.microsoft.com/office/powerpoint/2010/main" val="205303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9552" y="5229200"/>
            <a:ext cx="8363272" cy="1368152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обучающихся 6-11 классов – 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1 877 уч.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Охвачено мероприятиями – 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1 803 уч. (96%)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 с ОВЗ – 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70 уч.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Детей-сирот – </a:t>
            </a:r>
            <a:r>
              <a:rPr lang="ru-RU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 уч.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/>
              <a:t>Охват обучающихся 6-11 классов мероприятиями Единой модели профориентации</a:t>
            </a:r>
            <a:endParaRPr lang="ru-RU" sz="2800" b="1" dirty="0"/>
          </a:p>
        </p:txBody>
      </p:sp>
      <p:graphicFrame>
        <p:nvGraphicFramePr>
          <p:cNvPr id="6" name="Объект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259573150"/>
              </p:ext>
            </p:extLst>
          </p:nvPr>
        </p:nvGraphicFramePr>
        <p:xfrm>
          <a:off x="457200" y="1412776"/>
          <a:ext cx="8507288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74276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курса внеурочной деятельности «Россия – мои горизонты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546791"/>
              </p:ext>
            </p:extLst>
          </p:nvPr>
        </p:nvGraphicFramePr>
        <p:xfrm>
          <a:off x="251521" y="1600200"/>
          <a:ext cx="8435280" cy="4678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28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08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908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908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32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Параллель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Количество классов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Количество детей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День недели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32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6 классы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400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четверг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32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7 классы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21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415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четверг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32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8 классы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20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353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четверг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32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9 классы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18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414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четверг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32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10 классы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130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четверг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32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11 классы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14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91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четверг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32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106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1 803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R="0" marT="95250" marB="9525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0435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Взаимодействие с предприятиями и организациями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1571892"/>
              </p:ext>
            </p:extLst>
          </p:nvPr>
        </p:nvGraphicFramePr>
        <p:xfrm>
          <a:off x="755576" y="1556792"/>
          <a:ext cx="7848872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609600" y="5445224"/>
            <a:ext cx="8229600" cy="11521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l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предприятий-партнёров – 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52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Среднее количество на 1 школу – 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3,5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Школы с 1 предприятием – 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школы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2800" b="1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09600" y="5219165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112974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45624" cy="113813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Охват и структура </a:t>
            </a:r>
            <a:r>
              <a:rPr lang="ru-RU" dirty="0" err="1" smtClean="0"/>
              <a:t>профориентационных</a:t>
            </a:r>
            <a:r>
              <a:rPr lang="ru-RU" dirty="0" smtClean="0"/>
              <a:t> мероприятий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2249036"/>
              </p:ext>
            </p:extLst>
          </p:nvPr>
        </p:nvGraphicFramePr>
        <p:xfrm>
          <a:off x="323528" y="1556792"/>
          <a:ext cx="8219256" cy="42050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Заголовок 1"/>
          <p:cNvSpPr>
            <a:spLocks noGrp="1"/>
          </p:cNvSpPr>
          <p:nvPr/>
        </p:nvSpPr>
        <p:spPr>
          <a:xfrm>
            <a:off x="683568" y="5517232"/>
            <a:ext cx="8219256" cy="10619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ru-RU" sz="2800" dirty="0"/>
              <a:t>Всего проведено мероприятий – </a:t>
            </a:r>
            <a:r>
              <a:rPr lang="ru-RU" sz="2800" b="1" dirty="0"/>
              <a:t>206</a:t>
            </a:r>
            <a:endParaRPr lang="ru-RU" sz="2800" dirty="0"/>
          </a:p>
          <a:p>
            <a:pPr lvl="0"/>
            <a:r>
              <a:rPr lang="ru-RU" sz="2800" dirty="0"/>
              <a:t>Охвачено обучающихся – </a:t>
            </a:r>
            <a:r>
              <a:rPr lang="ru-RU" sz="2800" b="1" dirty="0"/>
              <a:t>1 255 (79%)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688512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Результаты </a:t>
            </a:r>
            <a:r>
              <a:rPr lang="ru-RU" dirty="0" err="1" smtClean="0"/>
              <a:t>профориентационной</a:t>
            </a:r>
            <a:r>
              <a:rPr lang="ru-RU" dirty="0" smtClean="0"/>
              <a:t> диагностики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7728363"/>
              </p:ext>
            </p:extLst>
          </p:nvPr>
        </p:nvGraphicFramePr>
        <p:xfrm>
          <a:off x="457200" y="1600201"/>
          <a:ext cx="8435280" cy="40610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Заголовок 1"/>
          <p:cNvSpPr>
            <a:spLocks noGrp="1"/>
          </p:cNvSpPr>
          <p:nvPr/>
        </p:nvSpPr>
        <p:spPr>
          <a:xfrm>
            <a:off x="500998" y="5445224"/>
            <a:ext cx="8219256" cy="10619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ru-RU" sz="2800" dirty="0"/>
              <a:t>Зарегистрировано обучающихся – </a:t>
            </a:r>
            <a:r>
              <a:rPr lang="ru-RU" sz="2800" b="1" dirty="0"/>
              <a:t>1 698 (94%)</a:t>
            </a:r>
            <a:endParaRPr lang="ru-RU" sz="2800" dirty="0"/>
          </a:p>
          <a:p>
            <a:pPr lvl="0"/>
            <a:r>
              <a:rPr lang="ru-RU" sz="2800" dirty="0"/>
              <a:t>Пройдено диагностик – </a:t>
            </a:r>
            <a:r>
              <a:rPr lang="ru-RU" sz="2800" b="1" dirty="0"/>
              <a:t>4 795</a:t>
            </a:r>
            <a:endParaRPr lang="ru-RU" sz="2800" dirty="0"/>
          </a:p>
          <a:p>
            <a:pPr lvl="0"/>
            <a:r>
              <a:rPr lang="ru-RU" sz="2800" dirty="0"/>
              <a:t>Среднее количество на ученика – </a:t>
            </a:r>
            <a:r>
              <a:rPr lang="ru-RU" sz="2800" b="1" dirty="0"/>
              <a:t>2,82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741264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Диагностическая активность школ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7262691"/>
              </p:ext>
            </p:extLst>
          </p:nvPr>
        </p:nvGraphicFramePr>
        <p:xfrm>
          <a:off x="0" y="1412776"/>
          <a:ext cx="10692680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83934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Профильные предпрофессиональные классы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890894831"/>
              </p:ext>
            </p:extLst>
          </p:nvPr>
        </p:nvGraphicFramePr>
        <p:xfrm>
          <a:off x="251520" y="1268760"/>
          <a:ext cx="5112568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Объект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678881974"/>
              </p:ext>
            </p:extLst>
          </p:nvPr>
        </p:nvGraphicFramePr>
        <p:xfrm>
          <a:off x="5148064" y="1196752"/>
          <a:ext cx="3816424" cy="4032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Заголовок 1"/>
          <p:cNvSpPr>
            <a:spLocks noGrp="1"/>
          </p:cNvSpPr>
          <p:nvPr/>
        </p:nvSpPr>
        <p:spPr>
          <a:xfrm>
            <a:off x="462372" y="5373216"/>
            <a:ext cx="8219256" cy="10619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i="1" dirty="0" smtClean="0"/>
              <a:t>Предпрофессиональным </a:t>
            </a:r>
            <a:r>
              <a:rPr lang="ru-RU" sz="2800" i="1" dirty="0"/>
              <a:t>обучением охвачено 83 старшеклассника – 37% от общего числа.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334892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418</TotalTime>
  <Words>808</Words>
  <Application>Microsoft Office PowerPoint</Application>
  <PresentationFormat>Экран (4:3)</PresentationFormat>
  <Paragraphs>197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Segoe UI</vt:lpstr>
      <vt:lpstr>Times New Roman</vt:lpstr>
      <vt:lpstr>Тема Office</vt:lpstr>
      <vt:lpstr>Итоги мониторинга системы профессиональной ориентации обучающихся в общеобразовательных учреждениях Советского района Республики Крым в 2026 году </vt:lpstr>
      <vt:lpstr>Реализация Единой модели профориентации «Билет в будущее</vt:lpstr>
      <vt:lpstr>Охват обучающихся 6-11 классов мероприятиями Единой модели профориентации</vt:lpstr>
      <vt:lpstr>Реализация курса внеурочной деятельности «Россия – мои горизонты</vt:lpstr>
      <vt:lpstr>Взаимодействие с предприятиями и организациями</vt:lpstr>
      <vt:lpstr>Охват и структура профориентационных мероприятий</vt:lpstr>
      <vt:lpstr>Результаты профориентационной диагностики</vt:lpstr>
      <vt:lpstr>Диагностическая активность школ</vt:lpstr>
      <vt:lpstr>Профильные предпрофессиональные классы</vt:lpstr>
      <vt:lpstr>«Выбор профессии обучающимися основного общего образования» (по данным, представленным МБОУ)</vt:lpstr>
      <vt:lpstr>Вовлечение родителей в профориентационную работу</vt:lpstr>
      <vt:lpstr>Результаты проведенного мониторинга позволяют сделать следующие выводы: 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мониторинга системы профессиональной ориентации обучающихся в общеобразовательных учреждениях Советского района Республики Крым в 2026 году</dc:title>
  <dc:creator>SuperUser</dc:creator>
  <cp:lastModifiedBy>Admin</cp:lastModifiedBy>
  <cp:revision>25</cp:revision>
  <dcterms:created xsi:type="dcterms:W3CDTF">2026-06-20T13:43:15Z</dcterms:created>
  <dcterms:modified xsi:type="dcterms:W3CDTF">2026-06-23T06:38:25Z</dcterms:modified>
</cp:coreProperties>
</file>