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charts/chart12.xml" ContentType="application/vnd.openxmlformats-officedocument.drawingml.chart+xml"/>
  <Override PartName="/ppt/theme/themeOverride10.xml" ContentType="application/vnd.openxmlformats-officedocument.themeOverride+xml"/>
  <Override PartName="/ppt/charts/chart13.xml" ContentType="application/vnd.openxmlformats-officedocument.drawingml.chart+xml"/>
  <Override PartName="/ppt/theme/themeOverride11.xml" ContentType="application/vnd.openxmlformats-officedocument.themeOverride+xml"/>
  <Override PartName="/ppt/charts/chart14.xml" ContentType="application/vnd.openxmlformats-officedocument.drawingml.chart+xml"/>
  <Override PartName="/ppt/theme/themeOverride12.xml" ContentType="application/vnd.openxmlformats-officedocument.themeOverride+xml"/>
  <Override PartName="/ppt/charts/chart15.xml" ContentType="application/vnd.openxmlformats-officedocument.drawingml.chart+xml"/>
  <Override PartName="/ppt/theme/themeOverride13.xml" ContentType="application/vnd.openxmlformats-officedocument.themeOverride+xml"/>
  <Override PartName="/ppt/charts/chart16.xml" ContentType="application/vnd.openxmlformats-officedocument.drawingml.chart+xml"/>
  <Override PartName="/ppt/theme/themeOverride14.xml" ContentType="application/vnd.openxmlformats-officedocument.themeOverr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notesSlides/notesSlide3.xml" ContentType="application/vnd.openxmlformats-officedocument.presentationml.notesSlide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theme/themeOverride15.xml" ContentType="application/vnd.openxmlformats-officedocument.themeOverride+xml"/>
  <Override PartName="/ppt/charts/chart28.xml" ContentType="application/vnd.openxmlformats-officedocument.drawingml.chart+xml"/>
  <Override PartName="/ppt/theme/themeOverride16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54"/>
  </p:notesMasterIdLst>
  <p:sldIdLst>
    <p:sldId id="257" r:id="rId2"/>
    <p:sldId id="256" r:id="rId3"/>
    <p:sldId id="260" r:id="rId4"/>
    <p:sldId id="358" r:id="rId5"/>
    <p:sldId id="359" r:id="rId6"/>
    <p:sldId id="360" r:id="rId7"/>
    <p:sldId id="258" r:id="rId8"/>
    <p:sldId id="361" r:id="rId9"/>
    <p:sldId id="362" r:id="rId10"/>
    <p:sldId id="366" r:id="rId11"/>
    <p:sldId id="367" r:id="rId12"/>
    <p:sldId id="348" r:id="rId13"/>
    <p:sldId id="365" r:id="rId14"/>
    <p:sldId id="368" r:id="rId15"/>
    <p:sldId id="327" r:id="rId16"/>
    <p:sldId id="369" r:id="rId17"/>
    <p:sldId id="328" r:id="rId18"/>
    <p:sldId id="370" r:id="rId19"/>
    <p:sldId id="372" r:id="rId20"/>
    <p:sldId id="371" r:id="rId21"/>
    <p:sldId id="329" r:id="rId22"/>
    <p:sldId id="330" r:id="rId23"/>
    <p:sldId id="331" r:id="rId24"/>
    <p:sldId id="332" r:id="rId25"/>
    <p:sldId id="333" r:id="rId26"/>
    <p:sldId id="373" r:id="rId27"/>
    <p:sldId id="334" r:id="rId28"/>
    <p:sldId id="374" r:id="rId29"/>
    <p:sldId id="335" r:id="rId30"/>
    <p:sldId id="336" r:id="rId31"/>
    <p:sldId id="342" r:id="rId32"/>
    <p:sldId id="344" r:id="rId33"/>
    <p:sldId id="345" r:id="rId34"/>
    <p:sldId id="346" r:id="rId35"/>
    <p:sldId id="347" r:id="rId36"/>
    <p:sldId id="350" r:id="rId37"/>
    <p:sldId id="318" r:id="rId38"/>
    <p:sldId id="375" r:id="rId39"/>
    <p:sldId id="376" r:id="rId40"/>
    <p:sldId id="355" r:id="rId41"/>
    <p:sldId id="363" r:id="rId42"/>
    <p:sldId id="353" r:id="rId43"/>
    <p:sldId id="377" r:id="rId44"/>
    <p:sldId id="384" r:id="rId45"/>
    <p:sldId id="383" r:id="rId46"/>
    <p:sldId id="382" r:id="rId47"/>
    <p:sldId id="381" r:id="rId48"/>
    <p:sldId id="380" r:id="rId49"/>
    <p:sldId id="379" r:id="rId50"/>
    <p:sldId id="356" r:id="rId51"/>
    <p:sldId id="357" r:id="rId52"/>
    <p:sldId id="378" r:id="rId5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68" d="100"/>
          <a:sy n="68" d="100"/>
        </p:scale>
        <p:origin x="-13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82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9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0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esktop\&#1056;&#1077;&#1079;&#1091;&#1083;&#1100;&#1090;&#1072;&#1090;&#1099;%20&#1043;&#1048;&#1040;-21.xlsx" TargetMode="External"/><Relationship Id="rId1" Type="http://schemas.openxmlformats.org/officeDocument/2006/relationships/themeOverride" Target="../theme/themeOverride11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2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esktop\&#1056;&#1077;&#1079;&#1091;&#1083;&#1100;&#1090;&#1072;&#1090;&#1099;%20&#1043;&#1048;&#1040;-21.xlsx" TargetMode="External"/><Relationship Id="rId1" Type="http://schemas.openxmlformats.org/officeDocument/2006/relationships/themeOverride" Target="../theme/themeOverride13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esktop\&#1056;&#1077;&#1079;&#1091;&#1083;&#1100;&#1090;&#1072;&#1090;&#1099;%20&#1043;&#1048;&#1040;-21.xlsx" TargetMode="External"/><Relationship Id="rId1" Type="http://schemas.openxmlformats.org/officeDocument/2006/relationships/themeOverride" Target="../theme/themeOverride1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3.xlsx"/><Relationship Id="rId1" Type="http://schemas.openxmlformats.org/officeDocument/2006/relationships/themeOverride" Target="../theme/themeOverride15.xm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4.xlsx"/><Relationship Id="rId1" Type="http://schemas.openxmlformats.org/officeDocument/2006/relationships/themeOverride" Target="../theme/themeOverride16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ОУ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МБОУ</c:v>
                </c:pt>
                <c:pt idx="1">
                  <c:v>МБДОУ</c:v>
                </c:pt>
                <c:pt idx="2">
                  <c:v>МБУ ДО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</c:v>
                </c:pt>
                <c:pt idx="1">
                  <c:v>9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Результаты ЕГЭ литература</a:t>
            </a:r>
          </a:p>
          <a:p>
            <a:pPr algn="ctr"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средний балл</a:t>
            </a:r>
          </a:p>
        </c:rich>
      </c:tx>
      <c:layout>
        <c:manualLayout>
          <c:xMode val="edge"/>
          <c:yMode val="edge"/>
          <c:x val="0.27719298245614032"/>
          <c:y val="1.207364811267014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'Литература ЕГЭ ср балл 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'Литература ЕГЭ ср балл '!$A$2:$A$4</c:f>
              <c:strCache>
                <c:ptCount val="3"/>
                <c:pt idx="0">
                  <c:v>Дмитровская средняя школа</c:v>
                </c:pt>
                <c:pt idx="1">
                  <c:v>Советская средняя школы №2</c:v>
                </c:pt>
                <c:pt idx="2">
                  <c:v>Урожайновская средняя школа</c:v>
                </c:pt>
              </c:strCache>
            </c:strRef>
          </c:cat>
          <c:val>
            <c:numRef>
              <c:f>'Литература ЕГЭ ср балл '!$B$2:$B$4</c:f>
              <c:numCache>
                <c:formatCode>General</c:formatCode>
                <c:ptCount val="3"/>
                <c:pt idx="0">
                  <c:v>70</c:v>
                </c:pt>
                <c:pt idx="1">
                  <c:v>64</c:v>
                </c:pt>
                <c:pt idx="2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763840"/>
        <c:axId val="33748096"/>
      </c:barChart>
      <c:catAx>
        <c:axId val="31763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748096"/>
        <c:crosses val="autoZero"/>
        <c:auto val="1"/>
        <c:lblAlgn val="ctr"/>
        <c:lblOffset val="100"/>
        <c:noMultiLvlLbl val="0"/>
      </c:catAx>
      <c:valAx>
        <c:axId val="3374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63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/>
              <a:t>Результаты ЕГЭ история</a:t>
            </a:r>
          </a:p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/>
              <a:t>средний балл</a:t>
            </a:r>
          </a:p>
        </c:rich>
      </c:tx>
      <c:layout>
        <c:manualLayout>
          <c:xMode val="edge"/>
          <c:yMode val="edge"/>
          <c:x val="0.24186835198231799"/>
          <c:y val="5.2407462657619568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'История ЕГЭ ср балл'!$B$1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'История ЕГЭ ср балл'!$A$2:$A$16</c:f>
              <c:strCache>
                <c:ptCount val="15"/>
                <c:pt idx="0">
                  <c:v>Краснофлотская средняя школа</c:v>
                </c:pt>
                <c:pt idx="1">
                  <c:v>Советская средняя школа №1</c:v>
                </c:pt>
                <c:pt idx="2">
                  <c:v>Прудовская средняя школа</c:v>
                </c:pt>
                <c:pt idx="3">
                  <c:v>Некрасовская средняя школа</c:v>
                </c:pt>
                <c:pt idx="4">
                  <c:v>Ильичевская средняя школа</c:v>
                </c:pt>
                <c:pt idx="5">
                  <c:v>Заветненская средняя школа</c:v>
                </c:pt>
                <c:pt idx="6">
                  <c:v>Советская средняя школы №2</c:v>
                </c:pt>
                <c:pt idx="7">
                  <c:v>Чернозёмненская средняя школа</c:v>
                </c:pt>
                <c:pt idx="8">
                  <c:v>Пушкинская средняя школа</c:v>
                </c:pt>
                <c:pt idx="9">
                  <c:v>Дмитровская средняя школа</c:v>
                </c:pt>
                <c:pt idx="10">
                  <c:v>Советская средняя школа №3</c:v>
                </c:pt>
                <c:pt idx="11">
                  <c:v>Раздольненская средняя школа</c:v>
                </c:pt>
                <c:pt idx="12">
                  <c:v>Урожайновская средняя школа</c:v>
                </c:pt>
                <c:pt idx="13">
                  <c:v>Красногвардейская средняя школа</c:v>
                </c:pt>
                <c:pt idx="14">
                  <c:v>Чапаевская средняя школа</c:v>
                </c:pt>
              </c:strCache>
            </c:strRef>
          </c:cat>
          <c:val>
            <c:numRef>
              <c:f>'История ЕГЭ ср балл'!$B$2:$B$16</c:f>
              <c:numCache>
                <c:formatCode>General</c:formatCode>
                <c:ptCount val="15"/>
                <c:pt idx="0">
                  <c:v>92</c:v>
                </c:pt>
                <c:pt idx="1">
                  <c:v>53</c:v>
                </c:pt>
                <c:pt idx="2">
                  <c:v>53</c:v>
                </c:pt>
                <c:pt idx="3">
                  <c:v>52</c:v>
                </c:pt>
                <c:pt idx="4">
                  <c:v>46</c:v>
                </c:pt>
                <c:pt idx="5">
                  <c:v>45</c:v>
                </c:pt>
                <c:pt idx="6">
                  <c:v>42</c:v>
                </c:pt>
                <c:pt idx="7">
                  <c:v>41</c:v>
                </c:pt>
                <c:pt idx="8">
                  <c:v>15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221440"/>
        <c:axId val="34223616"/>
      </c:barChart>
      <c:catAx>
        <c:axId val="34221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223616"/>
        <c:crosses val="autoZero"/>
        <c:auto val="1"/>
        <c:lblAlgn val="ctr"/>
        <c:lblOffset val="100"/>
        <c:noMultiLvlLbl val="0"/>
      </c:catAx>
      <c:valAx>
        <c:axId val="34223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221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Результаты ЕГЭ физика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средний балл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'Физика ЕГЭ ср балл'!$B$1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'Физика ЕГЭ ср балл'!$A$2:$A$5</c:f>
              <c:strCache>
                <c:ptCount val="4"/>
                <c:pt idx="0">
                  <c:v>Советская средняя школа №1</c:v>
                </c:pt>
                <c:pt idx="1">
                  <c:v>Советская средняя школы №2</c:v>
                </c:pt>
                <c:pt idx="2">
                  <c:v>Чернозёмненская средняя школа</c:v>
                </c:pt>
                <c:pt idx="3">
                  <c:v>Советская средняя школа №3</c:v>
                </c:pt>
              </c:strCache>
            </c:strRef>
          </c:cat>
          <c:val>
            <c:numRef>
              <c:f>'Физика ЕГЭ ср балл'!$B$2:$B$5</c:f>
              <c:numCache>
                <c:formatCode>General</c:formatCode>
                <c:ptCount val="4"/>
                <c:pt idx="0">
                  <c:v>64</c:v>
                </c:pt>
                <c:pt idx="1">
                  <c:v>54</c:v>
                </c:pt>
                <c:pt idx="2">
                  <c:v>52</c:v>
                </c:pt>
                <c:pt idx="3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632384"/>
        <c:axId val="31687424"/>
      </c:barChart>
      <c:catAx>
        <c:axId val="3163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687424"/>
        <c:crosses val="autoZero"/>
        <c:auto val="1"/>
        <c:lblAlgn val="ctr"/>
        <c:lblOffset val="100"/>
        <c:noMultiLvlLbl val="0"/>
      </c:catAx>
      <c:valAx>
        <c:axId val="3168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632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Результаты ОГЭ русский язык</a:t>
            </a:r>
          </a:p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средний балл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'Русский язык ОГЭ ср балл 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'Русский язык ОГЭ ср балл '!$A$2:$A$16</c:f>
              <c:strCache>
                <c:ptCount val="15"/>
                <c:pt idx="0">
                  <c:v>Советская средняя школы №2</c:v>
                </c:pt>
                <c:pt idx="1">
                  <c:v>Раздольненская средняя школа</c:v>
                </c:pt>
                <c:pt idx="2">
                  <c:v>Заветненская средняя школа</c:v>
                </c:pt>
                <c:pt idx="3">
                  <c:v>Советская средняя школа №1</c:v>
                </c:pt>
                <c:pt idx="4">
                  <c:v>Краснофлотская средняя школа</c:v>
                </c:pt>
                <c:pt idx="5">
                  <c:v>Красногвардейская средняя школа</c:v>
                </c:pt>
                <c:pt idx="6">
                  <c:v>Дмитровская средняя школа</c:v>
                </c:pt>
                <c:pt idx="7">
                  <c:v>Прудовская средняя школа</c:v>
                </c:pt>
                <c:pt idx="8">
                  <c:v>Чернозёмненская средняя школа</c:v>
                </c:pt>
                <c:pt idx="9">
                  <c:v>Некрасовская средняя школа</c:v>
                </c:pt>
                <c:pt idx="10">
                  <c:v>Урожайновская средняя школа</c:v>
                </c:pt>
                <c:pt idx="11">
                  <c:v>Советская средняя школа №3</c:v>
                </c:pt>
                <c:pt idx="12">
                  <c:v>Пушкинская средняя школа</c:v>
                </c:pt>
                <c:pt idx="13">
                  <c:v>Чапаевская средняя школа</c:v>
                </c:pt>
                <c:pt idx="14">
                  <c:v>Ильичевская средняя школа</c:v>
                </c:pt>
              </c:strCache>
            </c:strRef>
          </c:cat>
          <c:val>
            <c:numRef>
              <c:f>'Русский язык ОГЭ ср балл '!$B$2:$B$16</c:f>
              <c:numCache>
                <c:formatCode>General</c:formatCode>
                <c:ptCount val="15"/>
                <c:pt idx="0">
                  <c:v>3.9</c:v>
                </c:pt>
                <c:pt idx="1">
                  <c:v>3.8</c:v>
                </c:pt>
                <c:pt idx="2">
                  <c:v>3.7</c:v>
                </c:pt>
                <c:pt idx="3">
                  <c:v>3.7</c:v>
                </c:pt>
                <c:pt idx="4">
                  <c:v>3.7</c:v>
                </c:pt>
                <c:pt idx="5">
                  <c:v>3.7</c:v>
                </c:pt>
                <c:pt idx="6">
                  <c:v>3.7</c:v>
                </c:pt>
                <c:pt idx="7">
                  <c:v>3.6</c:v>
                </c:pt>
                <c:pt idx="8">
                  <c:v>3.6</c:v>
                </c:pt>
                <c:pt idx="9">
                  <c:v>3.5</c:v>
                </c:pt>
                <c:pt idx="10">
                  <c:v>3.4</c:v>
                </c:pt>
                <c:pt idx="11">
                  <c:v>3.4</c:v>
                </c:pt>
                <c:pt idx="12">
                  <c:v>3.3</c:v>
                </c:pt>
                <c:pt idx="13">
                  <c:v>3.2</c:v>
                </c:pt>
                <c:pt idx="14">
                  <c:v>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750400"/>
        <c:axId val="31761152"/>
      </c:barChart>
      <c:catAx>
        <c:axId val="3175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61152"/>
        <c:crosses val="autoZero"/>
        <c:auto val="1"/>
        <c:lblAlgn val="ctr"/>
        <c:lblOffset val="100"/>
        <c:noMultiLvlLbl val="0"/>
      </c:catAx>
      <c:valAx>
        <c:axId val="3176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50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/>
              <a:t>Результаты ОГЭ русский язык</a:t>
            </a:r>
          </a:p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/>
              <a:t>Качество знаний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'Русский язык ОГЭ качество'!$B$1</c:f>
              <c:strCache>
                <c:ptCount val="1"/>
                <c:pt idx="0">
                  <c:v>Качество знаний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'Русский язык ОГЭ качество'!$A$2:$A$16</c:f>
              <c:strCache>
                <c:ptCount val="15"/>
                <c:pt idx="0">
                  <c:v>Советская средняя школы №2</c:v>
                </c:pt>
                <c:pt idx="1">
                  <c:v>Раздольненская средняя школа</c:v>
                </c:pt>
                <c:pt idx="2">
                  <c:v>Заветненская средняя школа</c:v>
                </c:pt>
                <c:pt idx="3">
                  <c:v>Советская средняя школа №1</c:v>
                </c:pt>
                <c:pt idx="4">
                  <c:v>Краснофлотская средняя школа</c:v>
                </c:pt>
                <c:pt idx="5">
                  <c:v>Красногвардейская средняя школа</c:v>
                </c:pt>
                <c:pt idx="6">
                  <c:v>Дмитровская средняя школа</c:v>
                </c:pt>
                <c:pt idx="7">
                  <c:v>Прудовская средняя школа</c:v>
                </c:pt>
                <c:pt idx="8">
                  <c:v>Чернозёмненская средняя школа</c:v>
                </c:pt>
                <c:pt idx="9">
                  <c:v>Некрасовская средняя школа</c:v>
                </c:pt>
                <c:pt idx="10">
                  <c:v>Урожайновская средняя школа</c:v>
                </c:pt>
                <c:pt idx="11">
                  <c:v>Советская средняя школа №3</c:v>
                </c:pt>
                <c:pt idx="12">
                  <c:v>Пушкинская средняя школа</c:v>
                </c:pt>
                <c:pt idx="13">
                  <c:v>Чапаевская средняя школа</c:v>
                </c:pt>
                <c:pt idx="14">
                  <c:v>Ильичевская средняя школа</c:v>
                </c:pt>
              </c:strCache>
            </c:strRef>
          </c:cat>
          <c:val>
            <c:numRef>
              <c:f>'Русский язык ОГЭ качество'!$B$2:$B$16</c:f>
              <c:numCache>
                <c:formatCode>0%</c:formatCode>
                <c:ptCount val="15"/>
                <c:pt idx="0">
                  <c:v>0.65</c:v>
                </c:pt>
                <c:pt idx="1">
                  <c:v>0.64</c:v>
                </c:pt>
                <c:pt idx="2">
                  <c:v>0.69</c:v>
                </c:pt>
                <c:pt idx="3">
                  <c:v>0.54</c:v>
                </c:pt>
                <c:pt idx="4">
                  <c:v>0.6</c:v>
                </c:pt>
                <c:pt idx="5">
                  <c:v>0.6</c:v>
                </c:pt>
                <c:pt idx="6">
                  <c:v>0.5</c:v>
                </c:pt>
                <c:pt idx="7">
                  <c:v>0.5</c:v>
                </c:pt>
                <c:pt idx="8">
                  <c:v>0.45</c:v>
                </c:pt>
                <c:pt idx="9">
                  <c:v>0.38</c:v>
                </c:pt>
                <c:pt idx="10">
                  <c:v>0.43</c:v>
                </c:pt>
                <c:pt idx="11">
                  <c:v>0.36</c:v>
                </c:pt>
                <c:pt idx="12">
                  <c:v>0.31</c:v>
                </c:pt>
                <c:pt idx="13">
                  <c:v>0.26</c:v>
                </c:pt>
                <c:pt idx="14">
                  <c:v>0.21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247424"/>
        <c:axId val="34250752"/>
      </c:barChart>
      <c:catAx>
        <c:axId val="34247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250752"/>
        <c:crosses val="autoZero"/>
        <c:auto val="1"/>
        <c:lblAlgn val="ctr"/>
        <c:lblOffset val="100"/>
        <c:noMultiLvlLbl val="0"/>
      </c:catAx>
      <c:valAx>
        <c:axId val="3425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247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Результаты ОГЭ математика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средний балл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'Математика ОГЭ ср балл 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'Математика ОГЭ ср балл '!$A$2:$A$16</c:f>
              <c:strCache>
                <c:ptCount val="15"/>
                <c:pt idx="0">
                  <c:v>Краснофлотская средняя школа</c:v>
                </c:pt>
                <c:pt idx="1">
                  <c:v>Пушкинская средняя школа</c:v>
                </c:pt>
                <c:pt idx="2">
                  <c:v>Советская средняя школа №3</c:v>
                </c:pt>
                <c:pt idx="3">
                  <c:v>Раздольненская средняя школа</c:v>
                </c:pt>
                <c:pt idx="4">
                  <c:v>Советская средняя школа №1</c:v>
                </c:pt>
                <c:pt idx="5">
                  <c:v>Заветненская средняя школа</c:v>
                </c:pt>
                <c:pt idx="6">
                  <c:v>Чапаевская средняя школа</c:v>
                </c:pt>
                <c:pt idx="7">
                  <c:v>Дмитровская средняя школа</c:v>
                </c:pt>
                <c:pt idx="8">
                  <c:v>Советская средняя школы №2</c:v>
                </c:pt>
                <c:pt idx="9">
                  <c:v>Урожайновская средняя школа</c:v>
                </c:pt>
                <c:pt idx="10">
                  <c:v>Ильичевская средняя школа</c:v>
                </c:pt>
                <c:pt idx="11">
                  <c:v>Некрасовская средняя школа</c:v>
                </c:pt>
                <c:pt idx="12">
                  <c:v>Чернозёмненская средняя школа</c:v>
                </c:pt>
                <c:pt idx="13">
                  <c:v>Красногвардейская средняя школа</c:v>
                </c:pt>
                <c:pt idx="14">
                  <c:v>Прудовская средняя школа</c:v>
                </c:pt>
              </c:strCache>
            </c:strRef>
          </c:cat>
          <c:val>
            <c:numRef>
              <c:f>'Математика ОГЭ ср балл '!$B$2:$B$16</c:f>
              <c:numCache>
                <c:formatCode>General</c:formatCode>
                <c:ptCount val="15"/>
                <c:pt idx="0">
                  <c:v>3.7</c:v>
                </c:pt>
                <c:pt idx="1">
                  <c:v>3.7</c:v>
                </c:pt>
                <c:pt idx="2">
                  <c:v>3.6</c:v>
                </c:pt>
                <c:pt idx="3">
                  <c:v>3.6</c:v>
                </c:pt>
                <c:pt idx="4">
                  <c:v>3.5</c:v>
                </c:pt>
                <c:pt idx="5">
                  <c:v>3.4</c:v>
                </c:pt>
                <c:pt idx="6">
                  <c:v>3.3</c:v>
                </c:pt>
                <c:pt idx="7">
                  <c:v>3.3</c:v>
                </c:pt>
                <c:pt idx="8">
                  <c:v>3.2</c:v>
                </c:pt>
                <c:pt idx="9">
                  <c:v>3.2</c:v>
                </c:pt>
                <c:pt idx="10">
                  <c:v>3.1</c:v>
                </c:pt>
                <c:pt idx="11">
                  <c:v>3.1</c:v>
                </c:pt>
                <c:pt idx="12">
                  <c:v>3</c:v>
                </c:pt>
                <c:pt idx="13">
                  <c:v>2.9</c:v>
                </c:pt>
                <c:pt idx="14">
                  <c:v>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636928"/>
        <c:axId val="36656256"/>
      </c:barChart>
      <c:catAx>
        <c:axId val="3663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656256"/>
        <c:crosses val="autoZero"/>
        <c:auto val="1"/>
        <c:lblAlgn val="ctr"/>
        <c:lblOffset val="100"/>
        <c:noMultiLvlLbl val="0"/>
      </c:catAx>
      <c:valAx>
        <c:axId val="3665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636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Результаты ОГЭ матаматика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Качество знаний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'Математика ОГЭ качество '!$B$1</c:f>
              <c:strCache>
                <c:ptCount val="1"/>
                <c:pt idx="0">
                  <c:v>Качество знаний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'Математика ОГЭ качество '!$A$2:$A$16</c:f>
              <c:strCache>
                <c:ptCount val="15"/>
                <c:pt idx="0">
                  <c:v>Советская средняя школы №2</c:v>
                </c:pt>
                <c:pt idx="1">
                  <c:v>Раздольненская средняя школа</c:v>
                </c:pt>
                <c:pt idx="2">
                  <c:v>Заветненская средняя школа</c:v>
                </c:pt>
                <c:pt idx="3">
                  <c:v>Советская средняя школа №1</c:v>
                </c:pt>
                <c:pt idx="4">
                  <c:v>Краснофлотская средняя школа</c:v>
                </c:pt>
                <c:pt idx="5">
                  <c:v>Красногвардейская средняя школа</c:v>
                </c:pt>
                <c:pt idx="6">
                  <c:v>Дмитровская средняя школа</c:v>
                </c:pt>
                <c:pt idx="7">
                  <c:v>Прудовская средняя школа</c:v>
                </c:pt>
                <c:pt idx="8">
                  <c:v>Чернозёмненская средняя школа</c:v>
                </c:pt>
                <c:pt idx="9">
                  <c:v>Некрасовская средняя школа</c:v>
                </c:pt>
                <c:pt idx="10">
                  <c:v>Урожайновская средняя школа</c:v>
                </c:pt>
                <c:pt idx="11">
                  <c:v>Советская средняя школа №3</c:v>
                </c:pt>
                <c:pt idx="12">
                  <c:v>Пушкинская средняя школа</c:v>
                </c:pt>
                <c:pt idx="13">
                  <c:v>Чапаевская средняя школа</c:v>
                </c:pt>
                <c:pt idx="14">
                  <c:v>Ильичевская средняя школа</c:v>
                </c:pt>
              </c:strCache>
            </c:strRef>
          </c:cat>
          <c:val>
            <c:numRef>
              <c:f>'Математика ОГЭ качество '!$B$2:$B$16</c:f>
              <c:numCache>
                <c:formatCode>0%</c:formatCode>
                <c:ptCount val="15"/>
                <c:pt idx="0">
                  <c:v>0.38</c:v>
                </c:pt>
                <c:pt idx="1">
                  <c:v>0.55000000000000004</c:v>
                </c:pt>
                <c:pt idx="2">
                  <c:v>0.5</c:v>
                </c:pt>
                <c:pt idx="3">
                  <c:v>0.49</c:v>
                </c:pt>
                <c:pt idx="4">
                  <c:v>0.7</c:v>
                </c:pt>
                <c:pt idx="5">
                  <c:v>0.21</c:v>
                </c:pt>
                <c:pt idx="6">
                  <c:v>0.33</c:v>
                </c:pt>
                <c:pt idx="7">
                  <c:v>0.17</c:v>
                </c:pt>
                <c:pt idx="8">
                  <c:v>0.27</c:v>
                </c:pt>
                <c:pt idx="9">
                  <c:v>0.13</c:v>
                </c:pt>
                <c:pt idx="10">
                  <c:v>0.28999999999999998</c:v>
                </c:pt>
                <c:pt idx="11">
                  <c:v>0.56000000000000005</c:v>
                </c:pt>
                <c:pt idx="12">
                  <c:v>0.69</c:v>
                </c:pt>
                <c:pt idx="13">
                  <c:v>0.43</c:v>
                </c:pt>
                <c:pt idx="14">
                  <c:v>0.26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747136"/>
        <c:axId val="36917248"/>
      </c:barChart>
      <c:catAx>
        <c:axId val="3674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917248"/>
        <c:crosses val="autoZero"/>
        <c:auto val="1"/>
        <c:lblAlgn val="ctr"/>
        <c:lblOffset val="100"/>
        <c:noMultiLvlLbl val="0"/>
      </c:catAx>
      <c:valAx>
        <c:axId val="36917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747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>
                <a:solidFill>
                  <a:srgbClr val="FF0000"/>
                </a:solidFill>
              </a:rPr>
              <a:t>Количество</a:t>
            </a:r>
            <a:r>
              <a:rPr lang="ru-RU" b="1" baseline="0">
                <a:solidFill>
                  <a:srgbClr val="FF0000"/>
                </a:solidFill>
              </a:rPr>
              <a:t> победителей и призёров конкурсов художественно-эстетического направления</a:t>
            </a:r>
            <a:endParaRPr lang="ru-RU" b="1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7</c:v>
                </c:pt>
                <c:pt idx="1">
                  <c:v>9</c:v>
                </c:pt>
                <c:pt idx="2">
                  <c:v>13</c:v>
                </c:pt>
                <c:pt idx="3">
                  <c:v>12</c:v>
                </c:pt>
                <c:pt idx="4">
                  <c:v>3</c:v>
                </c:pt>
                <c:pt idx="5">
                  <c:v>6</c:v>
                </c:pt>
                <c:pt idx="6">
                  <c:v>9</c:v>
                </c:pt>
                <c:pt idx="7">
                  <c:v>6</c:v>
                </c:pt>
                <c:pt idx="8">
                  <c:v>11</c:v>
                </c:pt>
                <c:pt idx="9">
                  <c:v>1</c:v>
                </c:pt>
                <c:pt idx="10">
                  <c:v>13</c:v>
                </c:pt>
                <c:pt idx="11">
                  <c:v>11</c:v>
                </c:pt>
                <c:pt idx="12">
                  <c:v>2</c:v>
                </c:pt>
                <c:pt idx="13">
                  <c:v>6</c:v>
                </c:pt>
                <c:pt idx="14">
                  <c:v>4</c:v>
                </c:pt>
                <c:pt idx="15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7F7-4D06-84BE-975C5FDCA7E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</c:strCache>
            </c:strRef>
          </c:cat>
          <c:val>
            <c:numRef>
              <c:f>Лист1!$C$2:$C$17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7F7-4D06-84BE-975C5FDCA7E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Лист1!$A$2:$A$17</c:f>
              <c:strCache>
                <c:ptCount val="16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</c:strCache>
            </c:strRef>
          </c:cat>
          <c:val>
            <c:numRef>
              <c:f>Лист1!$D$2:$D$17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7F7-4D06-84BE-975C5FDCA7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253824"/>
        <c:axId val="36616832"/>
        <c:axId val="0"/>
      </c:bar3DChart>
      <c:catAx>
        <c:axId val="3425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6616832"/>
        <c:crosses val="autoZero"/>
        <c:auto val="1"/>
        <c:lblAlgn val="ctr"/>
        <c:lblOffset val="100"/>
        <c:noMultiLvlLbl val="0"/>
      </c:catAx>
      <c:valAx>
        <c:axId val="36616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25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>
                <a:solidFill>
                  <a:srgbClr val="C00000"/>
                </a:solidFill>
              </a:rPr>
              <a:t>Количество</a:t>
            </a:r>
            <a:r>
              <a:rPr lang="ru-RU" b="1" baseline="0">
                <a:solidFill>
                  <a:srgbClr val="C00000"/>
                </a:solidFill>
              </a:rPr>
              <a:t> победителей и призёров в конкурсах 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baseline="0">
                <a:solidFill>
                  <a:srgbClr val="C00000"/>
                </a:solidFill>
              </a:rPr>
              <a:t>естественнонаучного направления</a:t>
            </a:r>
            <a:endParaRPr lang="ru-RU" b="1">
              <a:solidFill>
                <a:srgbClr val="C0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20</c:v>
                </c:pt>
                <c:pt idx="1">
                  <c:v>6</c:v>
                </c:pt>
                <c:pt idx="2">
                  <c:v>3</c:v>
                </c:pt>
                <c:pt idx="3">
                  <c:v>3</c:v>
                </c:pt>
                <c:pt idx="4">
                  <c:v>5</c:v>
                </c:pt>
                <c:pt idx="5">
                  <c:v>5</c:v>
                </c:pt>
                <c:pt idx="6">
                  <c:v>20</c:v>
                </c:pt>
                <c:pt idx="7">
                  <c:v>6</c:v>
                </c:pt>
                <c:pt idx="8">
                  <c:v>6</c:v>
                </c:pt>
                <c:pt idx="9">
                  <c:v>4</c:v>
                </c:pt>
                <c:pt idx="10">
                  <c:v>8</c:v>
                </c:pt>
                <c:pt idx="11">
                  <c:v>3</c:v>
                </c:pt>
                <c:pt idx="12">
                  <c:v>7</c:v>
                </c:pt>
                <c:pt idx="13">
                  <c:v>4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5BC-4597-9C34-3B8359A2BDD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4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9</c:v>
                </c:pt>
                <c:pt idx="7">
                  <c:v>1</c:v>
                </c:pt>
                <c:pt idx="8">
                  <c:v>3</c:v>
                </c:pt>
                <c:pt idx="9">
                  <c:v>1</c:v>
                </c:pt>
                <c:pt idx="10">
                  <c:v>2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5BC-4597-9C34-3B8359A2BDD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5BC-4597-9C34-3B8359A2BD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759808"/>
        <c:axId val="36920320"/>
        <c:axId val="0"/>
      </c:bar3DChart>
      <c:catAx>
        <c:axId val="36759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6920320"/>
        <c:crosses val="autoZero"/>
        <c:auto val="1"/>
        <c:lblAlgn val="ctr"/>
        <c:lblOffset val="100"/>
        <c:noMultiLvlLbl val="0"/>
      </c:catAx>
      <c:valAx>
        <c:axId val="36920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6759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>
                <a:solidFill>
                  <a:srgbClr val="FF0000"/>
                </a:solidFill>
              </a:rPr>
              <a:t>Количество победителей и призёров в конкурсах 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>
                <a:solidFill>
                  <a:srgbClr val="FF0000"/>
                </a:solidFill>
              </a:rPr>
              <a:t>туристко-краеведческого направления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</c:v>
                </c:pt>
                <c:pt idx="1">
                  <c:v>5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4</c:v>
                </c:pt>
                <c:pt idx="7">
                  <c:v>1</c:v>
                </c:pt>
                <c:pt idx="8">
                  <c:v>3</c:v>
                </c:pt>
                <c:pt idx="9">
                  <c:v>0</c:v>
                </c:pt>
                <c:pt idx="10">
                  <c:v>2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18-4A65-8969-5F4625B2F39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C18-4A65-8969-5F4625B2F39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C18-4A65-8969-5F4625B2F3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821888"/>
        <c:axId val="38823424"/>
        <c:axId val="0"/>
      </c:bar3DChart>
      <c:catAx>
        <c:axId val="388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8823424"/>
        <c:crosses val="autoZero"/>
        <c:auto val="1"/>
        <c:lblAlgn val="ctr"/>
        <c:lblOffset val="100"/>
        <c:noMultiLvlLbl val="0"/>
      </c:catAx>
      <c:valAx>
        <c:axId val="38823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88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9427436326068513E-2"/>
          <c:y val="5.641357253449783E-2"/>
          <c:w val="0.7130100135193369"/>
          <c:h val="0.542594240196291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2019/20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общее количество</c:v>
                </c:pt>
                <c:pt idx="1">
                  <c:v>первоклассников</c:v>
                </c:pt>
                <c:pt idx="2">
                  <c:v>десятиклассников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3783</c:v>
                </c:pt>
                <c:pt idx="1">
                  <c:v>450</c:v>
                </c:pt>
                <c:pt idx="2">
                  <c:v>191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2020/21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общее количество</c:v>
                </c:pt>
                <c:pt idx="1">
                  <c:v>первоклассников</c:v>
                </c:pt>
                <c:pt idx="2">
                  <c:v>десятиклассников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3886</c:v>
                </c:pt>
                <c:pt idx="1">
                  <c:v>441</c:v>
                </c:pt>
                <c:pt idx="2">
                  <c:v>147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2021/22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общее количество</c:v>
                </c:pt>
                <c:pt idx="1">
                  <c:v>первоклассников</c:v>
                </c:pt>
                <c:pt idx="2">
                  <c:v>десятиклассников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3933</c:v>
                </c:pt>
                <c:pt idx="1">
                  <c:v>412</c:v>
                </c:pt>
                <c:pt idx="2">
                  <c:v>154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727616"/>
        <c:axId val="33729152"/>
        <c:axId val="0"/>
      </c:bar3DChart>
      <c:catAx>
        <c:axId val="33727616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33729152"/>
        <c:crosses val="autoZero"/>
        <c:auto val="1"/>
        <c:lblAlgn val="ctr"/>
        <c:lblOffset val="100"/>
        <c:noMultiLvlLbl val="0"/>
      </c:catAx>
      <c:valAx>
        <c:axId val="33729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727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138231360936987"/>
          <c:y val="9.6853777431239643E-2"/>
          <c:w val="0.15101034594139329"/>
          <c:h val="0.2208897146858833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>
                <a:solidFill>
                  <a:srgbClr val="FF0000"/>
                </a:solidFill>
              </a:rPr>
              <a:t>Количество победителей и призёров в научно-исследовательских конкурсах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"Советская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6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  <c:pt idx="7">
                  <c:v>0</c:v>
                </c:pt>
                <c:pt idx="8">
                  <c:v>4</c:v>
                </c:pt>
                <c:pt idx="9">
                  <c:v>3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  <c:pt idx="13">
                  <c:v>6</c:v>
                </c:pt>
                <c:pt idx="14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131-41A1-856B-BE0856FBFAA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"Советская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131-41A1-856B-BE0856FBFAA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"Советская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131-41A1-856B-BE0856FBFA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208448"/>
        <c:axId val="37209984"/>
        <c:axId val="0"/>
      </c:bar3DChart>
      <c:catAx>
        <c:axId val="3720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209984"/>
        <c:crosses val="autoZero"/>
        <c:auto val="1"/>
        <c:lblAlgn val="ctr"/>
        <c:lblOffset val="100"/>
        <c:noMultiLvlLbl val="0"/>
      </c:catAx>
      <c:valAx>
        <c:axId val="37209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20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>
                <a:solidFill>
                  <a:srgbClr val="FF0000"/>
                </a:solidFill>
              </a:rPr>
              <a:t>Количество</a:t>
            </a:r>
            <a:r>
              <a:rPr lang="ru-RU" b="1" baseline="0">
                <a:solidFill>
                  <a:srgbClr val="FF0000"/>
                </a:solidFill>
              </a:rPr>
              <a:t> победителей и призёров в творческих конкурсах</a:t>
            </a:r>
            <a:endParaRPr lang="ru-RU" b="1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14</c:v>
                </c:pt>
                <c:pt idx="1">
                  <c:v>3</c:v>
                </c:pt>
                <c:pt idx="2">
                  <c:v>14</c:v>
                </c:pt>
                <c:pt idx="3">
                  <c:v>8</c:v>
                </c:pt>
                <c:pt idx="4">
                  <c:v>7</c:v>
                </c:pt>
                <c:pt idx="5">
                  <c:v>5</c:v>
                </c:pt>
                <c:pt idx="6">
                  <c:v>19</c:v>
                </c:pt>
                <c:pt idx="7">
                  <c:v>2</c:v>
                </c:pt>
                <c:pt idx="8">
                  <c:v>5</c:v>
                </c:pt>
                <c:pt idx="9">
                  <c:v>2</c:v>
                </c:pt>
                <c:pt idx="10">
                  <c:v>1</c:v>
                </c:pt>
                <c:pt idx="11">
                  <c:v>4</c:v>
                </c:pt>
                <c:pt idx="12">
                  <c:v>4</c:v>
                </c:pt>
                <c:pt idx="13">
                  <c:v>3</c:v>
                </c:pt>
                <c:pt idx="14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1B-4F2D-B2C7-B621D62AF4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3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1B-4F2D-B2C7-B621D62AF41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81B-4F2D-B2C7-B621D62AF4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194176"/>
        <c:axId val="64627072"/>
        <c:axId val="0"/>
      </c:bar3DChart>
      <c:catAx>
        <c:axId val="38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627072"/>
        <c:crosses val="autoZero"/>
        <c:auto val="1"/>
        <c:lblAlgn val="ctr"/>
        <c:lblOffset val="100"/>
        <c:noMultiLvlLbl val="0"/>
      </c:catAx>
      <c:valAx>
        <c:axId val="6462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819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>
                <a:solidFill>
                  <a:srgbClr val="FF0000"/>
                </a:solidFill>
              </a:rPr>
              <a:t>Количество</a:t>
            </a:r>
            <a:r>
              <a:rPr lang="ru-RU" b="1" baseline="0">
                <a:solidFill>
                  <a:srgbClr val="FF0000"/>
                </a:solidFill>
              </a:rPr>
              <a:t> участий  МБОУ в конкурсах</a:t>
            </a:r>
            <a:endParaRPr lang="ru-RU" b="1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2017/2018 учебный 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109</c:v>
                </c:pt>
                <c:pt idx="1">
                  <c:v>74</c:v>
                </c:pt>
                <c:pt idx="2">
                  <c:v>68</c:v>
                </c:pt>
                <c:pt idx="3">
                  <c:v>52</c:v>
                </c:pt>
                <c:pt idx="4">
                  <c:v>52</c:v>
                </c:pt>
                <c:pt idx="5">
                  <c:v>44</c:v>
                </c:pt>
                <c:pt idx="6">
                  <c:v>109</c:v>
                </c:pt>
                <c:pt idx="7">
                  <c:v>56</c:v>
                </c:pt>
                <c:pt idx="8">
                  <c:v>74</c:v>
                </c:pt>
                <c:pt idx="9">
                  <c:v>58</c:v>
                </c:pt>
                <c:pt idx="10">
                  <c:v>49</c:v>
                </c:pt>
                <c:pt idx="11">
                  <c:v>53</c:v>
                </c:pt>
                <c:pt idx="12">
                  <c:v>42</c:v>
                </c:pt>
                <c:pt idx="13">
                  <c:v>42</c:v>
                </c:pt>
                <c:pt idx="14">
                  <c:v>63</c:v>
                </c:pt>
                <c:pt idx="15">
                  <c:v>28</c:v>
                </c:pt>
                <c:pt idx="16">
                  <c:v>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19-43A3-B21C-3F3688087E8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2018/2019 учебный год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130</c:v>
                </c:pt>
                <c:pt idx="1">
                  <c:v>103</c:v>
                </c:pt>
                <c:pt idx="2">
                  <c:v>122</c:v>
                </c:pt>
                <c:pt idx="3">
                  <c:v>113</c:v>
                </c:pt>
                <c:pt idx="4">
                  <c:v>96</c:v>
                </c:pt>
                <c:pt idx="5">
                  <c:v>85</c:v>
                </c:pt>
                <c:pt idx="6">
                  <c:v>128</c:v>
                </c:pt>
                <c:pt idx="7">
                  <c:v>81</c:v>
                </c:pt>
                <c:pt idx="8">
                  <c:v>103</c:v>
                </c:pt>
                <c:pt idx="9">
                  <c:v>104</c:v>
                </c:pt>
                <c:pt idx="10">
                  <c:v>100</c:v>
                </c:pt>
                <c:pt idx="11">
                  <c:v>94</c:v>
                </c:pt>
                <c:pt idx="12">
                  <c:v>63</c:v>
                </c:pt>
                <c:pt idx="13">
                  <c:v>84</c:v>
                </c:pt>
                <c:pt idx="14">
                  <c:v>118</c:v>
                </c:pt>
                <c:pt idx="15">
                  <c:v>34</c:v>
                </c:pt>
                <c:pt idx="16">
                  <c:v>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19-43A3-B21C-3F3688087E8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2019/2020 учебный год</c:v>
                </c:pt>
              </c:strCache>
            </c:strRef>
          </c:tx>
          <c:invertIfNegative val="0"/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75</c:v>
                </c:pt>
                <c:pt idx="1">
                  <c:v>55</c:v>
                </c:pt>
                <c:pt idx="2">
                  <c:v>37</c:v>
                </c:pt>
                <c:pt idx="3">
                  <c:v>53</c:v>
                </c:pt>
                <c:pt idx="4">
                  <c:v>44</c:v>
                </c:pt>
                <c:pt idx="5">
                  <c:v>41</c:v>
                </c:pt>
                <c:pt idx="6">
                  <c:v>86</c:v>
                </c:pt>
                <c:pt idx="7">
                  <c:v>38</c:v>
                </c:pt>
                <c:pt idx="8">
                  <c:v>52</c:v>
                </c:pt>
                <c:pt idx="9">
                  <c:v>39</c:v>
                </c:pt>
                <c:pt idx="10">
                  <c:v>65</c:v>
                </c:pt>
                <c:pt idx="11">
                  <c:v>46</c:v>
                </c:pt>
                <c:pt idx="12">
                  <c:v>41</c:v>
                </c:pt>
                <c:pt idx="13">
                  <c:v>45</c:v>
                </c:pt>
                <c:pt idx="14">
                  <c:v>51</c:v>
                </c:pt>
                <c:pt idx="15">
                  <c:v>27</c:v>
                </c:pt>
                <c:pt idx="16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D4-4A08-9F5B-204D65E8AF8A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2020/2021 учебный год</c:v>
                </c:pt>
              </c:strCache>
            </c:strRef>
          </c:tx>
          <c:invertIfNegative val="0"/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Лист1!$E$2:$E$18</c:f>
              <c:numCache>
                <c:formatCode>General</c:formatCode>
                <c:ptCount val="17"/>
                <c:pt idx="0">
                  <c:v>75</c:v>
                </c:pt>
                <c:pt idx="1">
                  <c:v>56</c:v>
                </c:pt>
                <c:pt idx="2">
                  <c:v>36</c:v>
                </c:pt>
                <c:pt idx="3">
                  <c:v>55</c:v>
                </c:pt>
                <c:pt idx="4">
                  <c:v>41</c:v>
                </c:pt>
                <c:pt idx="5">
                  <c:v>54</c:v>
                </c:pt>
                <c:pt idx="6">
                  <c:v>96</c:v>
                </c:pt>
                <c:pt idx="7">
                  <c:v>42</c:v>
                </c:pt>
                <c:pt idx="8">
                  <c:v>49</c:v>
                </c:pt>
                <c:pt idx="9">
                  <c:v>42</c:v>
                </c:pt>
                <c:pt idx="10">
                  <c:v>63</c:v>
                </c:pt>
                <c:pt idx="11">
                  <c:v>59</c:v>
                </c:pt>
                <c:pt idx="12">
                  <c:v>43</c:v>
                </c:pt>
                <c:pt idx="13">
                  <c:v>44</c:v>
                </c:pt>
                <c:pt idx="14">
                  <c:v>51</c:v>
                </c:pt>
                <c:pt idx="15">
                  <c:v>9</c:v>
                </c:pt>
                <c:pt idx="16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167-4DA4-A112-18B63FCD6E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842688"/>
        <c:axId val="73844224"/>
      </c:barChart>
      <c:catAx>
        <c:axId val="73842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3844224"/>
        <c:crosses val="autoZero"/>
        <c:auto val="1"/>
        <c:lblAlgn val="ctr"/>
        <c:lblOffset val="100"/>
        <c:noMultiLvlLbl val="0"/>
      </c:catAx>
      <c:valAx>
        <c:axId val="73844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3842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</a:t>
            </a:r>
            <a:r>
              <a:rPr lang="ru-RU" b="1" baseline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количество победителе и призёров 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baseline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учреждениях</a:t>
            </a:r>
            <a:endParaRPr lang="ru-RU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этап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6"/>
              <c:layout>
                <c:manualLayout>
                  <c:x val="0"/>
                  <c:y val="-7.9365079365079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8.0808080808082508E-3"/>
                  <c:y val="-3.9682539682539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4.040404040404040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14D5-4DA3-825E-C980A167C88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54</c:v>
                </c:pt>
                <c:pt idx="1">
                  <c:v>28</c:v>
                </c:pt>
                <c:pt idx="2">
                  <c:v>33</c:v>
                </c:pt>
                <c:pt idx="3">
                  <c:v>28</c:v>
                </c:pt>
                <c:pt idx="4">
                  <c:v>18</c:v>
                </c:pt>
                <c:pt idx="5">
                  <c:v>20</c:v>
                </c:pt>
                <c:pt idx="6">
                  <c:v>59</c:v>
                </c:pt>
                <c:pt idx="7">
                  <c:v>15</c:v>
                </c:pt>
                <c:pt idx="8">
                  <c:v>30</c:v>
                </c:pt>
                <c:pt idx="9">
                  <c:v>10</c:v>
                </c:pt>
                <c:pt idx="10">
                  <c:v>25</c:v>
                </c:pt>
                <c:pt idx="11">
                  <c:v>27</c:v>
                </c:pt>
                <c:pt idx="12">
                  <c:v>13</c:v>
                </c:pt>
                <c:pt idx="13">
                  <c:v>25</c:v>
                </c:pt>
                <c:pt idx="14">
                  <c:v>19</c:v>
                </c:pt>
                <c:pt idx="15">
                  <c:v>12</c:v>
                </c:pt>
                <c:pt idx="1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2A-4B07-8CFE-06982603BD2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этап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10101010101010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060606060606062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0606060606060233E-3"/>
                  <c:y val="-7.275048233154940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0808080808080548E-3"/>
                  <c:y val="-7.275048233154940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21212121212120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0101010101010027E-2"/>
                  <c:y val="-7.275048233154940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8.08080808080808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0101010101010105E-2"/>
                  <c:y val="-7.275048233154940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21212121212120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2121212121212118E-2"/>
                  <c:y val="-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1.212121212121219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8.0808080808080808E-3"/>
                  <c:y val="-7.275048233154940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1.2121212121212118E-2"/>
                  <c:y val="-3.9682539682539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1.010101010100994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1.010101010101010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14D5-4DA3-825E-C980A167C881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1.2121212121212118E-2"/>
                  <c:y val="-3.9682539682539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14D5-4DA3-825E-C980A167C88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10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5</c:v>
                </c:pt>
                <c:pt idx="5">
                  <c:v>1</c:v>
                </c:pt>
                <c:pt idx="6">
                  <c:v>14</c:v>
                </c:pt>
                <c:pt idx="7">
                  <c:v>2</c:v>
                </c:pt>
                <c:pt idx="8">
                  <c:v>5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1</c:v>
                </c:pt>
                <c:pt idx="13">
                  <c:v>3</c:v>
                </c:pt>
                <c:pt idx="14">
                  <c:v>5</c:v>
                </c:pt>
                <c:pt idx="15">
                  <c:v>2</c:v>
                </c:pt>
                <c:pt idx="16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2A-4B07-8CFE-06982603BD2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этап</c:v>
                </c:pt>
              </c:strCache>
            </c:strRef>
          </c:tx>
          <c:invertIfNegative val="0"/>
          <c:dLbls>
            <c:dLbl>
              <c:idx val="15"/>
              <c:layout>
                <c:manualLayout>
                  <c:x val="1.010101010101010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AE8-4E9E-B5EF-4A27792E678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«Советская СШ №1»</c:v>
                </c:pt>
                <c:pt idx="1">
                  <c:v>«Советская СШ №2»</c:v>
                </c:pt>
                <c:pt idx="2">
                  <c:v>«Советская СШ №3 с кр. тат. яз. об»</c:v>
                </c:pt>
                <c:pt idx="3">
                  <c:v>«Ильичевская СШ»</c:v>
                </c:pt>
                <c:pt idx="4">
                  <c:v>«Заветненская СШ им. Кр. партизан»</c:v>
                </c:pt>
                <c:pt idx="5">
                  <c:v>«Красногвардейская СШ»</c:v>
                </c:pt>
                <c:pt idx="6">
                  <c:v>«Краснофлотская СШ»</c:v>
                </c:pt>
                <c:pt idx="7">
                  <c:v>«Дмитровская СШ»</c:v>
                </c:pt>
                <c:pt idx="8">
                  <c:v>«Некрасовская СШ»</c:v>
                </c:pt>
                <c:pt idx="9">
                  <c:v>«Чернозёмненская СШ»</c:v>
                </c:pt>
                <c:pt idx="10">
                  <c:v>«Чапаевская СШ»</c:v>
                </c:pt>
                <c:pt idx="11">
                  <c:v>«Урожайновская СШ»</c:v>
                </c:pt>
                <c:pt idx="12">
                  <c:v>«Пушкинская СШ»</c:v>
                </c:pt>
                <c:pt idx="13">
                  <c:v>Прудовская СШ»</c:v>
                </c:pt>
                <c:pt idx="14">
                  <c:v>«Раздольненская СШ»</c:v>
                </c:pt>
                <c:pt idx="15">
                  <c:v>МБУ ДО "Советский ЦДЮТ"</c:v>
                </c:pt>
                <c:pt idx="16">
                  <c:v>МБУ ДО "Советская ДЮСШ"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29</c:v>
                </c:pt>
                <c:pt idx="16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AE8-4E9E-B5EF-4A27792E678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5891456"/>
        <c:axId val="75893376"/>
        <c:axId val="0"/>
      </c:bar3DChart>
      <c:catAx>
        <c:axId val="7589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893376"/>
        <c:crosses val="autoZero"/>
        <c:auto val="1"/>
        <c:lblAlgn val="ctr"/>
        <c:lblOffset val="100"/>
        <c:noMultiLvlLbl val="0"/>
      </c:catAx>
      <c:valAx>
        <c:axId val="75893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891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>
                <a:solidFill>
                  <a:srgbClr val="FF0000"/>
                </a:solidFill>
              </a:rPr>
              <a:t>Количество</a:t>
            </a:r>
            <a:r>
              <a:rPr lang="ru-RU" sz="1400" b="1" baseline="0">
                <a:solidFill>
                  <a:srgbClr val="FF0000"/>
                </a:solidFill>
              </a:rPr>
              <a:t> победителей и призёров МБДОУ </a:t>
            </a:r>
          </a:p>
          <a:p>
            <a:pPr>
              <a:defRPr sz="9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baseline="0">
                <a:solidFill>
                  <a:srgbClr val="FF0000"/>
                </a:solidFill>
              </a:rPr>
              <a:t>в конкурсах в 2020/2021 учебном году</a:t>
            </a:r>
            <a:endParaRPr lang="ru-RU" sz="1400" b="1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уровень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Лист1!$A$2:$A$13</c:f>
              <c:strCache>
                <c:ptCount val="12"/>
                <c:pt idx="0">
                  <c:v> МБДОУ «Советский д/с №2 «Берёзка»</c:v>
                </c:pt>
                <c:pt idx="1">
                  <c:v>МБДОУ «Заветненский д/с «Аленький цветочек»</c:v>
                </c:pt>
                <c:pt idx="2">
                  <c:v>МБДОУ «Раздольненский д/с «Колокольчик»</c:v>
                </c:pt>
                <c:pt idx="3">
                  <c:v>МБДОУ «Прудовский д/с «Аленушка»</c:v>
                </c:pt>
                <c:pt idx="4">
                  <c:v>МБДОУ «Чапаевский д/с «Орешек»</c:v>
                </c:pt>
                <c:pt idx="5">
                  <c:v>МБДОУ «Некрасовский д/с «Ромашка»</c:v>
                </c:pt>
                <c:pt idx="6">
                  <c:v>МБДОУ «Пушкинский  д/с «Радуга»</c:v>
                </c:pt>
                <c:pt idx="7">
                  <c:v>МБДОУ «Ильичевский д/с «Колобок»</c:v>
                </c:pt>
                <c:pt idx="8">
                  <c:v>МБДОУ «Красногвардейский десткий сад "Весёлое солнышко"</c:v>
                </c:pt>
                <c:pt idx="9">
                  <c:v>МБОУ «Дмитровская СШ»</c:v>
                </c:pt>
                <c:pt idx="10">
                  <c:v>МБОУ «Урожайновская СШ»</c:v>
                </c:pt>
                <c:pt idx="11">
                  <c:v>МБОУ «Черноземненская СШ»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6</c:v>
                </c:pt>
                <c:pt idx="1">
                  <c:v>10</c:v>
                </c:pt>
                <c:pt idx="2">
                  <c:v>4</c:v>
                </c:pt>
                <c:pt idx="3">
                  <c:v>7</c:v>
                </c:pt>
                <c:pt idx="4">
                  <c:v>6</c:v>
                </c:pt>
                <c:pt idx="5">
                  <c:v>11</c:v>
                </c:pt>
                <c:pt idx="6">
                  <c:v>7</c:v>
                </c:pt>
                <c:pt idx="7">
                  <c:v>6</c:v>
                </c:pt>
                <c:pt idx="8">
                  <c:v>4</c:v>
                </c:pt>
                <c:pt idx="9">
                  <c:v>5</c:v>
                </c:pt>
                <c:pt idx="10">
                  <c:v>4</c:v>
                </c:pt>
                <c:pt idx="1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B3-4041-B376-9E7A0526B6B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Республиканский уровень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Лист1!$A$2:$A$13</c:f>
              <c:strCache>
                <c:ptCount val="12"/>
                <c:pt idx="0">
                  <c:v> МБДОУ «Советский д/с №2 «Берёзка»</c:v>
                </c:pt>
                <c:pt idx="1">
                  <c:v>МБДОУ «Заветненский д/с «Аленький цветочек»</c:v>
                </c:pt>
                <c:pt idx="2">
                  <c:v>МБДОУ «Раздольненский д/с «Колокольчик»</c:v>
                </c:pt>
                <c:pt idx="3">
                  <c:v>МБДОУ «Прудовский д/с «Аленушка»</c:v>
                </c:pt>
                <c:pt idx="4">
                  <c:v>МБДОУ «Чапаевский д/с «Орешек»</c:v>
                </c:pt>
                <c:pt idx="5">
                  <c:v>МБДОУ «Некрасовский д/с «Ромашка»</c:v>
                </c:pt>
                <c:pt idx="6">
                  <c:v>МБДОУ «Пушкинский  д/с «Радуга»</c:v>
                </c:pt>
                <c:pt idx="7">
                  <c:v>МБДОУ «Ильичевский д/с «Колобок»</c:v>
                </c:pt>
                <c:pt idx="8">
                  <c:v>МБДОУ «Красногвардейский десткий сад "Весёлое солнышко"</c:v>
                </c:pt>
                <c:pt idx="9">
                  <c:v>МБОУ «Дмитровская СШ»</c:v>
                </c:pt>
                <c:pt idx="10">
                  <c:v>МБОУ «Урожайновская СШ»</c:v>
                </c:pt>
                <c:pt idx="11">
                  <c:v>МБОУ «Черноземненская СШ»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AB3-4041-B376-9E7A0526B6B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Всероссийский уровень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Лист1!$A$2:$A$13</c:f>
              <c:strCache>
                <c:ptCount val="12"/>
                <c:pt idx="0">
                  <c:v> МБДОУ «Советский д/с №2 «Берёзка»</c:v>
                </c:pt>
                <c:pt idx="1">
                  <c:v>МБДОУ «Заветненский д/с «Аленький цветочек»</c:v>
                </c:pt>
                <c:pt idx="2">
                  <c:v>МБДОУ «Раздольненский д/с «Колокольчик»</c:v>
                </c:pt>
                <c:pt idx="3">
                  <c:v>МБДОУ «Прудовский д/с «Аленушка»</c:v>
                </c:pt>
                <c:pt idx="4">
                  <c:v>МБДОУ «Чапаевский д/с «Орешек»</c:v>
                </c:pt>
                <c:pt idx="5">
                  <c:v>МБДОУ «Некрасовский д/с «Ромашка»</c:v>
                </c:pt>
                <c:pt idx="6">
                  <c:v>МБДОУ «Пушкинский  д/с «Радуга»</c:v>
                </c:pt>
                <c:pt idx="7">
                  <c:v>МБДОУ «Ильичевский д/с «Колобок»</c:v>
                </c:pt>
                <c:pt idx="8">
                  <c:v>МБДОУ «Красногвардейский десткий сад "Весёлое солнышко"</c:v>
                </c:pt>
                <c:pt idx="9">
                  <c:v>МБОУ «Дмитровская СШ»</c:v>
                </c:pt>
                <c:pt idx="10">
                  <c:v>МБОУ «Урожайновская СШ»</c:v>
                </c:pt>
                <c:pt idx="11">
                  <c:v>МБОУ «Черноземненская СШ»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AB3-4041-B376-9E7A0526B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664256"/>
        <c:axId val="40992768"/>
        <c:axId val="0"/>
      </c:bar3DChart>
      <c:catAx>
        <c:axId val="3966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0992768"/>
        <c:crosses val="autoZero"/>
        <c:auto val="1"/>
        <c:lblAlgn val="ctr"/>
        <c:lblOffset val="100"/>
        <c:noMultiLvlLbl val="0"/>
      </c:catAx>
      <c:valAx>
        <c:axId val="4099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9664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</a:t>
            </a:r>
            <a:r>
              <a:rPr lang="ru-RU" b="1" baseline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участий МБДОУ в конкурсах</a:t>
            </a:r>
            <a:endParaRPr lang="ru-RU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2017/2018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МБДОУ Советский д/с "Берёзка"</c:v>
                </c:pt>
                <c:pt idx="1">
                  <c:v>МБДОУ Заветненский д/с "Аленький цветочек"</c:v>
                </c:pt>
                <c:pt idx="2">
                  <c:v>МБДОУ Раздольненский д/с "Колокольчик"</c:v>
                </c:pt>
                <c:pt idx="3">
                  <c:v>МБДОУ Прудовский д/с "Алёнушка"</c:v>
                </c:pt>
                <c:pt idx="4">
                  <c:v>МБДОУ Чапаевский д/с "Орешек"</c:v>
                </c:pt>
                <c:pt idx="5">
                  <c:v>МБДОУ Некрасовский д/с "Ромашка"</c:v>
                </c:pt>
                <c:pt idx="6">
                  <c:v>МБДОУ Пушкинский д/с Радуга"</c:v>
                </c:pt>
                <c:pt idx="7">
                  <c:v>МБДОУ  Ильичевский д/с "Колобок"</c:v>
                </c:pt>
                <c:pt idx="8">
                  <c:v>МБДОУ Красногвардейский д/с "Весёлое солнышко"</c:v>
                </c:pt>
                <c:pt idx="9">
                  <c:v>МБОУ "Дмитровская СШ"</c:v>
                </c:pt>
                <c:pt idx="10">
                  <c:v>МБОУ "Урожайновская СШ"</c:v>
                </c:pt>
                <c:pt idx="11">
                  <c:v>МБОУ "Черноземненская СШ"</c:v>
                </c:pt>
                <c:pt idx="12">
                  <c:v>МБОУ "Краснофлотская СШ"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5</c:v>
                </c:pt>
                <c:pt idx="1">
                  <c:v>8</c:v>
                </c:pt>
                <c:pt idx="2">
                  <c:v>5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0</c:v>
                </c:pt>
                <c:pt idx="8">
                  <c:v>3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BF-419A-AA7C-E2BF0E16C20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2018/2019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МБДОУ Советский д/с "Берёзка"</c:v>
                </c:pt>
                <c:pt idx="1">
                  <c:v>МБДОУ Заветненский д/с "Аленький цветочек"</c:v>
                </c:pt>
                <c:pt idx="2">
                  <c:v>МБДОУ Раздольненский д/с "Колокольчик"</c:v>
                </c:pt>
                <c:pt idx="3">
                  <c:v>МБДОУ Прудовский д/с "Алёнушка"</c:v>
                </c:pt>
                <c:pt idx="4">
                  <c:v>МБДОУ Чапаевский д/с "Орешек"</c:v>
                </c:pt>
                <c:pt idx="5">
                  <c:v>МБДОУ Некрасовский д/с "Ромашка"</c:v>
                </c:pt>
                <c:pt idx="6">
                  <c:v>МБДОУ Пушкинский д/с Радуга"</c:v>
                </c:pt>
                <c:pt idx="7">
                  <c:v>МБДОУ  Ильичевский д/с "Колобок"</c:v>
                </c:pt>
                <c:pt idx="8">
                  <c:v>МБДОУ Красногвардейский д/с "Весёлое солнышко"</c:v>
                </c:pt>
                <c:pt idx="9">
                  <c:v>МБОУ "Дмитровская СШ"</c:v>
                </c:pt>
                <c:pt idx="10">
                  <c:v>МБОУ "Урожайновская СШ"</c:v>
                </c:pt>
                <c:pt idx="11">
                  <c:v>МБОУ "Черноземненская СШ"</c:v>
                </c:pt>
                <c:pt idx="12">
                  <c:v>МБОУ "Краснофлотская СШ"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9</c:v>
                </c:pt>
                <c:pt idx="1">
                  <c:v>14</c:v>
                </c:pt>
                <c:pt idx="2">
                  <c:v>11</c:v>
                </c:pt>
                <c:pt idx="3">
                  <c:v>18</c:v>
                </c:pt>
                <c:pt idx="4">
                  <c:v>10</c:v>
                </c:pt>
                <c:pt idx="5">
                  <c:v>11</c:v>
                </c:pt>
                <c:pt idx="6">
                  <c:v>7</c:v>
                </c:pt>
                <c:pt idx="7">
                  <c:v>11</c:v>
                </c:pt>
                <c:pt idx="8">
                  <c:v>10</c:v>
                </c:pt>
                <c:pt idx="9">
                  <c:v>6</c:v>
                </c:pt>
                <c:pt idx="10">
                  <c:v>7</c:v>
                </c:pt>
                <c:pt idx="11">
                  <c:v>6</c:v>
                </c:pt>
                <c:pt idx="1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BF-419A-AA7C-E2BF0E16C20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2019/2020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МБДОУ Советский д/с "Берёзка"</c:v>
                </c:pt>
                <c:pt idx="1">
                  <c:v>МБДОУ Заветненский д/с "Аленький цветочек"</c:v>
                </c:pt>
                <c:pt idx="2">
                  <c:v>МБДОУ Раздольненский д/с "Колокольчик"</c:v>
                </c:pt>
                <c:pt idx="3">
                  <c:v>МБДОУ Прудовский д/с "Алёнушка"</c:v>
                </c:pt>
                <c:pt idx="4">
                  <c:v>МБДОУ Чапаевский д/с "Орешек"</c:v>
                </c:pt>
                <c:pt idx="5">
                  <c:v>МБДОУ Некрасовский д/с "Ромашка"</c:v>
                </c:pt>
                <c:pt idx="6">
                  <c:v>МБДОУ Пушкинский д/с Радуга"</c:v>
                </c:pt>
                <c:pt idx="7">
                  <c:v>МБДОУ  Ильичевский д/с "Колобок"</c:v>
                </c:pt>
                <c:pt idx="8">
                  <c:v>МБДОУ Красногвардейский д/с "Весёлое солнышко"</c:v>
                </c:pt>
                <c:pt idx="9">
                  <c:v>МБОУ "Дмитровская СШ"</c:v>
                </c:pt>
                <c:pt idx="10">
                  <c:v>МБОУ "Урожайновская СШ"</c:v>
                </c:pt>
                <c:pt idx="11">
                  <c:v>МБОУ "Черноземненская СШ"</c:v>
                </c:pt>
                <c:pt idx="12">
                  <c:v>МБОУ "Краснофлотская СШ"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4</c:v>
                </c:pt>
                <c:pt idx="1">
                  <c:v>5</c:v>
                </c:pt>
                <c:pt idx="2">
                  <c:v>13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4</c:v>
                </c:pt>
                <c:pt idx="7">
                  <c:v>11</c:v>
                </c:pt>
                <c:pt idx="8">
                  <c:v>5</c:v>
                </c:pt>
                <c:pt idx="9">
                  <c:v>7</c:v>
                </c:pt>
                <c:pt idx="10">
                  <c:v>4</c:v>
                </c:pt>
                <c:pt idx="11">
                  <c:v>4</c:v>
                </c:pt>
                <c:pt idx="1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BF-419A-AA7C-E2BF0E16C20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2020/2021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Лист1!$A$2:$A$14</c:f>
              <c:strCache>
                <c:ptCount val="13"/>
                <c:pt idx="0">
                  <c:v>МБДОУ Советский д/с "Берёзка"</c:v>
                </c:pt>
                <c:pt idx="1">
                  <c:v>МБДОУ Заветненский д/с "Аленький цветочек"</c:v>
                </c:pt>
                <c:pt idx="2">
                  <c:v>МБДОУ Раздольненский д/с "Колокольчик"</c:v>
                </c:pt>
                <c:pt idx="3">
                  <c:v>МБДОУ Прудовский д/с "Алёнушка"</c:v>
                </c:pt>
                <c:pt idx="4">
                  <c:v>МБДОУ Чапаевский д/с "Орешек"</c:v>
                </c:pt>
                <c:pt idx="5">
                  <c:v>МБДОУ Некрасовский д/с "Ромашка"</c:v>
                </c:pt>
                <c:pt idx="6">
                  <c:v>МБДОУ Пушкинский д/с Радуга"</c:v>
                </c:pt>
                <c:pt idx="7">
                  <c:v>МБДОУ  Ильичевский д/с "Колобок"</c:v>
                </c:pt>
                <c:pt idx="8">
                  <c:v>МБДОУ Красногвардейский д/с "Весёлое солнышко"</c:v>
                </c:pt>
                <c:pt idx="9">
                  <c:v>МБОУ "Дмитровская СШ"</c:v>
                </c:pt>
                <c:pt idx="10">
                  <c:v>МБОУ "Урожайновская СШ"</c:v>
                </c:pt>
                <c:pt idx="11">
                  <c:v>МБОУ "Черноземненская СШ"</c:v>
                </c:pt>
                <c:pt idx="12">
                  <c:v>МБОУ "Краснофлотская СШ"</c:v>
                </c:pt>
              </c:strCache>
            </c:strRef>
          </c:cat>
          <c:val>
            <c:numRef>
              <c:f>Лист1!$E$2:$E$14</c:f>
              <c:numCache>
                <c:formatCode>General</c:formatCode>
                <c:ptCount val="13"/>
                <c:pt idx="0">
                  <c:v>9</c:v>
                </c:pt>
                <c:pt idx="1">
                  <c:v>17</c:v>
                </c:pt>
                <c:pt idx="2">
                  <c:v>19</c:v>
                </c:pt>
                <c:pt idx="3">
                  <c:v>12</c:v>
                </c:pt>
                <c:pt idx="4">
                  <c:v>13</c:v>
                </c:pt>
                <c:pt idx="5">
                  <c:v>13</c:v>
                </c:pt>
                <c:pt idx="6">
                  <c:v>13</c:v>
                </c:pt>
                <c:pt idx="7">
                  <c:v>14</c:v>
                </c:pt>
                <c:pt idx="8">
                  <c:v>13</c:v>
                </c:pt>
                <c:pt idx="9">
                  <c:v>4</c:v>
                </c:pt>
                <c:pt idx="10">
                  <c:v>13</c:v>
                </c:pt>
                <c:pt idx="11">
                  <c:v>8</c:v>
                </c:pt>
                <c:pt idx="12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FBF-419A-AA7C-E2BF0E16C2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851520"/>
        <c:axId val="79971456"/>
      </c:barChart>
      <c:catAx>
        <c:axId val="7985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971456"/>
        <c:crosses val="autoZero"/>
        <c:auto val="1"/>
        <c:lblAlgn val="ctr"/>
        <c:lblOffset val="100"/>
        <c:noMultiLvlLbl val="0"/>
      </c:catAx>
      <c:valAx>
        <c:axId val="7997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851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82621586677831249"/>
          <c:y val="1.5023369027964365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Категория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высшая</c:v>
                </c:pt>
                <c:pt idx="1">
                  <c:v>первая</c:v>
                </c:pt>
                <c:pt idx="2">
                  <c:v>СЗД</c:v>
                </c:pt>
                <c:pt idx="3">
                  <c:v>без категори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71</c:v>
                </c:pt>
                <c:pt idx="1">
                  <c:v>112</c:v>
                </c:pt>
                <c:pt idx="2">
                  <c:v>137</c:v>
                </c:pt>
                <c:pt idx="3">
                  <c:v>155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80905237175359523"/>
          <c:y val="4.1247627954838044E-2"/>
          <c:w val="0.18205880157152601"/>
          <c:h val="0.76245144523316788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 w="24917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"Советский детский сад №2 "Березка"</c:v>
                </c:pt>
                <c:pt idx="1">
                  <c:v>"Заветненский детский сад "Аленький цветочек"</c:v>
                </c:pt>
                <c:pt idx="2">
                  <c:v>"Раздольненский детский сад "Колокольчик"</c:v>
                </c:pt>
                <c:pt idx="3">
                  <c:v>"Красногвардейский детский сад "Веселое солнышко"</c:v>
                </c:pt>
                <c:pt idx="4">
                  <c:v>"Чапаевский детский сад "Орешек"</c:v>
                </c:pt>
                <c:pt idx="5">
                  <c:v>"Прудовский детский сад "Аленушка"</c:v>
                </c:pt>
                <c:pt idx="6">
                  <c:v>"Ильичевский детский сад "Колобок"</c:v>
                </c:pt>
                <c:pt idx="7">
                  <c:v>"Пушкинский детский сад "Радуга"</c:v>
                </c:pt>
                <c:pt idx="8">
                  <c:v>"Некрасовский детский сад "Ромашка"</c:v>
                </c:pt>
                <c:pt idx="9">
                  <c:v>"Краснофлотская СШ (дошкольное отделение)</c:v>
                </c:pt>
                <c:pt idx="10">
                  <c:v>"Урожайновская СШ" (дошкольное отделение)</c:v>
                </c:pt>
                <c:pt idx="11">
                  <c:v>"Дмитровская СШ" (дошкольное отделение)</c:v>
                </c:pt>
                <c:pt idx="12">
                  <c:v>"Черноземненская СШ" (дошкольное отделение)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63.7</c:v>
                </c:pt>
                <c:pt idx="1">
                  <c:v>49.3</c:v>
                </c:pt>
                <c:pt idx="2">
                  <c:v>46</c:v>
                </c:pt>
                <c:pt idx="3">
                  <c:v>50.2</c:v>
                </c:pt>
                <c:pt idx="4">
                  <c:v>48.8</c:v>
                </c:pt>
                <c:pt idx="5">
                  <c:v>41.2</c:v>
                </c:pt>
                <c:pt idx="6">
                  <c:v>32</c:v>
                </c:pt>
                <c:pt idx="7">
                  <c:v>68</c:v>
                </c:pt>
                <c:pt idx="8">
                  <c:v>38</c:v>
                </c:pt>
                <c:pt idx="9">
                  <c:v>56.3</c:v>
                </c:pt>
                <c:pt idx="10">
                  <c:v>23</c:v>
                </c:pt>
                <c:pt idx="11">
                  <c:v>60</c:v>
                </c:pt>
                <c:pt idx="12">
                  <c:v>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 w="24917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"Советский детский сад №2 "Березка"</c:v>
                </c:pt>
                <c:pt idx="1">
                  <c:v>"Заветненский детский сад "Аленький цветочек"</c:v>
                </c:pt>
                <c:pt idx="2">
                  <c:v>"Раздольненский детский сад "Колокольчик"</c:v>
                </c:pt>
                <c:pt idx="3">
                  <c:v>"Красногвардейский детский сад "Веселое солнышко"</c:v>
                </c:pt>
                <c:pt idx="4">
                  <c:v>"Чапаевский детский сад "Орешек"</c:v>
                </c:pt>
                <c:pt idx="5">
                  <c:v>"Прудовский детский сад "Аленушка"</c:v>
                </c:pt>
                <c:pt idx="6">
                  <c:v>"Ильичевский детский сад "Колобок"</c:v>
                </c:pt>
                <c:pt idx="7">
                  <c:v>"Пушкинский детский сад "Радуга"</c:v>
                </c:pt>
                <c:pt idx="8">
                  <c:v>"Некрасовский детский сад "Ромашка"</c:v>
                </c:pt>
                <c:pt idx="9">
                  <c:v>"Краснофлотская СШ (дошкольное отделение)</c:v>
                </c:pt>
                <c:pt idx="10">
                  <c:v>"Урожайновская СШ" (дошкольное отделение)</c:v>
                </c:pt>
                <c:pt idx="11">
                  <c:v>"Дмитровская СШ" (дошкольное отделение)</c:v>
                </c:pt>
                <c:pt idx="12">
                  <c:v>"Черноземненская СШ" (дошкольное отделение)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31.5</c:v>
                </c:pt>
                <c:pt idx="1">
                  <c:v>43.7</c:v>
                </c:pt>
                <c:pt idx="2">
                  <c:v>51</c:v>
                </c:pt>
                <c:pt idx="3">
                  <c:v>41</c:v>
                </c:pt>
                <c:pt idx="4">
                  <c:v>42.5</c:v>
                </c:pt>
                <c:pt idx="5">
                  <c:v>58</c:v>
                </c:pt>
                <c:pt idx="6">
                  <c:v>60.2</c:v>
                </c:pt>
                <c:pt idx="7">
                  <c:v>30</c:v>
                </c:pt>
                <c:pt idx="8">
                  <c:v>55</c:v>
                </c:pt>
                <c:pt idx="9">
                  <c:v>53.7</c:v>
                </c:pt>
                <c:pt idx="10">
                  <c:v>57</c:v>
                </c:pt>
                <c:pt idx="11">
                  <c:v>38</c:v>
                </c:pt>
                <c:pt idx="12">
                  <c:v>38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spPr>
              <a:noFill/>
              <a:ln w="24917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"Советский детский сад №2 "Березка"</c:v>
                </c:pt>
                <c:pt idx="1">
                  <c:v>"Заветненский детский сад "Аленький цветочек"</c:v>
                </c:pt>
                <c:pt idx="2">
                  <c:v>"Раздольненский детский сад "Колокольчик"</c:v>
                </c:pt>
                <c:pt idx="3">
                  <c:v>"Красногвардейский детский сад "Веселое солнышко"</c:v>
                </c:pt>
                <c:pt idx="4">
                  <c:v>"Чапаевский детский сад "Орешек"</c:v>
                </c:pt>
                <c:pt idx="5">
                  <c:v>"Прудовский детский сад "Аленушка"</c:v>
                </c:pt>
                <c:pt idx="6">
                  <c:v>"Ильичевский детский сад "Колобок"</c:v>
                </c:pt>
                <c:pt idx="7">
                  <c:v>"Пушкинский детский сад "Радуга"</c:v>
                </c:pt>
                <c:pt idx="8">
                  <c:v>"Некрасовский детский сад "Ромашка"</c:v>
                </c:pt>
                <c:pt idx="9">
                  <c:v>"Краснофлотская СШ (дошкольное отделение)</c:v>
                </c:pt>
                <c:pt idx="10">
                  <c:v>"Урожайновская СШ" (дошкольное отделение)</c:v>
                </c:pt>
                <c:pt idx="11">
                  <c:v>"Дмитровская СШ" (дошкольное отделение)</c:v>
                </c:pt>
                <c:pt idx="12">
                  <c:v>"Черноземненская СШ" (дошкольное отделение)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4.8</c:v>
                </c:pt>
                <c:pt idx="1">
                  <c:v>7</c:v>
                </c:pt>
                <c:pt idx="2">
                  <c:v>3</c:v>
                </c:pt>
                <c:pt idx="3">
                  <c:v>8.8000000000000007</c:v>
                </c:pt>
                <c:pt idx="4">
                  <c:v>8.6999999999999993</c:v>
                </c:pt>
                <c:pt idx="5">
                  <c:v>0.8</c:v>
                </c:pt>
                <c:pt idx="6">
                  <c:v>7.7</c:v>
                </c:pt>
                <c:pt idx="7">
                  <c:v>2</c:v>
                </c:pt>
                <c:pt idx="8">
                  <c:v>7</c:v>
                </c:pt>
                <c:pt idx="9">
                  <c:v>10</c:v>
                </c:pt>
                <c:pt idx="10">
                  <c:v>20</c:v>
                </c:pt>
                <c:pt idx="11">
                  <c:v>2</c:v>
                </c:pt>
                <c:pt idx="12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809408"/>
        <c:axId val="79982592"/>
      </c:barChart>
      <c:catAx>
        <c:axId val="39809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982592"/>
        <c:crosses val="autoZero"/>
        <c:auto val="1"/>
        <c:lblAlgn val="ctr"/>
        <c:lblOffset val="100"/>
        <c:noMultiLvlLbl val="0"/>
      </c:catAx>
      <c:valAx>
        <c:axId val="7998259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398094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 w="25411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"Советский детский сад №2 "Березка" </c:v>
                </c:pt>
                <c:pt idx="1">
                  <c:v>"Заветненский детский сад "Аленький цветочек"</c:v>
                </c:pt>
                <c:pt idx="2">
                  <c:v>"Раздольненский детский сад "Колокольчик"</c:v>
                </c:pt>
                <c:pt idx="3">
                  <c:v>Красногвардейский детский сад "Весёлое солнышко"</c:v>
                </c:pt>
                <c:pt idx="4">
                  <c:v>"Чапаевский детский сад "Орешек"</c:v>
                </c:pt>
                <c:pt idx="5">
                  <c:v>"Прудовский детский сад "Алёнушка"</c:v>
                </c:pt>
                <c:pt idx="6">
                  <c:v>"Ильичёвский детский сад "Колобок"</c:v>
                </c:pt>
                <c:pt idx="7">
                  <c:v>"Пушкинский детский сад "Радуга"</c:v>
                </c:pt>
                <c:pt idx="8">
                  <c:v>"Некрасовский детский сад "Ромашка"</c:v>
                </c:pt>
                <c:pt idx="9">
                  <c:v>"Краснофлотская СШ" (дошкольное отделение)</c:v>
                </c:pt>
                <c:pt idx="10">
                  <c:v>"Урожайновская СШ" (дошкольное отделение)</c:v>
                </c:pt>
                <c:pt idx="11">
                  <c:v>"Дмитровская СШ" (дошкольное отделение)</c:v>
                </c:pt>
                <c:pt idx="12">
                  <c:v>"Черноземненская СШ" (дошкольное отделение)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74.099999999999994</c:v>
                </c:pt>
                <c:pt idx="1">
                  <c:v>58</c:v>
                </c:pt>
                <c:pt idx="2">
                  <c:v>85</c:v>
                </c:pt>
                <c:pt idx="3">
                  <c:v>65.8</c:v>
                </c:pt>
                <c:pt idx="4">
                  <c:v>71.7</c:v>
                </c:pt>
                <c:pt idx="5">
                  <c:v>73</c:v>
                </c:pt>
                <c:pt idx="6">
                  <c:v>70.400000000000006</c:v>
                </c:pt>
                <c:pt idx="7">
                  <c:v>80</c:v>
                </c:pt>
                <c:pt idx="8">
                  <c:v>84</c:v>
                </c:pt>
                <c:pt idx="9">
                  <c:v>41</c:v>
                </c:pt>
                <c:pt idx="10">
                  <c:v>24</c:v>
                </c:pt>
                <c:pt idx="11">
                  <c:v>65</c:v>
                </c:pt>
                <c:pt idx="12">
                  <c:v>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 w="25411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"Советский детский сад №2 "Березка" </c:v>
                </c:pt>
                <c:pt idx="1">
                  <c:v>"Заветненский детский сад "Аленький цветочек"</c:v>
                </c:pt>
                <c:pt idx="2">
                  <c:v>"Раздольненский детский сад "Колокольчик"</c:v>
                </c:pt>
                <c:pt idx="3">
                  <c:v>Красногвардейский детский сад "Весёлое солнышко"</c:v>
                </c:pt>
                <c:pt idx="4">
                  <c:v>"Чапаевский детский сад "Орешек"</c:v>
                </c:pt>
                <c:pt idx="5">
                  <c:v>"Прудовский детский сад "Алёнушка"</c:v>
                </c:pt>
                <c:pt idx="6">
                  <c:v>"Ильичёвский детский сад "Колобок"</c:v>
                </c:pt>
                <c:pt idx="7">
                  <c:v>"Пушкинский детский сад "Радуга"</c:v>
                </c:pt>
                <c:pt idx="8">
                  <c:v>"Некрасовский детский сад "Ромашка"</c:v>
                </c:pt>
                <c:pt idx="9">
                  <c:v>"Краснофлотская СШ" (дошкольное отделение)</c:v>
                </c:pt>
                <c:pt idx="10">
                  <c:v>"Урожайновская СШ" (дошкольное отделение)</c:v>
                </c:pt>
                <c:pt idx="11">
                  <c:v>"Дмитровская СШ" (дошкольное отделение)</c:v>
                </c:pt>
                <c:pt idx="12">
                  <c:v>"Черноземненская СШ" (дошкольное отделение)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25</c:v>
                </c:pt>
                <c:pt idx="1">
                  <c:v>39</c:v>
                </c:pt>
                <c:pt idx="2">
                  <c:v>15</c:v>
                </c:pt>
                <c:pt idx="3">
                  <c:v>29.4</c:v>
                </c:pt>
                <c:pt idx="4">
                  <c:v>23.7</c:v>
                </c:pt>
                <c:pt idx="5">
                  <c:v>27</c:v>
                </c:pt>
                <c:pt idx="6">
                  <c:v>29.6</c:v>
                </c:pt>
                <c:pt idx="7">
                  <c:v>16</c:v>
                </c:pt>
                <c:pt idx="8">
                  <c:v>16</c:v>
                </c:pt>
                <c:pt idx="9">
                  <c:v>49</c:v>
                </c:pt>
                <c:pt idx="10">
                  <c:v>58</c:v>
                </c:pt>
                <c:pt idx="11">
                  <c:v>35</c:v>
                </c:pt>
                <c:pt idx="12">
                  <c:v>38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 w="25411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"Советский детский сад №2 "Березка" </c:v>
                </c:pt>
                <c:pt idx="1">
                  <c:v>"Заветненский детский сад "Аленький цветочек"</c:v>
                </c:pt>
                <c:pt idx="2">
                  <c:v>"Раздольненский детский сад "Колокольчик"</c:v>
                </c:pt>
                <c:pt idx="3">
                  <c:v>Красногвардейский детский сад "Весёлое солнышко"</c:v>
                </c:pt>
                <c:pt idx="4">
                  <c:v>"Чапаевский детский сад "Орешек"</c:v>
                </c:pt>
                <c:pt idx="5">
                  <c:v>"Прудовский детский сад "Алёнушка"</c:v>
                </c:pt>
                <c:pt idx="6">
                  <c:v>"Ильичёвский детский сад "Колобок"</c:v>
                </c:pt>
                <c:pt idx="7">
                  <c:v>"Пушкинский детский сад "Радуга"</c:v>
                </c:pt>
                <c:pt idx="8">
                  <c:v>"Некрасовский детский сад "Ромашка"</c:v>
                </c:pt>
                <c:pt idx="9">
                  <c:v>"Краснофлотская СШ" (дошкольное отделение)</c:v>
                </c:pt>
                <c:pt idx="10">
                  <c:v>"Урожайновская СШ" (дошкольное отделение)</c:v>
                </c:pt>
                <c:pt idx="11">
                  <c:v>"Дмитровская СШ" (дошкольное отделение)</c:v>
                </c:pt>
                <c:pt idx="12">
                  <c:v>"Черноземненская СШ" (дошкольное отделение)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0.9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  <c:pt idx="4">
                  <c:v>5.2</c:v>
                </c:pt>
                <c:pt idx="5">
                  <c:v>0</c:v>
                </c:pt>
                <c:pt idx="6">
                  <c:v>0</c:v>
                </c:pt>
                <c:pt idx="7">
                  <c:v>4</c:v>
                </c:pt>
                <c:pt idx="8">
                  <c:v>0</c:v>
                </c:pt>
                <c:pt idx="9">
                  <c:v>10</c:v>
                </c:pt>
                <c:pt idx="10">
                  <c:v>18</c:v>
                </c:pt>
                <c:pt idx="11">
                  <c:v>0</c:v>
                </c:pt>
                <c:pt idx="12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974976"/>
        <c:axId val="79985664"/>
      </c:barChart>
      <c:catAx>
        <c:axId val="40974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985664"/>
        <c:crosses val="autoZero"/>
        <c:auto val="1"/>
        <c:lblAlgn val="ctr"/>
        <c:lblOffset val="100"/>
        <c:noMultiLvlLbl val="0"/>
      </c:catAx>
      <c:valAx>
        <c:axId val="7998566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40974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 dirty="0"/>
          </a:p>
        </c:rich>
      </c:tx>
      <c:layout>
        <c:manualLayout>
          <c:xMode val="edge"/>
          <c:yMode val="edge"/>
          <c:x val="0.65492208868628266"/>
          <c:y val="2.0589530309463992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'Русский язык ГВЭ 11 ср бал'!$B$1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'Русский язык ГВЭ 11 ср бал'!$A$2:$A$16</c:f>
              <c:strCache>
                <c:ptCount val="15"/>
                <c:pt idx="0">
                  <c:v>Советская средняя школа №1</c:v>
                </c:pt>
                <c:pt idx="1">
                  <c:v>Чапаевская средняя школа</c:v>
                </c:pt>
                <c:pt idx="2">
                  <c:v>Пушкинская средняя школа</c:v>
                </c:pt>
                <c:pt idx="3">
                  <c:v>Урожайновская средняя школа</c:v>
                </c:pt>
                <c:pt idx="4">
                  <c:v>Заветненская средняя школа</c:v>
                </c:pt>
                <c:pt idx="5">
                  <c:v>Краснофлотская средняя школа</c:v>
                </c:pt>
                <c:pt idx="6">
                  <c:v>Раздольненская средняя школа</c:v>
                </c:pt>
                <c:pt idx="7">
                  <c:v>Чернозёмненская средняя школа</c:v>
                </c:pt>
                <c:pt idx="8">
                  <c:v>Ильичевская средняя школа</c:v>
                </c:pt>
                <c:pt idx="9">
                  <c:v>Советская средняя школа №3</c:v>
                </c:pt>
                <c:pt idx="10">
                  <c:v>Некрасовская средняя школа</c:v>
                </c:pt>
                <c:pt idx="11">
                  <c:v>Дмитровская средняя школа</c:v>
                </c:pt>
                <c:pt idx="12">
                  <c:v>Советская средняя школы №2</c:v>
                </c:pt>
                <c:pt idx="13">
                  <c:v>Красногвардейская средняя школа</c:v>
                </c:pt>
                <c:pt idx="14">
                  <c:v>Прудовская средняя школа</c:v>
                </c:pt>
              </c:strCache>
            </c:strRef>
          </c:cat>
          <c:val>
            <c:numRef>
              <c:f>'Русский язык ГВЭ 11 ср бал'!$B$2:$B$16</c:f>
              <c:numCache>
                <c:formatCode>General</c:formatCode>
                <c:ptCount val="15"/>
                <c:pt idx="0">
                  <c:v>4</c:v>
                </c:pt>
                <c:pt idx="1">
                  <c:v>3.7</c:v>
                </c:pt>
                <c:pt idx="2">
                  <c:v>3.7</c:v>
                </c:pt>
                <c:pt idx="3">
                  <c:v>3.1</c:v>
                </c:pt>
                <c:pt idx="4">
                  <c:v>3.1</c:v>
                </c:pt>
                <c:pt idx="5">
                  <c:v>3</c:v>
                </c:pt>
                <c:pt idx="6">
                  <c:v>3</c:v>
                </c:pt>
                <c:pt idx="7">
                  <c:v>2.8</c:v>
                </c:pt>
                <c:pt idx="8">
                  <c:v>2.6</c:v>
                </c:pt>
                <c:pt idx="9">
                  <c:v>2.6</c:v>
                </c:pt>
                <c:pt idx="10">
                  <c:v>2.5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610176"/>
        <c:axId val="36586240"/>
      </c:barChart>
      <c:catAx>
        <c:axId val="34610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586240"/>
        <c:crosses val="autoZero"/>
        <c:auto val="1"/>
        <c:lblAlgn val="ctr"/>
        <c:lblOffset val="100"/>
        <c:noMultiLvlLbl val="0"/>
      </c:catAx>
      <c:valAx>
        <c:axId val="36586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61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 smtClean="0"/>
              <a:t>Результаты ГВЭ-11 русский язык</a:t>
            </a:r>
          </a:p>
          <a:p>
            <a:pPr algn="ctr"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 smtClean="0"/>
              <a:t>Качество знаний</a:t>
            </a:r>
            <a:endParaRPr lang="ru-RU" sz="1600" b="1" dirty="0"/>
          </a:p>
        </c:rich>
      </c:tx>
      <c:layout>
        <c:manualLayout>
          <c:xMode val="edge"/>
          <c:yMode val="edge"/>
          <c:x val="0.32956582400884105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'Русский язык ГВЭ 11 качество'!$B$1</c:f>
              <c:strCache>
                <c:ptCount val="1"/>
                <c:pt idx="0">
                  <c:v>Качество знаний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'Русский язык ГВЭ 11 качество'!$A$2:$A$16</c:f>
              <c:strCache>
                <c:ptCount val="15"/>
                <c:pt idx="0">
                  <c:v>Советская средняя школа №1</c:v>
                </c:pt>
                <c:pt idx="1">
                  <c:v>Чапаевская средняя школа</c:v>
                </c:pt>
                <c:pt idx="2">
                  <c:v>Пушкинская средняя школа</c:v>
                </c:pt>
                <c:pt idx="3">
                  <c:v>Урожайновская средняя школа</c:v>
                </c:pt>
                <c:pt idx="4">
                  <c:v>Заветненская средняя школа</c:v>
                </c:pt>
                <c:pt idx="5">
                  <c:v>Краснофлотская средняя школа</c:v>
                </c:pt>
                <c:pt idx="6">
                  <c:v>Раздольненская средняя школа</c:v>
                </c:pt>
                <c:pt idx="7">
                  <c:v>Чернозёмненская средняя школа</c:v>
                </c:pt>
                <c:pt idx="8">
                  <c:v>Ильичевская средняя школа</c:v>
                </c:pt>
                <c:pt idx="9">
                  <c:v>Советская средняя школа №3</c:v>
                </c:pt>
                <c:pt idx="10">
                  <c:v>Некрасовская средняя школа</c:v>
                </c:pt>
                <c:pt idx="11">
                  <c:v>Дмитровская средняя школа</c:v>
                </c:pt>
                <c:pt idx="12">
                  <c:v>Советская средняя школы №2</c:v>
                </c:pt>
                <c:pt idx="13">
                  <c:v>Красногвардейская средняя школа</c:v>
                </c:pt>
                <c:pt idx="14">
                  <c:v>Прудовская средняя школа</c:v>
                </c:pt>
              </c:strCache>
            </c:strRef>
          </c:cat>
          <c:val>
            <c:numRef>
              <c:f>'Русский язык ГВЭ 11 качество'!$B$2:$B$16</c:f>
              <c:numCache>
                <c:formatCode>0%</c:formatCode>
                <c:ptCount val="15"/>
                <c:pt idx="0">
                  <c:v>1</c:v>
                </c:pt>
                <c:pt idx="1">
                  <c:v>0.66</c:v>
                </c:pt>
                <c:pt idx="2">
                  <c:v>0.33</c:v>
                </c:pt>
                <c:pt idx="3">
                  <c:v>0.38</c:v>
                </c:pt>
                <c:pt idx="4">
                  <c:v>0.18</c:v>
                </c:pt>
                <c:pt idx="5">
                  <c:v>0</c:v>
                </c:pt>
                <c:pt idx="6">
                  <c:v>0</c:v>
                </c:pt>
                <c:pt idx="7">
                  <c:v>0.17</c:v>
                </c:pt>
                <c:pt idx="8">
                  <c:v>0.14000000000000001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697216"/>
        <c:axId val="36720640"/>
      </c:barChart>
      <c:catAx>
        <c:axId val="3669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720640"/>
        <c:crosses val="autoZero"/>
        <c:auto val="1"/>
        <c:lblAlgn val="ctr"/>
        <c:lblOffset val="100"/>
        <c:noMultiLvlLbl val="0"/>
      </c:catAx>
      <c:valAx>
        <c:axId val="3672064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697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>
                <a:effectLst/>
              </a:rPr>
              <a:t>Результаты ГВЭ-11 математика</a:t>
            </a:r>
            <a:endParaRPr lang="ru-RU" sz="1800" b="1">
              <a:effectLst/>
            </a:endParaRPr>
          </a:p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>
                <a:effectLst/>
              </a:rPr>
              <a:t>Средний балл</a:t>
            </a:r>
            <a:endParaRPr lang="ru-RU" sz="1800" b="1">
              <a:effectLst/>
            </a:endParaRPr>
          </a:p>
        </c:rich>
      </c:tx>
      <c:layout>
        <c:manualLayout>
          <c:xMode val="edge"/>
          <c:yMode val="edge"/>
          <c:x val="0.29990596352032584"/>
          <c:y val="1.923076923076923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'Математика ГВЭ ср балл'!$B$1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'Математика ГВЭ ср балл'!$A$2:$A$16</c:f>
              <c:strCache>
                <c:ptCount val="15"/>
                <c:pt idx="0">
                  <c:v>Советская средняя школа №1</c:v>
                </c:pt>
                <c:pt idx="1">
                  <c:v>Пушкинская средняя школа</c:v>
                </c:pt>
                <c:pt idx="2">
                  <c:v>Чапаевская средняя школа</c:v>
                </c:pt>
                <c:pt idx="3">
                  <c:v>Заветненская средняя школа</c:v>
                </c:pt>
                <c:pt idx="4">
                  <c:v>Ильичевская средняя школа</c:v>
                </c:pt>
                <c:pt idx="5">
                  <c:v>Раздольненская средняя школа</c:v>
                </c:pt>
                <c:pt idx="6">
                  <c:v>Советская средняя школа №3</c:v>
                </c:pt>
                <c:pt idx="7">
                  <c:v>Краснофлотская средняя школа</c:v>
                </c:pt>
                <c:pt idx="8">
                  <c:v>Чернозёмненская средняя школа</c:v>
                </c:pt>
                <c:pt idx="9">
                  <c:v>Дмитровская средняя школа</c:v>
                </c:pt>
                <c:pt idx="10">
                  <c:v>Советская средняя школы №2</c:v>
                </c:pt>
                <c:pt idx="11">
                  <c:v>Урожайновская средняя школа</c:v>
                </c:pt>
                <c:pt idx="12">
                  <c:v>Некрасовская средняя школа</c:v>
                </c:pt>
                <c:pt idx="13">
                  <c:v>Красногвардейская средняя школа</c:v>
                </c:pt>
                <c:pt idx="14">
                  <c:v>Прудовская средняя школа</c:v>
                </c:pt>
              </c:strCache>
            </c:strRef>
          </c:cat>
          <c:val>
            <c:numRef>
              <c:f>'Математика ГВЭ ср балл'!$B$2:$B$16</c:f>
              <c:numCache>
                <c:formatCode>General</c:formatCode>
                <c:ptCount val="15"/>
                <c:pt idx="0">
                  <c:v>4</c:v>
                </c:pt>
                <c:pt idx="1">
                  <c:v>4</c:v>
                </c:pt>
                <c:pt idx="2">
                  <c:v>3.7</c:v>
                </c:pt>
                <c:pt idx="3">
                  <c:v>3.5</c:v>
                </c:pt>
                <c:pt idx="4">
                  <c:v>3.4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2.8</c:v>
                </c:pt>
                <c:pt idx="9">
                  <c:v>2.7</c:v>
                </c:pt>
                <c:pt idx="10">
                  <c:v>2.7</c:v>
                </c:pt>
                <c:pt idx="11">
                  <c:v>2.6</c:v>
                </c:pt>
                <c:pt idx="12">
                  <c:v>2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718080"/>
        <c:axId val="36655872"/>
      </c:barChart>
      <c:catAx>
        <c:axId val="34718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655872"/>
        <c:crosses val="autoZero"/>
        <c:auto val="1"/>
        <c:lblAlgn val="ctr"/>
        <c:lblOffset val="100"/>
        <c:noMultiLvlLbl val="0"/>
      </c:catAx>
      <c:valAx>
        <c:axId val="3665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718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Результаты ГВЭ-11 математика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Качество знаний</a:t>
            </a:r>
          </a:p>
        </c:rich>
      </c:tx>
      <c:layout>
        <c:manualLayout>
          <c:xMode val="edge"/>
          <c:yMode val="edge"/>
          <c:x val="0.31029824561403507"/>
          <c:y val="1.429209401496993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'Математика ГВЭ 11 качество'!$B$1</c:f>
              <c:strCache>
                <c:ptCount val="1"/>
                <c:pt idx="0">
                  <c:v>Качество знаний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'Математика ГВЭ 11 качество'!$A$2:$A$16</c:f>
              <c:strCache>
                <c:ptCount val="15"/>
                <c:pt idx="0">
                  <c:v>Советская средняя школа №1</c:v>
                </c:pt>
                <c:pt idx="1">
                  <c:v>Чапаевская средняя школа</c:v>
                </c:pt>
                <c:pt idx="2">
                  <c:v>Пушкинская средняя школа</c:v>
                </c:pt>
                <c:pt idx="3">
                  <c:v>Урожайновская средняя школа</c:v>
                </c:pt>
                <c:pt idx="4">
                  <c:v>Заветненская средняя школа</c:v>
                </c:pt>
                <c:pt idx="5">
                  <c:v>Краснофлотская средняя школа</c:v>
                </c:pt>
                <c:pt idx="6">
                  <c:v>Раздольненская средняя школа</c:v>
                </c:pt>
                <c:pt idx="7">
                  <c:v>Чернозёмненская средняя школа</c:v>
                </c:pt>
                <c:pt idx="8">
                  <c:v>Ильичевская средняя школа</c:v>
                </c:pt>
                <c:pt idx="9">
                  <c:v>Советская средняя школа №3</c:v>
                </c:pt>
                <c:pt idx="10">
                  <c:v>Некрасовская средняя школа</c:v>
                </c:pt>
                <c:pt idx="11">
                  <c:v>Дмитровская средняя школа</c:v>
                </c:pt>
                <c:pt idx="12">
                  <c:v>Советская средняя школы №2</c:v>
                </c:pt>
                <c:pt idx="13">
                  <c:v>Красногвардейская средняя школа</c:v>
                </c:pt>
                <c:pt idx="14">
                  <c:v>Прудовская средняя школа</c:v>
                </c:pt>
              </c:strCache>
            </c:strRef>
          </c:cat>
          <c:val>
            <c:numRef>
              <c:f>'Математика ГВЭ 11 качество'!$B$2:$B$16</c:f>
              <c:numCache>
                <c:formatCode>0%</c:formatCode>
                <c:ptCount val="15"/>
                <c:pt idx="0">
                  <c:v>1</c:v>
                </c:pt>
                <c:pt idx="1">
                  <c:v>0.67</c:v>
                </c:pt>
                <c:pt idx="2">
                  <c:v>0.67</c:v>
                </c:pt>
                <c:pt idx="3">
                  <c:v>0.13</c:v>
                </c:pt>
                <c:pt idx="4">
                  <c:v>0.64</c:v>
                </c:pt>
                <c:pt idx="5">
                  <c:v>0</c:v>
                </c:pt>
                <c:pt idx="6">
                  <c:v>0.2</c:v>
                </c:pt>
                <c:pt idx="7">
                  <c:v>0.2</c:v>
                </c:pt>
                <c:pt idx="8">
                  <c:v>0.43</c:v>
                </c:pt>
                <c:pt idx="9">
                  <c:v>0.14000000000000001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623488"/>
        <c:axId val="36625408"/>
      </c:barChart>
      <c:catAx>
        <c:axId val="3662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625408"/>
        <c:crosses val="autoZero"/>
        <c:auto val="1"/>
        <c:lblAlgn val="ctr"/>
        <c:lblOffset val="100"/>
        <c:noMultiLvlLbl val="0"/>
      </c:catAx>
      <c:valAx>
        <c:axId val="3662540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623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Результаты ЕГЭ русский язык</a:t>
            </a:r>
          </a:p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средний балл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'Русский язык ЕГЭ ср балл 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'Русский язык ЕГЭ ср балл '!$A$2:$A$16</c:f>
              <c:strCache>
                <c:ptCount val="15"/>
                <c:pt idx="0">
                  <c:v>Дмитровская средняя школа</c:v>
                </c:pt>
                <c:pt idx="1">
                  <c:v>Краснофлотская средняя школа</c:v>
                </c:pt>
                <c:pt idx="2">
                  <c:v>Советская средняя школа №3</c:v>
                </c:pt>
                <c:pt idx="3">
                  <c:v>Ильичевская средняя школа</c:v>
                </c:pt>
                <c:pt idx="4">
                  <c:v>Советская средняя школы №2</c:v>
                </c:pt>
                <c:pt idx="5">
                  <c:v>Советская средняя школа №1</c:v>
                </c:pt>
                <c:pt idx="6">
                  <c:v>Урожайновская средняя школа</c:v>
                </c:pt>
                <c:pt idx="7">
                  <c:v>Заветненская средняя школа</c:v>
                </c:pt>
                <c:pt idx="8">
                  <c:v>Чернозёмненская средняя школа</c:v>
                </c:pt>
                <c:pt idx="9">
                  <c:v>Чапаевская средняя школа</c:v>
                </c:pt>
                <c:pt idx="10">
                  <c:v>Прудовская средняя школа</c:v>
                </c:pt>
                <c:pt idx="11">
                  <c:v>Некрасовская средняя школа</c:v>
                </c:pt>
                <c:pt idx="12">
                  <c:v>Пушкинская средняя школа</c:v>
                </c:pt>
                <c:pt idx="13">
                  <c:v>Раздольненская средняя школа</c:v>
                </c:pt>
                <c:pt idx="14">
                  <c:v>Красногвардейская средняя школа</c:v>
                </c:pt>
              </c:strCache>
            </c:strRef>
          </c:cat>
          <c:val>
            <c:numRef>
              <c:f>'Русский язык ЕГЭ ср балл '!$B$2:$B$16</c:f>
              <c:numCache>
                <c:formatCode>General</c:formatCode>
                <c:ptCount val="15"/>
                <c:pt idx="0">
                  <c:v>76</c:v>
                </c:pt>
                <c:pt idx="1">
                  <c:v>72</c:v>
                </c:pt>
                <c:pt idx="2">
                  <c:v>72</c:v>
                </c:pt>
                <c:pt idx="3">
                  <c:v>71</c:v>
                </c:pt>
                <c:pt idx="4">
                  <c:v>68</c:v>
                </c:pt>
                <c:pt idx="5">
                  <c:v>67</c:v>
                </c:pt>
                <c:pt idx="6">
                  <c:v>66</c:v>
                </c:pt>
                <c:pt idx="7">
                  <c:v>64</c:v>
                </c:pt>
                <c:pt idx="8">
                  <c:v>64</c:v>
                </c:pt>
                <c:pt idx="9">
                  <c:v>62</c:v>
                </c:pt>
                <c:pt idx="10">
                  <c:v>61</c:v>
                </c:pt>
                <c:pt idx="11">
                  <c:v>57</c:v>
                </c:pt>
                <c:pt idx="12">
                  <c:v>53</c:v>
                </c:pt>
                <c:pt idx="13">
                  <c:v>48</c:v>
                </c:pt>
                <c:pt idx="14">
                  <c:v>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626368"/>
        <c:axId val="31627904"/>
      </c:barChart>
      <c:catAx>
        <c:axId val="3162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627904"/>
        <c:crosses val="autoZero"/>
        <c:auto val="1"/>
        <c:lblAlgn val="ctr"/>
        <c:lblOffset val="100"/>
        <c:noMultiLvlLbl val="0"/>
      </c:catAx>
      <c:valAx>
        <c:axId val="3162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626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Результаты ЕГЭ математика</a:t>
            </a:r>
          </a:p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средний балл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'Математика ЕГЭ ср балл'!$B$1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'Математика ЕГЭ ср балл'!$A$2:$A$16</c:f>
              <c:strCache>
                <c:ptCount val="15"/>
                <c:pt idx="0">
                  <c:v>Советская средняя школа №1</c:v>
                </c:pt>
                <c:pt idx="1">
                  <c:v>Раздольненская средняя школа</c:v>
                </c:pt>
                <c:pt idx="2">
                  <c:v>Заветненская средняя школа</c:v>
                </c:pt>
                <c:pt idx="3">
                  <c:v>Советская средняя школа №3</c:v>
                </c:pt>
                <c:pt idx="4">
                  <c:v>Ильичевская средняя школа</c:v>
                </c:pt>
                <c:pt idx="5">
                  <c:v>Краснофлотская средняя школа</c:v>
                </c:pt>
                <c:pt idx="6">
                  <c:v>Советская средняя школы №2</c:v>
                </c:pt>
                <c:pt idx="7">
                  <c:v>Урожайновская средняя школа</c:v>
                </c:pt>
                <c:pt idx="8">
                  <c:v>Прудовская средняя школа</c:v>
                </c:pt>
                <c:pt idx="9">
                  <c:v>Чернозёмненская средняя школа</c:v>
                </c:pt>
                <c:pt idx="10">
                  <c:v>Красногвардейская средняя школа</c:v>
                </c:pt>
                <c:pt idx="11">
                  <c:v>Чапаевская средняя школа</c:v>
                </c:pt>
                <c:pt idx="12">
                  <c:v>Дмитровская средняя школа</c:v>
                </c:pt>
                <c:pt idx="13">
                  <c:v>Некрасовская средняя школа</c:v>
                </c:pt>
                <c:pt idx="14">
                  <c:v>Пушкинская средняя школа</c:v>
                </c:pt>
              </c:strCache>
            </c:strRef>
          </c:cat>
          <c:val>
            <c:numRef>
              <c:f>'Математика ЕГЭ ср балл'!$B$2:$B$16</c:f>
              <c:numCache>
                <c:formatCode>General</c:formatCode>
                <c:ptCount val="15"/>
                <c:pt idx="0">
                  <c:v>56</c:v>
                </c:pt>
                <c:pt idx="1">
                  <c:v>56</c:v>
                </c:pt>
                <c:pt idx="2">
                  <c:v>45</c:v>
                </c:pt>
                <c:pt idx="3">
                  <c:v>42</c:v>
                </c:pt>
                <c:pt idx="4">
                  <c:v>42</c:v>
                </c:pt>
                <c:pt idx="5">
                  <c:v>39</c:v>
                </c:pt>
                <c:pt idx="6">
                  <c:v>39</c:v>
                </c:pt>
                <c:pt idx="7">
                  <c:v>39</c:v>
                </c:pt>
                <c:pt idx="8">
                  <c:v>39</c:v>
                </c:pt>
                <c:pt idx="9">
                  <c:v>38</c:v>
                </c:pt>
                <c:pt idx="10">
                  <c:v>35</c:v>
                </c:pt>
                <c:pt idx="11">
                  <c:v>33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61152"/>
        <c:axId val="6163840"/>
      </c:barChart>
      <c:catAx>
        <c:axId val="616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63840"/>
        <c:crosses val="autoZero"/>
        <c:auto val="1"/>
        <c:lblAlgn val="ctr"/>
        <c:lblOffset val="100"/>
        <c:noMultiLvlLbl val="0"/>
      </c:catAx>
      <c:valAx>
        <c:axId val="616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6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Результаты ЕГЭ химия</a:t>
            </a:r>
          </a:p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/>
              <a:t>средний балл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'Химия ЕГЭ ср балл'!$B$1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'Химия ЕГЭ ср балл'!$A$2:$A$16</c:f>
              <c:strCache>
                <c:ptCount val="15"/>
                <c:pt idx="0">
                  <c:v>Дмитровская средняя школа</c:v>
                </c:pt>
                <c:pt idx="1">
                  <c:v>Заветненская средняя школа</c:v>
                </c:pt>
                <c:pt idx="2">
                  <c:v>Краснофлотская средняя школа</c:v>
                </c:pt>
                <c:pt idx="3">
                  <c:v>Советская средняя школа №3</c:v>
                </c:pt>
                <c:pt idx="4">
                  <c:v>Советская средняя школа №1</c:v>
                </c:pt>
                <c:pt idx="5">
                  <c:v>Пушкинская средняя школа</c:v>
                </c:pt>
                <c:pt idx="6">
                  <c:v>Раздольненская средняя школа</c:v>
                </c:pt>
                <c:pt idx="7">
                  <c:v>Ильичевская средняя школа</c:v>
                </c:pt>
                <c:pt idx="8">
                  <c:v>Советская средняя школы №2</c:v>
                </c:pt>
                <c:pt idx="9">
                  <c:v>Урожайновская средняя школа</c:v>
                </c:pt>
                <c:pt idx="10">
                  <c:v>Прудовская средняя школа</c:v>
                </c:pt>
                <c:pt idx="11">
                  <c:v>Чернозёмненская средняя школа</c:v>
                </c:pt>
                <c:pt idx="12">
                  <c:v>Красногвардейская средняя школа</c:v>
                </c:pt>
                <c:pt idx="13">
                  <c:v>Чапаевская средняя школа</c:v>
                </c:pt>
                <c:pt idx="14">
                  <c:v>Некрасовская средняя школа</c:v>
                </c:pt>
              </c:strCache>
            </c:strRef>
          </c:cat>
          <c:val>
            <c:numRef>
              <c:f>'Химия ЕГЭ ср балл'!$B$2:$B$16</c:f>
              <c:numCache>
                <c:formatCode>General</c:formatCode>
                <c:ptCount val="15"/>
                <c:pt idx="0">
                  <c:v>58</c:v>
                </c:pt>
                <c:pt idx="1">
                  <c:v>49</c:v>
                </c:pt>
                <c:pt idx="2">
                  <c:v>41</c:v>
                </c:pt>
                <c:pt idx="3">
                  <c:v>39</c:v>
                </c:pt>
                <c:pt idx="4">
                  <c:v>38</c:v>
                </c:pt>
                <c:pt idx="5">
                  <c:v>33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631232"/>
        <c:axId val="31736576"/>
      </c:barChart>
      <c:catAx>
        <c:axId val="31631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736576"/>
        <c:crosses val="autoZero"/>
        <c:auto val="1"/>
        <c:lblAlgn val="ctr"/>
        <c:lblOffset val="100"/>
        <c:noMultiLvlLbl val="0"/>
      </c:catAx>
      <c:valAx>
        <c:axId val="31736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631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D9AA1-1764-46AB-98B7-22025D50D4FD}" type="datetimeFigureOut">
              <a:rPr lang="ru-RU" smtClean="0"/>
              <a:pPr/>
              <a:t>25.08.2021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10893-E4A0-4196-AF2E-B11A4934E5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7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947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947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44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45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46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47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48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10893-E4A0-4196-AF2E-B11A4934E5E0}" type="slidenum">
              <a:rPr lang="ru-RU" smtClean="0"/>
              <a:pPr/>
              <a:t>49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8EBAF78-F1F3-43F5-9E99-1FBFA8F26407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1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7A5F1E5-7C62-4BF5-881B-4AE68E40A4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D9517D-BC8C-4B82-B597-65FEC5493BC6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18A92E1-03A2-49D8-AEBF-E5BFCB9528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7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1633D069-B106-45AD-ACA3-5D683D89222D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03ECFE8-E57A-4E9F-9182-720DB574C9D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782985-8734-44AE-AF4B-8AC98E7ABCF0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0979DD7-7737-4A45-B15A-02EA98AEF8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2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DEF69C0-AD0A-4286-8BDA-49C848CDEB27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C3DB41B2-D739-4848-90EE-45636D31C52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2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AEC6FDB-FCF6-43F1-95C5-25B237895DA1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304E8B2-FF2A-40FA-8B63-6E3FFFD8F5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5E32B53-A1CC-4B0C-82C4-3BC7D3DBE6F8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94EF07-59AF-4E25-B8F1-B18D38ABF7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DE9B1DC-0176-4046-AB5F-8D4909D15556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3EAA55D-B78D-4F09-9C6A-FC96710EE4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27D51BC-06FF-4E29-A0AA-F4AE6DC7A1B4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33661E-A795-422C-9778-A8D6330FBC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A5A3C8-D35E-467E-9481-5217CF057B4E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D079178-C431-42CB-AC63-A7B978CD91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71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8" y="99881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7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7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81F518F-3303-4683-BB2B-EAA60A1321BC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0383AD-289E-4BDC-8A94-02B7FE7417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1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E4BCA13-6BC4-4857-98D7-AE964B55CF18}" type="datetimeFigureOut">
              <a:rPr lang="ru-RU" smtClean="0"/>
              <a:pPr>
                <a:defRPr/>
              </a:pPr>
              <a:t>25.08.2021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F57FB44-3466-467F-A1AE-DB6DA51D43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3"/>
          <p:cNvSpPr>
            <a:spLocks noGrp="1"/>
          </p:cNvSpPr>
          <p:nvPr>
            <p:ph type="title"/>
          </p:nvPr>
        </p:nvSpPr>
        <p:spPr>
          <a:xfrm>
            <a:off x="457202" y="1124744"/>
            <a:ext cx="7686700" cy="4464496"/>
          </a:xfrm>
        </p:spPr>
        <p:txBody>
          <a:bodyPr/>
          <a:lstStyle/>
          <a:p>
            <a:pPr algn="ctr"/>
            <a:r>
              <a:rPr lang="ru-RU" sz="3600" b="1" dirty="0" smtClean="0"/>
              <a:t>Реализация государственной политики  в сфере образования</a:t>
            </a:r>
            <a:r>
              <a:rPr lang="ru-RU" sz="3600" dirty="0" smtClean="0"/>
              <a:t>  </a:t>
            </a:r>
            <a:r>
              <a:rPr lang="ru-RU" sz="3600" b="1" dirty="0" smtClean="0"/>
              <a:t>Советского  района  Республики Крым в  2020-2021 годах и задачи на 2021/22 учебный год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516672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Дополнительное </a:t>
            </a:r>
            <a:r>
              <a:rPr lang="ru-RU" i="1" dirty="0" smtClean="0"/>
              <a:t>  образование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908720"/>
            <a:ext cx="7992888" cy="554701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Программы дополнительного образования детей реализуются в 4- учреждениях дополнительного образования и во всех дошкольных и общеобразовательных учреждениях. </a:t>
            </a:r>
            <a:endParaRPr lang="ru-RU" dirty="0" smtClean="0"/>
          </a:p>
          <a:p>
            <a:r>
              <a:rPr lang="ru-RU" dirty="0" smtClean="0"/>
              <a:t>Охват </a:t>
            </a:r>
            <a:r>
              <a:rPr lang="ru-RU" dirty="0"/>
              <a:t>детей дополнительными общеобразовательными программами составил </a:t>
            </a:r>
            <a:r>
              <a:rPr lang="ru-RU" dirty="0" smtClean="0"/>
              <a:t>87%. </a:t>
            </a:r>
          </a:p>
          <a:p>
            <a:r>
              <a:rPr lang="ru-RU" dirty="0"/>
              <a:t>Общее количество обучающихся увеличилось по сравнению с предыдущим годом на 45 %. В рамках реализации федерального проекта «Успех каждого ребенка» национального проекта «Образование» в 2020 году в МБУ ДО «Советский ЦДЮТ» открыто дополнительно 256 мест, в </a:t>
            </a:r>
            <a:r>
              <a:rPr lang="ru-RU" dirty="0" err="1"/>
              <a:t>т.ч</a:t>
            </a:r>
            <a:r>
              <a:rPr lang="ru-RU" dirty="0"/>
              <a:t>. в рамках сетевого взаимодействия с МБОУ «Советская СШ №1», «Советская СШ №2», «Краснофлотская СШ», «Красногвардейская СШ».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396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516672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Дополнительное </a:t>
            </a:r>
            <a:r>
              <a:rPr lang="ru-RU" i="1" dirty="0" smtClean="0"/>
              <a:t>  образование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908720"/>
            <a:ext cx="7992888" cy="5547016"/>
          </a:xfrm>
        </p:spPr>
        <p:txBody>
          <a:bodyPr>
            <a:normAutofit/>
          </a:bodyPr>
          <a:lstStyle/>
          <a:p>
            <a:r>
              <a:rPr lang="ru-RU" dirty="0"/>
              <a:t>в учреждениях дополнительного образования за 2020 год дополнительным образованием охвачено 1804 чел. Дополнительным образованием на базе общеобразовательных школ охвачено 4404 чел., в детских садах -1092 ребенка.</a:t>
            </a:r>
          </a:p>
          <a:p>
            <a:r>
              <a:rPr lang="ru-RU" dirty="0"/>
              <a:t>В рамках регионального проекта «Современная школа» с </a:t>
            </a:r>
            <a:r>
              <a:rPr lang="ru-RU" dirty="0" smtClean="0"/>
              <a:t>01.09.2021 года </a:t>
            </a:r>
            <a:r>
              <a:rPr lang="ru-RU" dirty="0"/>
              <a:t>начнут функционировать центры образования естественно-научной и технологической направленности «Точка роста» в Советской № 1 и Прудовской средних школах.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07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29552" cy="280489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b="1" dirty="0" smtClean="0"/>
              <a:t>Национальный </a:t>
            </a:r>
            <a:r>
              <a:rPr lang="ru-RU" sz="2700" b="1" dirty="0" smtClean="0"/>
              <a:t>проект «Образование»</a:t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dirty="0" smtClean="0"/>
              <a:t>Указ «О национальных целях и стратегических задачах развития Российской Федерации </a:t>
            </a:r>
            <a:br>
              <a:rPr lang="ru-RU" sz="2700" dirty="0" smtClean="0"/>
            </a:br>
            <a:r>
              <a:rPr lang="ru-RU" sz="2700" dirty="0" smtClean="0"/>
              <a:t>на период до 2024 года» (7 мая 2018 года)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2" y="2708920"/>
            <a:ext cx="7686700" cy="3448040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…обеспечение глобальной конкурентоспособности российского образования, </a:t>
            </a:r>
            <a:r>
              <a:rPr lang="ru-RU" sz="2800" b="1" dirty="0" smtClean="0"/>
              <a:t>вхождение Российской Федерации в число 10 ведущих стран мира по качеству общего образования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обеспечение </a:t>
            </a:r>
            <a:r>
              <a:rPr lang="ru-RU" sz="2800" dirty="0"/>
              <a:t>высокого качества образования для всех детей, независимо от места жительства и социального статуса их семей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9" y="285729"/>
            <a:ext cx="7429552" cy="35719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dirty="0" smtClean="0"/>
              <a:t>I</a:t>
            </a:r>
            <a:r>
              <a:rPr lang="ru-RU" dirty="0" smtClean="0"/>
              <a:t>.Механизмы управления качеством образовательных результатов</a:t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88840"/>
            <a:ext cx="7992888" cy="4536504"/>
          </a:xfrm>
        </p:spPr>
        <p:txBody>
          <a:bodyPr>
            <a:normAutofit/>
          </a:bodyPr>
          <a:lstStyle/>
          <a:p>
            <a:r>
              <a:rPr lang="en-US" b="1" dirty="0"/>
              <a:t>I</a:t>
            </a:r>
            <a:r>
              <a:rPr lang="ru-RU" b="1" dirty="0"/>
              <a:t>.1.Система оценки качества подготовки обучающихся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Ежегодно проводимая оценка качества образования включает в себя показатели внутренних и внешних оценочных процедур, кадровый и материально- технический потенциал ОУ, создание условий для удовлетворения образовательных потребностей обучающихся.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684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32655"/>
            <a:ext cx="7743233" cy="352497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i="1" dirty="0"/>
              <a:t>Итоги  проведения внешнего оценивания (ГИА-9, 11)  на территории муниципального образования Советский район Республики Крым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88840"/>
            <a:ext cx="7992888" cy="45365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На территории муниципального образования Советский район Республики Крым в 2020/2021 учебном году функционировало 2 пункта проведения экзаменов ГИА-11, в том числе 1 на дому; 5 пунктов проведения экзаменов ГИА-9, в том числе 3 на дому</a:t>
            </a:r>
            <a:r>
              <a:rPr lang="ru-RU" dirty="0" smtClean="0"/>
              <a:t>.</a:t>
            </a:r>
          </a:p>
          <a:p>
            <a:r>
              <a:rPr lang="ru-RU" b="1" dirty="0"/>
              <a:t>На ГИА-11 было зарегистрировано: 151 выпускник</a:t>
            </a:r>
            <a:r>
              <a:rPr lang="ru-RU" dirty="0"/>
              <a:t> текущего года очной формы обучения, 8 выпускников текущего учебного года, обучавшихся по форме самообразования, и 11 выпускников прошлых лет.</a:t>
            </a:r>
          </a:p>
          <a:p>
            <a:r>
              <a:rPr lang="ru-RU" dirty="0"/>
              <a:t>По итогам основного этапа (основные даты) получены следующие результаты: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4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3434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u="sng" dirty="0"/>
              <a:t/>
            </a:r>
            <a:br>
              <a:rPr lang="ru-RU" u="sng" dirty="0"/>
            </a:b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/>
              <a:t/>
            </a:r>
            <a:br>
              <a:rPr lang="ru-RU" u="sng" dirty="0"/>
            </a:b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/>
              <a:t/>
            </a:r>
            <a:br>
              <a:rPr lang="ru-RU" u="sng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u="sng" dirty="0"/>
              <a:t>Русский язык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062036"/>
              </p:ext>
            </p:extLst>
          </p:nvPr>
        </p:nvGraphicFramePr>
        <p:xfrm>
          <a:off x="539552" y="1345123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39552" y="731541"/>
            <a:ext cx="75787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Результаты </a:t>
            </a:r>
            <a:r>
              <a:rPr lang="ru-RU" sz="1600" b="1" dirty="0" smtClean="0"/>
              <a:t>ГВЭ-11 по русскому языку</a:t>
            </a:r>
            <a:endParaRPr lang="ru-RU" sz="1600" b="1" dirty="0"/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средний балл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sz="2400" b="1" i="1" u="sng" dirty="0" smtClean="0"/>
              <a:t>Русский язык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264883"/>
              </p:ext>
            </p:extLst>
          </p:nvPr>
        </p:nvGraphicFramePr>
        <p:xfrm>
          <a:off x="611560" y="1124744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339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u="sng" dirty="0" smtClean="0"/>
              <a:t>Математика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8733901"/>
              </p:ext>
            </p:extLst>
          </p:nvPr>
        </p:nvGraphicFramePr>
        <p:xfrm>
          <a:off x="457200" y="980728"/>
          <a:ext cx="7239000" cy="5475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u="sng" dirty="0" smtClean="0"/>
              <a:t>Математика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664291"/>
              </p:ext>
            </p:extLst>
          </p:nvPr>
        </p:nvGraphicFramePr>
        <p:xfrm>
          <a:off x="457200" y="1124744"/>
          <a:ext cx="7239000" cy="5331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25575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sz="2400" b="1" i="1" u="sng" dirty="0" smtClean="0"/>
              <a:t>Русский язык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111126"/>
              </p:ext>
            </p:extLst>
          </p:nvPr>
        </p:nvGraphicFramePr>
        <p:xfrm>
          <a:off x="457200" y="908720"/>
          <a:ext cx="7239000" cy="5547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851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 Сеть образовательных учреждений </a:t>
            </a:r>
            <a:br>
              <a:rPr lang="ru-RU" sz="2800" dirty="0" smtClean="0"/>
            </a:br>
            <a:r>
              <a:rPr lang="ru-RU" sz="2800" dirty="0" smtClean="0"/>
              <a:t>Советского района Республики Крым </a:t>
            </a:r>
            <a:endParaRPr lang="ru-RU" sz="2800" dirty="0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u="sng" dirty="0" smtClean="0"/>
              <a:t>Математика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09692"/>
              </p:ext>
            </p:extLst>
          </p:nvPr>
        </p:nvGraphicFramePr>
        <p:xfrm>
          <a:off x="457200" y="692696"/>
          <a:ext cx="7239000" cy="5763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90485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626328"/>
          </a:xfrm>
        </p:spPr>
        <p:txBody>
          <a:bodyPr/>
          <a:lstStyle/>
          <a:p>
            <a:pPr algn="ctr"/>
            <a:r>
              <a:rPr lang="ru-RU" sz="2800" dirty="0"/>
              <a:t>Химия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478425"/>
              </p:ext>
            </p:extLst>
          </p:nvPr>
        </p:nvGraphicFramePr>
        <p:xfrm>
          <a:off x="457200" y="1124744"/>
          <a:ext cx="7239000" cy="5331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Литература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703431"/>
              </p:ext>
            </p:extLst>
          </p:nvPr>
        </p:nvGraphicFramePr>
        <p:xfrm>
          <a:off x="467544" y="1340768"/>
          <a:ext cx="7239000" cy="5259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История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865231"/>
              </p:ext>
            </p:extLst>
          </p:nvPr>
        </p:nvGraphicFramePr>
        <p:xfrm>
          <a:off x="457200" y="1052736"/>
          <a:ext cx="7239000" cy="5403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Физика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163153"/>
              </p:ext>
            </p:extLst>
          </p:nvPr>
        </p:nvGraphicFramePr>
        <p:xfrm>
          <a:off x="457200" y="1196752"/>
          <a:ext cx="7239000" cy="5259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	Русский язык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184665"/>
              </p:ext>
            </p:extLst>
          </p:nvPr>
        </p:nvGraphicFramePr>
        <p:xfrm>
          <a:off x="457200" y="1124744"/>
          <a:ext cx="7239000" cy="5331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	Русский язык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201875"/>
              </p:ext>
            </p:extLst>
          </p:nvPr>
        </p:nvGraphicFramePr>
        <p:xfrm>
          <a:off x="457200" y="1052736"/>
          <a:ext cx="7239000" cy="5403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772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ru-RU" dirty="0"/>
              <a:t>Математика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ru-RU" dirty="0"/>
              <a:t>Математика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664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/>
              <a:t>Рейтинг школ по результатам оценки качества образования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123316"/>
              </p:ext>
            </p:extLst>
          </p:nvPr>
        </p:nvGraphicFramePr>
        <p:xfrm>
          <a:off x="539550" y="980725"/>
          <a:ext cx="7560841" cy="5668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1526"/>
                <a:gridCol w="2907490"/>
                <a:gridCol w="646531"/>
                <a:gridCol w="538650"/>
                <a:gridCol w="645770"/>
                <a:gridCol w="538650"/>
                <a:gridCol w="538650"/>
                <a:gridCol w="774924"/>
                <a:gridCol w="538650"/>
              </a:tblGrid>
              <a:tr h="1537230">
                <a:tc>
                  <a:txBody>
                    <a:bodyPr/>
                    <a:lstStyle/>
                    <a:p>
                      <a:pPr indent="21590"/>
                      <a:r>
                        <a:rPr lang="ru-RU" sz="1200" dirty="0">
                          <a:effectLst/>
                        </a:rPr>
                        <a:t>№ </a:t>
                      </a:r>
                    </a:p>
                    <a:p>
                      <a:pPr indent="21590"/>
                      <a:r>
                        <a:rPr lang="ru-RU" sz="1200" dirty="0">
                          <a:effectLst/>
                        </a:rPr>
                        <a:t>п/п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21590"/>
                      <a:r>
                        <a:rPr lang="ru-RU" sz="1200" dirty="0">
                          <a:effectLst/>
                        </a:rPr>
                        <a:t>Наименование общеобразовательной организации 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1.1. учебно-методичек и мат-техническое обеспечение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1.2.кадровое обеспечение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1.3. условия для удовлетворения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образов </a:t>
                      </a:r>
                      <a:r>
                        <a:rPr lang="ru-RU" sz="1200" dirty="0" err="1">
                          <a:effectLst/>
                        </a:rPr>
                        <a:t>потребн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2.1. внутреннее оценивание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 vert="vert270"/>
                </a:tc>
                <a:tc>
                  <a:txBody>
                    <a:bodyPr/>
                    <a:lstStyle/>
                    <a:p>
                      <a:pPr marL="71755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2.2 внешнее оценивание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 vert="vert270"/>
                </a:tc>
                <a:tc>
                  <a:txBody>
                    <a:bodyPr/>
                    <a:lstStyle/>
                    <a:p>
                      <a:pPr marL="3937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2.3. Сопоставление результатов внутреннего оценивания и итогов оценочных процедур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среднее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 vert="vert27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МБОУ "Советская СШ № 1"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0,583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0,624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1,397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1,299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 dirty="0">
                          <a:effectLst/>
                        </a:rPr>
                        <a:t>0,881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0,964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МБОУ "Советская СШ № 2" 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0,561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0,67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1,273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1,35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0,891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0,958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МБОУ" Краснофлотская СШ"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0,960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0,576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0,584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1,328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1,351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0,922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0,954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МБОУ "</a:t>
                      </a:r>
                      <a:r>
                        <a:rPr lang="ru-RU" sz="1200" dirty="0" err="1">
                          <a:effectLst/>
                        </a:rPr>
                        <a:t>Заветненская</a:t>
                      </a:r>
                      <a:r>
                        <a:rPr lang="ru-RU" sz="1200" dirty="0">
                          <a:effectLst/>
                        </a:rPr>
                        <a:t> СШ им. Крымских партизан"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0,572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0,567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1,342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1,14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0,958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0,930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364308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"Советская средняя школа №3 с крымскотатарским языком обучения" 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0,493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1,283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1,124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1,093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0,929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"Чапаевская СШ"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0,879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0,457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0,621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1,259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1,172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1,178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0,928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"Дмитровская СШ" 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0,533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0,592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1,163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1,284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1,163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0,924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Советский район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0,883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0,506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0,594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1,229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0,938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0,898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FF00"/>
                    </a:solidFill>
                  </a:tcPr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"Черноземненская СШ"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0,421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0,583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1,235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1,28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 dirty="0">
                          <a:effectLst/>
                        </a:rPr>
                        <a:t>1,028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0,893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"Раздольненская СШ"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0,801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0,409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0,592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1,197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1,332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0,967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0,883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"Ильичевская СШ"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0,869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0,481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0,562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1,241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1,272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0,87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0,883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"Урожайновская СШ"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0,479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0,565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1,186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1,269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0,852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0,874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"Некрасовская СШ"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0,819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0,444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0,596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1,247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1,074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1,038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0,870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МБОУ "Прудовская СШ"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0,819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0,585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0,586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1,374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1,147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0,607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0,853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МБОУ "Пушкинская СШ"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0,794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0,46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0,571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1,122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1,239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>
                          <a:effectLst/>
                        </a:rPr>
                        <a:t>0,888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>
                          <a:effectLst/>
                        </a:rPr>
                        <a:t>0,846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</a:tr>
              <a:tr h="242872">
                <a:tc>
                  <a:txBody>
                    <a:bodyPr/>
                    <a:lstStyle/>
                    <a:p>
                      <a:pPr indent="21590"/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/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МБОУ "Красногвардейская СШ" 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0,789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0,54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0,623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0,957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1,11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9370" indent="-68580"/>
                      <a:r>
                        <a:rPr lang="ru-RU" sz="1200" dirty="0">
                          <a:effectLst/>
                        </a:rPr>
                        <a:t>0,734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-68580"/>
                      <a:r>
                        <a:rPr lang="ru-RU" sz="1200" dirty="0">
                          <a:effectLst/>
                        </a:rPr>
                        <a:t>0,792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9730" marR="3973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Контингент обучающихся общеобразовательных школ</a:t>
            </a:r>
            <a:endParaRPr lang="ru-RU" b="1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18155624"/>
              </p:ext>
            </p:extLst>
          </p:nvPr>
        </p:nvGraphicFramePr>
        <p:xfrm>
          <a:off x="500033" y="1785926"/>
          <a:ext cx="7643867" cy="4603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967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Результаты </a:t>
            </a:r>
            <a:r>
              <a:rPr lang="ru-RU" sz="2000" dirty="0"/>
              <a:t>участия общеобразовательных учреждений Советского района Республики Крым в муниципальном и республиканском этапе всероссийской олимпиады школьников в 2020/2021 учебном году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657557"/>
              </p:ext>
            </p:extLst>
          </p:nvPr>
        </p:nvGraphicFramePr>
        <p:xfrm>
          <a:off x="611560" y="1412776"/>
          <a:ext cx="7488832" cy="52848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8127"/>
                <a:gridCol w="2775034"/>
                <a:gridCol w="507895"/>
                <a:gridCol w="469890"/>
                <a:gridCol w="703505"/>
                <a:gridCol w="758127"/>
                <a:gridCol w="758127"/>
                <a:gridCol w="758127"/>
              </a:tblGrid>
              <a:tr h="317566">
                <a:tc rowSpan="2">
                  <a:txBody>
                    <a:bodyPr/>
                    <a:lstStyle/>
                    <a:p>
                      <a:pPr algn="ctr"/>
                      <a:r>
                        <a:rPr lang="ru-RU" sz="700" dirty="0">
                          <a:effectLst/>
                        </a:rPr>
                        <a:t>№ п/п</a:t>
                      </a:r>
                      <a:endParaRPr lang="ru-RU" sz="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700" dirty="0">
                          <a:effectLst/>
                        </a:rPr>
                        <a:t>МБОУ</a:t>
                      </a:r>
                      <a:endParaRPr lang="ru-RU" sz="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Муниципальный этап всероссийской олимпиады школьников в 2020/2021 учебном году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Региональный этап всероссийской олимпиады школьников в 2020/2021 учебном году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57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dirty="0">
                          <a:effectLst/>
                        </a:rPr>
                        <a:t>Количество победителей</a:t>
                      </a:r>
                      <a:endParaRPr lang="ru-RU" sz="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Количество призёров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ВСЕГО</a:t>
                      </a:r>
                      <a:endParaRPr lang="ru-RU" sz="600">
                        <a:effectLst/>
                      </a:endParaRPr>
                    </a:p>
                    <a:p>
                      <a:pPr algn="ctr"/>
                      <a:r>
                        <a:rPr lang="ru-RU" sz="700">
                          <a:effectLst/>
                        </a:rPr>
                        <a:t>победителей </a:t>
                      </a:r>
                      <a:endParaRPr lang="ru-RU" sz="600">
                        <a:effectLst/>
                      </a:endParaRPr>
                    </a:p>
                    <a:p>
                      <a:pPr algn="ctr"/>
                      <a:r>
                        <a:rPr lang="ru-RU" sz="700">
                          <a:effectLst/>
                        </a:rPr>
                        <a:t>и призёров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Количество победителей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Количество призёров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ВСЕГО </a:t>
                      </a:r>
                      <a:endParaRPr lang="ru-RU" sz="600">
                        <a:effectLst/>
                      </a:endParaRPr>
                    </a:p>
                    <a:p>
                      <a:pPr algn="ctr"/>
                      <a:r>
                        <a:rPr lang="ru-RU" sz="700">
                          <a:effectLst/>
                        </a:rPr>
                        <a:t>победителей и призёров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1.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>
                          <a:effectLst/>
                        </a:rPr>
                        <a:t>«Советская средняя школа №1»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16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14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30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2.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«Краснофлотская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21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408299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3.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«Советская средняя школа №3 с крымскотатарским яз. об»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4.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«Советская средняя школа №2»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408299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5.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«Заветненская средняя школа им. Крымских партизан»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6.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«Прудовская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7.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«Ильичевская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8.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«Урожайновская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9.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«Некрасовская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10.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«Красногвардейская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11.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«Черноземненская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12.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«Дмитровская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13.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«Пушкинская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14.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«Чапаевская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272200">
                <a:tc>
                  <a:txBody>
                    <a:bodyPr/>
                    <a:lstStyle/>
                    <a:p>
                      <a:pPr algn="ctr"/>
                      <a:r>
                        <a:rPr lang="ru-RU" sz="700">
                          <a:effectLst/>
                        </a:rPr>
                        <a:t>15.</a:t>
                      </a:r>
                      <a:endParaRPr lang="ru-RU" sz="6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«Раздольненская средняя школа»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  <a:tr h="136100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60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121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181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7864" marR="37864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152400"/>
            <a:ext cx="7686700" cy="847708"/>
          </a:xfrm>
        </p:spPr>
        <p:txBody>
          <a:bodyPr/>
          <a:lstStyle/>
          <a:p>
            <a:pPr algn="ctr"/>
            <a:r>
              <a:rPr lang="ru-RU" sz="1800" dirty="0" smtClean="0"/>
              <a:t>Р</a:t>
            </a:r>
            <a:r>
              <a:rPr lang="ru-RU" sz="1800" b="1" dirty="0" smtClean="0"/>
              <a:t>езультаты участия в конкурсах обучающихся МБОУ Советского района в </a:t>
            </a:r>
            <a:r>
              <a:rPr lang="ru-RU" sz="1800" b="1" dirty="0" smtClean="0"/>
              <a:t>2020/2021 </a:t>
            </a:r>
            <a:r>
              <a:rPr lang="ru-RU" sz="1800" b="1" dirty="0" smtClean="0"/>
              <a:t>учебном году по направлениям </a:t>
            </a:r>
            <a:endParaRPr lang="ru-RU" sz="18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80392904"/>
              </p:ext>
            </p:extLst>
          </p:nvPr>
        </p:nvGraphicFramePr>
        <p:xfrm>
          <a:off x="251520" y="1340768"/>
          <a:ext cx="7848872" cy="518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50535189"/>
              </p:ext>
            </p:extLst>
          </p:nvPr>
        </p:nvGraphicFramePr>
        <p:xfrm>
          <a:off x="179512" y="404664"/>
          <a:ext cx="7920880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96257983"/>
              </p:ext>
            </p:extLst>
          </p:nvPr>
        </p:nvGraphicFramePr>
        <p:xfrm>
          <a:off x="467544" y="332656"/>
          <a:ext cx="7488833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27561911"/>
              </p:ext>
            </p:extLst>
          </p:nvPr>
        </p:nvGraphicFramePr>
        <p:xfrm>
          <a:off x="395536" y="332656"/>
          <a:ext cx="777686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86707618"/>
              </p:ext>
            </p:extLst>
          </p:nvPr>
        </p:nvGraphicFramePr>
        <p:xfrm>
          <a:off x="251520" y="620688"/>
          <a:ext cx="777686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26018599"/>
              </p:ext>
            </p:extLst>
          </p:nvPr>
        </p:nvGraphicFramePr>
        <p:xfrm>
          <a:off x="179512" y="188640"/>
          <a:ext cx="7776863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3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800" b="1" dirty="0" smtClean="0"/>
              <a:t>РЕЙТИНГ  МБОУ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 победителей и призёров в образовательных учреждениях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в 2020/2021 учебном году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9059004"/>
              </p:ext>
            </p:extLst>
          </p:nvPr>
        </p:nvGraphicFramePr>
        <p:xfrm>
          <a:off x="550731" y="1052736"/>
          <a:ext cx="741682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42718" y="4869160"/>
            <a:ext cx="77296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Рейтинг общеобразовательных учреждений</a:t>
            </a:r>
            <a:r>
              <a:rPr lang="ru-RU" dirty="0"/>
              <a:t> по количеству победителей и призёров в 2020/2021 учебном году в % соотношении к количеству обучающихся: </a:t>
            </a:r>
          </a:p>
          <a:p>
            <a:r>
              <a:rPr lang="ru-RU" dirty="0"/>
              <a:t>1 место – МБОУ «Краснофлотская СШ»;</a:t>
            </a:r>
          </a:p>
          <a:p>
            <a:r>
              <a:rPr lang="ru-RU" dirty="0"/>
              <a:t>2 место – МБОУ «Некрасовская СШ»;</a:t>
            </a:r>
          </a:p>
          <a:p>
            <a:r>
              <a:rPr lang="ru-RU" dirty="0"/>
              <a:t>3 место – МБОУ «</a:t>
            </a:r>
            <a:r>
              <a:rPr lang="ru-RU" dirty="0" err="1"/>
              <a:t>Урожайновская</a:t>
            </a:r>
            <a:r>
              <a:rPr lang="ru-RU" dirty="0"/>
              <a:t> СШ».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571184" cy="14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600" dirty="0"/>
              <a:t>Результаты участия воспитанников муниципальных бюджетных дошкольных образовательных учреждений Советского района Республики Крым в конкурсах муниципального, республиканского и Всероссийского уровней в 2020/2021 учебном году</a:t>
            </a:r>
            <a:br>
              <a:rPr lang="ru-RU" sz="1600" dirty="0"/>
            </a:br>
            <a:endParaRPr lang="ru-RU" sz="1800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27315584"/>
              </p:ext>
            </p:extLst>
          </p:nvPr>
        </p:nvGraphicFramePr>
        <p:xfrm>
          <a:off x="467544" y="1988840"/>
          <a:ext cx="7056784" cy="4392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909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571184" cy="14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/>
              <a:t>Количество участий МБДОУ Советского района Республики Крым в конкурсах за 2017/2018, 2018/2019, 2019/2020, 2020/2021 учебные годы</a:t>
            </a:r>
            <a:r>
              <a:rPr lang="ru-RU" sz="1400" dirty="0"/>
              <a:t/>
            </a:r>
            <a:br>
              <a:rPr lang="ru-RU" sz="1400" dirty="0"/>
            </a:br>
            <a:endParaRPr lang="ru-RU" sz="18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29266188"/>
              </p:ext>
            </p:extLst>
          </p:nvPr>
        </p:nvGraphicFramePr>
        <p:xfrm>
          <a:off x="467544" y="1556792"/>
          <a:ext cx="727280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4927058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Рейтинг дошкольных образовательных учреждений</a:t>
            </a:r>
            <a:r>
              <a:rPr lang="ru-RU" dirty="0"/>
              <a:t> по количеству победителей и призёров в 2020/2021 учебном году в % соотношении к количеству воспитанников: </a:t>
            </a:r>
          </a:p>
          <a:p>
            <a:r>
              <a:rPr lang="ru-RU" dirty="0"/>
              <a:t>1 место – МБОУ «</a:t>
            </a:r>
            <a:r>
              <a:rPr lang="ru-RU" dirty="0" err="1"/>
              <a:t>Черноземненская</a:t>
            </a:r>
            <a:r>
              <a:rPr lang="ru-RU" dirty="0"/>
              <a:t> СШ»;</a:t>
            </a:r>
          </a:p>
          <a:p>
            <a:r>
              <a:rPr lang="ru-RU" dirty="0"/>
              <a:t>2 место – МБДОУ «Некрасовский детский сад «Ромашка»;</a:t>
            </a:r>
          </a:p>
          <a:p>
            <a:r>
              <a:rPr lang="ru-RU" dirty="0"/>
              <a:t>3 место – МБДОУ «Заветненский детский сад «Аленький цветочек».</a:t>
            </a:r>
          </a:p>
        </p:txBody>
      </p:sp>
    </p:spTree>
    <p:extLst>
      <p:ext uri="{BB962C8B-B14F-4D97-AF65-F5344CB8AC3E}">
        <p14:creationId xmlns:p14="http://schemas.microsoft.com/office/powerpoint/2010/main" val="5295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571184" cy="11734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/>
              <a:t>ИНКЛЮЗИВНОЕ ОБУЧЕНИЕ В общеобразовательных школах</a:t>
            </a:r>
            <a:endParaRPr lang="ru-RU" sz="3200" b="1" dirty="0"/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 в 12 школах организованы </a:t>
            </a:r>
            <a:r>
              <a:rPr lang="ru-RU" dirty="0"/>
              <a:t>39 классов с инклюзивным </a:t>
            </a:r>
            <a:r>
              <a:rPr lang="ru-RU" dirty="0" smtClean="0"/>
              <a:t>обучением</a:t>
            </a:r>
          </a:p>
          <a:p>
            <a:r>
              <a:rPr lang="ru-RU" dirty="0"/>
              <a:t>в </a:t>
            </a:r>
            <a:r>
              <a:rPr lang="ru-RU" dirty="0" smtClean="0"/>
              <a:t>них </a:t>
            </a:r>
            <a:r>
              <a:rPr lang="ru-RU" dirty="0"/>
              <a:t>обучается 51 ребенок с ограниченными возможностями здоровья.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3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85728"/>
            <a:ext cx="7615263" cy="1055040"/>
          </a:xfrm>
        </p:spPr>
        <p:txBody>
          <a:bodyPr>
            <a:noAutofit/>
          </a:bodyPr>
          <a:lstStyle/>
          <a:p>
            <a:pPr algn="ctr"/>
            <a:r>
              <a:rPr lang="ru-RU" sz="2000" dirty="0"/>
              <a:t>Эффективность системы работы</a:t>
            </a:r>
            <a:br>
              <a:rPr lang="ru-RU" sz="2000" dirty="0"/>
            </a:br>
            <a:r>
              <a:rPr lang="ru-RU" sz="2000" dirty="0"/>
              <a:t>по самоопределению и профессиональной ориентации обучающихся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3"/>
            <a:ext cx="76328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</a:t>
            </a:r>
            <a:r>
              <a:rPr lang="ru-RU" sz="2000" b="1" i="1" dirty="0"/>
              <a:t>2021/22 учебном году будут открыты предпрофессиональные классы: </a:t>
            </a:r>
            <a:endParaRPr lang="ru-RU" sz="2000" dirty="0"/>
          </a:p>
          <a:p>
            <a:r>
              <a:rPr lang="ru-RU" sz="2000" dirty="0"/>
              <a:t>- психолого-педагогической направленности в МБОУ «Советская СШ № 3 с </a:t>
            </a:r>
            <a:r>
              <a:rPr lang="ru-RU" sz="2000" dirty="0" err="1"/>
              <a:t>крымскотатарским</a:t>
            </a:r>
            <a:r>
              <a:rPr lang="ru-RU" sz="2000" dirty="0"/>
              <a:t> языком обучения» и «</a:t>
            </a:r>
            <a:r>
              <a:rPr lang="ru-RU" sz="2000" dirty="0" err="1"/>
              <a:t>Урожайновская</a:t>
            </a:r>
            <a:r>
              <a:rPr lang="ru-RU" sz="2000" dirty="0"/>
              <a:t> СШ» в сетевом взаимодействии с Крымским индустриально-педагогическим университетом </a:t>
            </a:r>
            <a:r>
              <a:rPr lang="ru-RU" sz="2000" dirty="0" err="1"/>
              <a:t>им.Ф.Якубова</a:t>
            </a:r>
            <a:r>
              <a:rPr lang="ru-RU" sz="2000" dirty="0"/>
              <a:t>,</a:t>
            </a:r>
            <a:endParaRPr lang="ru-RU" sz="2000" b="1" i="1" dirty="0"/>
          </a:p>
          <a:p>
            <a:r>
              <a:rPr lang="ru-RU" sz="2000" dirty="0"/>
              <a:t>- инженерной направленности в МБОУ «Советская СШ № 1» в сетевом взаимодействии с КФУ </a:t>
            </a:r>
            <a:r>
              <a:rPr lang="ru-RU" sz="2000" dirty="0" err="1"/>
              <a:t>им.Вернадского</a:t>
            </a:r>
            <a:r>
              <a:rPr lang="ru-RU" sz="2000" dirty="0"/>
              <a:t> и Советским техникумом;</a:t>
            </a:r>
            <a:endParaRPr lang="ru-RU" sz="2000" b="1" i="1" dirty="0"/>
          </a:p>
          <a:p>
            <a:r>
              <a:rPr lang="ru-RU" sz="2000" dirty="0"/>
              <a:t>- аграрной направленности в МБОУ «Чапаевская СШ» и «Прудовская СШ» в сетевом взаимодействии с Крымским агротехнологическим университетом.</a:t>
            </a:r>
            <a:endParaRPr lang="ru-RU" sz="2000" b="1" i="1" dirty="0"/>
          </a:p>
          <a:p>
            <a:r>
              <a:rPr lang="ru-RU" sz="2000" dirty="0"/>
              <a:t>Кроме этого, МБОУ «Прудовская СШ» открывает для обучающихся 8-9 классов Агроэкологические </a:t>
            </a:r>
            <a:r>
              <a:rPr lang="ru-RU" sz="2000" dirty="0" err="1"/>
              <a:t>предпрофильные</a:t>
            </a:r>
            <a:r>
              <a:rPr lang="ru-RU" sz="2000" dirty="0"/>
              <a:t> колледж-классы в сетевом взаимодействии с </a:t>
            </a:r>
            <a:r>
              <a:rPr lang="ru-RU" sz="2000" dirty="0" err="1"/>
              <a:t>Прудовским</a:t>
            </a:r>
            <a:r>
              <a:rPr lang="ru-RU" sz="2000" dirty="0"/>
              <a:t> аграрным техникумом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Квалификация педагогических кадров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34612700"/>
              </p:ext>
            </p:extLst>
          </p:nvPr>
        </p:nvGraphicFramePr>
        <p:xfrm>
          <a:off x="611559" y="1772816"/>
          <a:ext cx="7056785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585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28600"/>
            <a:ext cx="6552728" cy="824136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Эффективность системы работы </a:t>
            </a:r>
            <a:br>
              <a:rPr lang="ru-RU" sz="2000" dirty="0"/>
            </a:br>
            <a:r>
              <a:rPr lang="ru-RU" sz="2000" dirty="0"/>
              <a:t>по реализации дошкольного образования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2355201"/>
              </p:ext>
            </p:extLst>
          </p:nvPr>
        </p:nvGraphicFramePr>
        <p:xfrm>
          <a:off x="467544" y="1268760"/>
          <a:ext cx="748883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28600"/>
            <a:ext cx="6552728" cy="8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/>
              <a:t>Общие результаты диагностики подготовительных групп к школе   2020-2021 г.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546375"/>
              </p:ext>
            </p:extLst>
          </p:nvPr>
        </p:nvGraphicFramePr>
        <p:xfrm>
          <a:off x="395536" y="1412777"/>
          <a:ext cx="763284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92839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85728"/>
            <a:ext cx="7615263" cy="1271064"/>
          </a:xfrm>
        </p:spPr>
        <p:txBody>
          <a:bodyPr>
            <a:noAutofit/>
          </a:bodyPr>
          <a:lstStyle/>
          <a:p>
            <a:pPr algn="ctr" fontAlgn="base"/>
            <a:r>
              <a:rPr lang="ru-RU" sz="2000" dirty="0" smtClean="0"/>
              <a:t>Результаты  </a:t>
            </a:r>
            <a:r>
              <a:rPr lang="ru-RU" sz="2000" dirty="0"/>
              <a:t>мониторинга эффективности деятельности</a:t>
            </a:r>
            <a:br>
              <a:rPr lang="ru-RU" sz="2000" dirty="0"/>
            </a:br>
            <a:r>
              <a:rPr lang="ru-RU" sz="2000" dirty="0"/>
              <a:t>руководителей образовательных организаций района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2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ru-RU" sz="2400" dirty="0" smtClean="0"/>
              <a:t>2 </a:t>
            </a:r>
            <a:r>
              <a:rPr lang="ru-RU" sz="2400" dirty="0"/>
              <a:t>руководителя по количеству баллов показали высокий уровень </a:t>
            </a:r>
            <a:r>
              <a:rPr lang="ru-RU" sz="2400" dirty="0" smtClean="0"/>
              <a:t>эффективности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/>
              <a:t>(МБОУ «Советская средняя школа № 1», «Краснофлотская средняя школа»);</a:t>
            </a:r>
            <a:endParaRPr lang="ru-RU" sz="2400" b="1" i="1" dirty="0"/>
          </a:p>
          <a:p>
            <a:r>
              <a:rPr lang="ru-RU" sz="2400" dirty="0"/>
              <a:t>- 13 руководителей – средний уровень эффективности.</a:t>
            </a:r>
            <a:endParaRPr lang="ru-RU" sz="2400" b="1" i="1" dirty="0"/>
          </a:p>
          <a:p>
            <a:r>
              <a:rPr lang="ru-RU" sz="2400" dirty="0"/>
              <a:t>По дошкольным учреждениям:</a:t>
            </a:r>
            <a:endParaRPr lang="ru-RU" sz="2400" b="1" i="1" dirty="0"/>
          </a:p>
          <a:p>
            <a:r>
              <a:rPr lang="ru-RU" sz="2400" dirty="0"/>
              <a:t> - 8 руководителей – средний уровень эффективности.</a:t>
            </a:r>
            <a:endParaRPr lang="ru-RU" sz="2400" b="1" i="1" dirty="0"/>
          </a:p>
          <a:p>
            <a:r>
              <a:rPr lang="ru-RU" sz="2400" dirty="0"/>
              <a:t>Руководителей, имеющих низкий уровень эффективности, нет.</a:t>
            </a:r>
          </a:p>
        </p:txBody>
      </p:sp>
    </p:spTree>
    <p:extLst>
      <p:ext uri="{BB962C8B-B14F-4D97-AF65-F5344CB8AC3E}">
        <p14:creationId xmlns:p14="http://schemas.microsoft.com/office/powerpoint/2010/main" val="39119610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85728"/>
            <a:ext cx="7615263" cy="767008"/>
          </a:xfrm>
        </p:spPr>
        <p:txBody>
          <a:bodyPr>
            <a:noAutofit/>
          </a:bodyPr>
          <a:lstStyle/>
          <a:p>
            <a:pPr algn="ctr"/>
            <a:r>
              <a:rPr lang="ru-RU" sz="2000" dirty="0"/>
              <a:t>Цифровая трансформация образования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2"/>
            <a:ext cx="784887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2021 году региональный проект «Цифровая образовательная среда» будет реализован в МБОУ «Ильичевская средняя школа», до конца 2045 года – остальные </a:t>
            </a:r>
            <a:endParaRPr lang="ru-RU" dirty="0" smtClean="0"/>
          </a:p>
          <a:p>
            <a:r>
              <a:rPr lang="ru-RU" b="1" dirty="0" smtClean="0"/>
              <a:t>Цифровая </a:t>
            </a:r>
            <a:r>
              <a:rPr lang="ru-RU" b="1" dirty="0"/>
              <a:t>трансформация </a:t>
            </a:r>
            <a:r>
              <a:rPr lang="ru-RU" dirty="0"/>
              <a:t>образования открывает перспективы и новые возможности развития традиционного образования. Подсистемы АИС КРОС «Электронный журнал» и «Электронный дневник» позволяют выйти на качественно новый уровень предоставления образовательных услуг для обучающихся и их родителей (законных представителей). </a:t>
            </a:r>
          </a:p>
          <a:p>
            <a:r>
              <a:rPr lang="ru-RU" dirty="0"/>
              <a:t>В 2020-2021 году в МБОУ «Прудовская средняя школа» и «Советская средняя школа № 1» были реализованы мероприятия в рамках пилотного проекта по переходу работы учреждений на безбумажный документооборот. С 01.09.2021 подсистемы «Электронный журнал» и «Электронный дневник» будут использоваться во всех общеобразовательных организациях Советского района Республики Крым, что позволит исключить ведение «классических» бумажных журналов учета успеваемости всех видов урочной и внеурочной деятельности.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948129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85728"/>
            <a:ext cx="7615263" cy="767008"/>
          </a:xfrm>
        </p:spPr>
        <p:txBody>
          <a:bodyPr>
            <a:noAutofit/>
          </a:bodyPr>
          <a:lstStyle/>
          <a:p>
            <a:pPr algn="ctr"/>
            <a:r>
              <a:rPr lang="ru-RU" sz="2000" u="heavy" dirty="0"/>
              <a:t>Модернизация образовательных учреждений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2"/>
            <a:ext cx="7848872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1.    «Капитальный ремонт крыши МБОУ "</a:t>
            </a:r>
            <a:r>
              <a:rPr lang="ru-RU" sz="1600" dirty="0" err="1"/>
              <a:t>Урожайновская</a:t>
            </a:r>
            <a:r>
              <a:rPr lang="ru-RU" sz="1600" dirty="0"/>
              <a:t> средняя школа" Советского района Республики Крым» на сумму 7 418,670 </a:t>
            </a:r>
            <a:r>
              <a:rPr lang="ru-RU" sz="1600" dirty="0" err="1"/>
              <a:t>тыс</a:t>
            </a:r>
            <a:r>
              <a:rPr lang="ru-RU" sz="1600" dirty="0"/>
              <a:t> руб.;</a:t>
            </a:r>
            <a:br>
              <a:rPr lang="ru-RU" sz="1600" dirty="0"/>
            </a:br>
            <a:r>
              <a:rPr lang="ru-RU" sz="1600" dirty="0"/>
              <a:t>2.    «Капитальный     ремонт   крыши   МБОУ "</a:t>
            </a:r>
            <a:r>
              <a:rPr lang="ru-RU" sz="1600" dirty="0" err="1"/>
              <a:t>Заветненская</a:t>
            </a:r>
            <a:r>
              <a:rPr lang="ru-RU" sz="1600" dirty="0"/>
              <a:t>   средняя школа им. Крымских партизан" Советского  района   Республики Крым»  на сумму 8 728,800 тыс. руб.;</a:t>
            </a:r>
          </a:p>
          <a:p>
            <a:r>
              <a:rPr lang="ru-RU" sz="1600" dirty="0"/>
              <a:t>3.    «Капитальный ремонт крыши МБОУ "Советская средняя школа №1" Советского района Республики Крым» на сумму 11 796,610 тыс. руб.</a:t>
            </a:r>
          </a:p>
          <a:p>
            <a:r>
              <a:rPr lang="ru-RU" sz="1600" dirty="0"/>
              <a:t>В рамках муниципальной программы «Развитие дошкольного, общего и дополнительного образования в Советском районе Республики Крым и реализации Федерального проекта «Успех каждого ребенка» национального проекта «Образование» за период  2020-2021 гг. профинансировано 5 644,372 </a:t>
            </a:r>
            <a:r>
              <a:rPr lang="ru-RU" sz="1600" dirty="0" err="1"/>
              <a:t>тыс.руб</a:t>
            </a:r>
            <a:r>
              <a:rPr lang="ru-RU" sz="1600" dirty="0"/>
              <a:t>. в том числе:</a:t>
            </a:r>
          </a:p>
          <a:p>
            <a:r>
              <a:rPr lang="ru-RU" sz="1600" dirty="0"/>
              <a:t>2020 год – на создание в МБОУ «Ильичевская СШ» Советского района Республики Крым, условий для занятий физической культурой и спортом в сумме 2 406,672 тыс. руб.;</a:t>
            </a:r>
          </a:p>
          <a:p>
            <a:r>
              <a:rPr lang="ru-RU" sz="1600" dirty="0"/>
              <a:t>2021 год - на создание в МБОУ «Чапаевская СШ» Советского района Республики Крым, условий для занятий физической культурой и спортом в сумме 3 237,700 </a:t>
            </a:r>
            <a:r>
              <a:rPr lang="ru-RU" sz="1600" dirty="0" err="1"/>
              <a:t>тыс.руб</a:t>
            </a:r>
            <a:r>
              <a:rPr lang="ru-RU" sz="1600" dirty="0"/>
              <a:t>..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784693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85728"/>
            <a:ext cx="7615263" cy="1055040"/>
          </a:xfrm>
        </p:spPr>
        <p:txBody>
          <a:bodyPr>
            <a:noAutofit/>
          </a:bodyPr>
          <a:lstStyle/>
          <a:p>
            <a:pPr algn="ctr"/>
            <a:r>
              <a:rPr lang="ru-RU" sz="2000" dirty="0"/>
              <a:t>Об организации проведения летней оздоровительной кампании в 2021 году на территории муниципального образования Советский район Республики Крым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3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В июне 2021 года на территории Советского района Республики Крым функционировало 14 лагерей дневного пребывания детей (1274 дет.) за счет средств муниципального бюджета (2 183, 643) и 1 тематическая площадка (109 дет.). В выездных экскурсиях на открытом воздухе по Крыму приняло участие 624 ребенка.</a:t>
            </a:r>
          </a:p>
          <a:p>
            <a:r>
              <a:rPr lang="ru-RU" sz="1400" dirty="0"/>
              <a:t>По состоянию на 16 августа в загородных лагерях оздоровились 338 детей Советского района.</a:t>
            </a:r>
          </a:p>
          <a:p>
            <a:r>
              <a:rPr lang="ru-RU" sz="1400" dirty="0" smtClean="0"/>
              <a:t>21 </a:t>
            </a:r>
            <a:r>
              <a:rPr lang="ru-RU" sz="1400" dirty="0"/>
              <a:t>ребенок Советского района в качестве поощрения направлен для участия в тематических сменах по программам дополнительного образования в Международный детский центр «Артек», 1 ребенок направлен во Всероссийский детский центр «Смена».</a:t>
            </a:r>
          </a:p>
          <a:p>
            <a:r>
              <a:rPr lang="ru-RU" sz="1400" dirty="0"/>
              <a:t>По линии Министерства здравоохранения  в учреждениях санаторно-курортного типа оздоровилось 65 детей.</a:t>
            </a:r>
          </a:p>
          <a:p>
            <a:r>
              <a:rPr lang="ru-RU" sz="1400" dirty="0"/>
              <a:t>В летний период временно трудоустроен 31 подросток в возрасте от 14 до 18 лет на период оздоровительной кампании.</a:t>
            </a:r>
          </a:p>
          <a:p>
            <a:r>
              <a:rPr lang="ru-RU" sz="1400" dirty="0"/>
              <a:t>По состоянию на 16 августа 2021 года различными формами летнего оздоровления и отдыха охвачено 2826 детей (64 % от общего количества детей в возрасте от 7 до 17 лет) в </a:t>
            </a:r>
            <a:r>
              <a:rPr lang="ru-RU" sz="1400" dirty="0" err="1"/>
              <a:t>т.ч</a:t>
            </a:r>
            <a:r>
              <a:rPr lang="ru-RU" sz="1400" dirty="0"/>
              <a:t>.:</a:t>
            </a:r>
          </a:p>
          <a:p>
            <a:r>
              <a:rPr lang="ru-RU" sz="1400" dirty="0"/>
              <a:t>- 74 из 74 детей-сирот и детей, лишенных родительского попечения    (100 %);</a:t>
            </a:r>
            <a:endParaRPr lang="ru-RU" sz="1400" dirty="0"/>
          </a:p>
          <a:p>
            <a:r>
              <a:rPr lang="ru-RU" sz="1400" dirty="0"/>
              <a:t>- 16 из 16 </a:t>
            </a:r>
            <a:r>
              <a:rPr lang="ru-RU" sz="1400" dirty="0"/>
              <a:t>дети, состоящие на учете в комиссии по делам несовершеннолетних и в подразделении по делам несовершеннолетних ПДН ОМВД России по Советскому району (100%);</a:t>
            </a:r>
          </a:p>
          <a:p>
            <a:r>
              <a:rPr lang="ru-RU" sz="1400" dirty="0"/>
              <a:t>- 78 из  129 дети-инвалиды и дети с ограниченными возможностями здоровья  (60%); </a:t>
            </a:r>
            <a:endParaRPr lang="ru-RU" sz="1400" dirty="0"/>
          </a:p>
          <a:p>
            <a:r>
              <a:rPr lang="ru-RU" sz="1400" dirty="0"/>
              <a:t>- 936 из 1368 человек, дети из многодетных и малообеспеченных семей (68%).</a:t>
            </a:r>
            <a:endParaRPr lang="ru-RU" sz="1400" dirty="0"/>
          </a:p>
          <a:p>
            <a:r>
              <a:rPr lang="ru-RU" sz="1400" dirty="0"/>
              <a:t>Работа по организации отдыха и оздоровления детей продолжается.</a:t>
            </a:r>
            <a:endParaRPr lang="ru-RU" sz="1400" dirty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238548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85728"/>
            <a:ext cx="7615263" cy="1055040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В целях дальнейшего развития  волонтерского движения планируется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556792"/>
            <a:ext cx="76328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1.Создание некоммерческой организации волонтерского движения и участие данной организации    в грантах  и конкурсах;</a:t>
            </a:r>
          </a:p>
          <a:p>
            <a:r>
              <a:rPr lang="ru-RU" sz="1400" dirty="0"/>
              <a:t>2. Организация  поездок для волонтеров по достопримечательностям Республики Крым, Российской Федерации, что позволит  повысить уровень знаний о малой Родине.</a:t>
            </a:r>
          </a:p>
          <a:p>
            <a:r>
              <a:rPr lang="ru-RU" sz="1400" dirty="0"/>
              <a:t>3. Привлечение  около 30% молодежи в волонтерское движение;</a:t>
            </a:r>
          </a:p>
          <a:p>
            <a:r>
              <a:rPr lang="ru-RU" sz="1400" dirty="0"/>
              <a:t>4.  100 % охват помощью добровольцев нуждающихся граждан Советского района;</a:t>
            </a:r>
          </a:p>
          <a:p>
            <a:r>
              <a:rPr lang="ru-RU" sz="1400" dirty="0"/>
              <a:t>5. Повышение активности и заинтересованности молодежи в общественной жизни района;</a:t>
            </a:r>
          </a:p>
          <a:p>
            <a:r>
              <a:rPr lang="ru-RU" sz="1400" dirty="0"/>
              <a:t>6. Развитие инфраструктуры методической, информационной, консультационной, образовательной и ресурсной поддержки волонтерской деятельности;</a:t>
            </a:r>
          </a:p>
          <a:p>
            <a:r>
              <a:rPr lang="ru-RU" sz="1400" dirty="0"/>
              <a:t>7. Расширение масштабов межсекторного взаимодействия в сфере </a:t>
            </a:r>
            <a:r>
              <a:rPr lang="ru-RU" sz="1400" dirty="0" err="1"/>
              <a:t>волонтерства</a:t>
            </a:r>
            <a:r>
              <a:rPr lang="ru-RU" sz="1400" dirty="0"/>
              <a:t>, включая взаимодействие волонтерского движения с другими организациями некоммерческого сектора, бизнесом, органами государственной власти и органами местного самоуправления, государственными и муниципальными учреждениями, средствами массовой информации, международными, религиозными и другими заинтересованными организациями;</a:t>
            </a:r>
          </a:p>
          <a:p>
            <a:r>
              <a:rPr lang="ru-RU" sz="1400" dirty="0"/>
              <a:t>8. Увеличение вклада волонтерского движения в решение актуальных социальных задач;</a:t>
            </a:r>
          </a:p>
          <a:p>
            <a:r>
              <a:rPr lang="ru-RU" sz="1400" dirty="0"/>
              <a:t>9. Рост поддержки </a:t>
            </a:r>
            <a:r>
              <a:rPr lang="ru-RU" sz="1400" dirty="0" err="1"/>
              <a:t>волонтерства</a:t>
            </a:r>
            <a:r>
              <a:rPr lang="ru-RU" sz="1400" dirty="0"/>
              <a:t> в обществе и расширение участия граждан и организаций в волонтерской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6026654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85728"/>
            <a:ext cx="7615263" cy="1487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Развитие ВФСК ГТО (Готов к труду и обороне) в муниципальном образовании Советский район Республики Крым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720840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Получение знаков отличия ВФСК ГТО (Готов к труду и обороне) в 2019 году – 2 знака (золото); в 2020 году – 46 знака (26- золото; 17- серебро; 3- бронза), за 1 квартал 2021 года -7 знаков (6 - золото, 1- серебро)</a:t>
            </a:r>
          </a:p>
          <a:p>
            <a:r>
              <a:rPr lang="ru-RU" dirty="0"/>
              <a:t>Рейтинг Советского района среди 25 муниципальных образований Республики Крым:</a:t>
            </a:r>
          </a:p>
          <a:p>
            <a:r>
              <a:rPr lang="ru-RU" dirty="0"/>
              <a:t>В 2018 году </a:t>
            </a:r>
            <a:r>
              <a:rPr lang="ru-RU" b="1" dirty="0"/>
              <a:t>-</a:t>
            </a:r>
            <a:r>
              <a:rPr lang="ru-RU" dirty="0"/>
              <a:t> 21 место;</a:t>
            </a:r>
          </a:p>
          <a:p>
            <a:r>
              <a:rPr lang="ru-RU" dirty="0"/>
              <a:t>В 2019 году – 16 место;</a:t>
            </a:r>
          </a:p>
          <a:p>
            <a:r>
              <a:rPr lang="ru-RU" dirty="0"/>
              <a:t>В 2020 году – 8 место.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221088"/>
            <a:ext cx="76046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Количество обучающихся, принимавших участие в соревнованиях в 2018 году, – 490 ч., в 2019 году – 500 ч., в 2020 году – 550 ч.</a:t>
            </a:r>
          </a:p>
          <a:p>
            <a:r>
              <a:rPr lang="ru-RU" dirty="0"/>
              <a:t>Доля обучающихся, систематически занимающихся физической культурой и спортом, от общей численности обучающихся 2020 году составляет 96,4 % (в 2019 г - 61,3%, в 2018 г – 19,6 %)</a:t>
            </a:r>
          </a:p>
          <a:p>
            <a:r>
              <a:rPr lang="ru-RU" dirty="0"/>
              <a:t>Доля населения, систематически занимающихся физической культурой и спортом, в 2020 году составляет 42,3 % (в 2019 г – 24,3 %, в 2018 г -6,1%)</a:t>
            </a:r>
          </a:p>
        </p:txBody>
      </p:sp>
    </p:spTree>
    <p:extLst>
      <p:ext uri="{BB962C8B-B14F-4D97-AF65-F5344CB8AC3E}">
        <p14:creationId xmlns:p14="http://schemas.microsoft.com/office/powerpoint/2010/main" val="2255650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571184" cy="11734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/>
              <a:t>Организация подвоза</a:t>
            </a:r>
            <a:endParaRPr lang="ru-RU" sz="3200" b="1" dirty="0"/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В 2020/2021 учебном году был организован бесперебойный бесплатный подвоз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898 обучающихся </a:t>
            </a:r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/>
              <a:t>12 общеобразовательным учреждениям и обратно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26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Резолюция конференции</a:t>
            </a:r>
            <a:endParaRPr lang="ru-RU" dirty="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42909" y="2034163"/>
            <a:ext cx="731346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Основной задачей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2021-2022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учебный год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является обеспечение выполнения требований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Указа Президента Российской Федерации Владимира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cs typeface="Arial" pitchFamily="34" charset="0"/>
              </a:rPr>
              <a:t>Путина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от 21.07.2020 N•474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cs typeface="Arial" pitchFamily="34" charset="0"/>
              </a:rPr>
              <a:t>«О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национальных целях развития Российской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Arial" pitchFamily="34" charset="0"/>
                <a:cs typeface="Arial" pitchFamily="34" charset="0"/>
              </a:rPr>
              <a:t>Федерации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61616"/>
                </a:solidFill>
                <a:effectLst/>
                <a:latin typeface="Arial" pitchFamily="34" charset="0"/>
                <a:cs typeface="Arial" pitchFamily="34" charset="0"/>
              </a:rPr>
              <a:t>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период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Arial" pitchFamily="34" charset="0"/>
                <a:cs typeface="Arial" pitchFamily="34" charset="0"/>
              </a:rPr>
              <a:t>до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2030 года»  - повышение качества образования через реализацию основных направлений модернизации отрасли образования Советского района Республики Крым.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28600"/>
            <a:ext cx="7686700" cy="14144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>Приоритетными задачами развития системы образования  Советского района Республики Крым на 2020/2021 учебный год являются: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2" y="1767851"/>
            <a:ext cx="81439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b="1" u="sng" dirty="0"/>
              <a:t>Приоритетными задачами развития системы образования</a:t>
            </a:r>
            <a:r>
              <a:rPr lang="ru-RU" sz="1400" b="1" dirty="0"/>
              <a:t> Советского района Республики Крым на 2021/2022 учебный год являются:</a:t>
            </a:r>
            <a:endParaRPr lang="ru-RU" sz="1400" dirty="0"/>
          </a:p>
          <a:p>
            <a:r>
              <a:rPr lang="ru-RU" sz="1400" b="1" dirty="0"/>
              <a:t>в сфере дошкольного, начального общего, основного общего, среднего общего образования:</a:t>
            </a:r>
            <a:endParaRPr lang="ru-RU" sz="1400" dirty="0"/>
          </a:p>
          <a:p>
            <a:r>
              <a:rPr lang="ru-RU" sz="1400" dirty="0"/>
              <a:t>- достичь показателя доступности дошкольного образования:</a:t>
            </a:r>
          </a:p>
          <a:p>
            <a:r>
              <a:rPr lang="ru-RU" sz="1400" dirty="0"/>
              <a:t>для детей в возрасте от 3 до 7 лет - 100%;</a:t>
            </a:r>
          </a:p>
          <a:p>
            <a:r>
              <a:rPr lang="ru-RU" sz="1400" dirty="0"/>
              <a:t>для детей от 1,5 до 3 лет (к концу 2021 года) - 90%;</a:t>
            </a:r>
          </a:p>
          <a:p>
            <a:r>
              <a:rPr lang="ru-RU" sz="1400" dirty="0"/>
              <a:t>	- продолжить работу по реализации федерального государственного образовательного стандарта дошкольного образования;</a:t>
            </a:r>
          </a:p>
          <a:p>
            <a:r>
              <a:rPr lang="ru-RU" sz="1400" dirty="0"/>
              <a:t>- обеспечить переход с 1 сентября 2021 года учащихся 11-х классов общеобразовательных организаций на федеральный государственный образовательный стандарт среднего общего образования;</a:t>
            </a:r>
          </a:p>
          <a:p>
            <a:r>
              <a:rPr lang="ru-RU" sz="1400" dirty="0"/>
              <a:t>- реализовать комплекс мер по повышению качества образования и оказанию поддержки школам с низкими образовательными результатами обучающихся, в том числе за счет обновления материально-технической базы общеобразовательных организаций в рамках реализации регионального проекта «Современная школа»;</a:t>
            </a:r>
          </a:p>
          <a:p>
            <a:r>
              <a:rPr lang="ru-RU" sz="1400" dirty="0"/>
              <a:t>- совершенствовать систему предпрофессионального образования обучающихся, продолжить работу по ранней профессиональной ориентации обучающихся в рамках реализации регионального проекта «Успех каждого ребенка» национального проекта «Образование»;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28600"/>
            <a:ext cx="7686700" cy="14144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>Приоритетными задачами развития системы образования  Советского района Республики Крым на 2020/2021 учебный год являются: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251520" y="1444685"/>
            <a:ext cx="7892382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/>
              <a:t> - совершенствовать и развивать муниципальную систему оценки качества образования Советского района</a:t>
            </a:r>
            <a:r>
              <a:rPr lang="ru-RU" sz="1400" b="1" dirty="0"/>
              <a:t> </a:t>
            </a:r>
            <a:r>
              <a:rPr lang="ru-RU" sz="1400" dirty="0"/>
              <a:t>Республики Крым, внедрить оценку качества дошкольного образования;</a:t>
            </a:r>
          </a:p>
          <a:p>
            <a:r>
              <a:rPr lang="ru-RU" sz="1400" dirty="0"/>
              <a:t>- совершенствовать систему организации горячего питания обучающихся в образовательных организациях;</a:t>
            </a:r>
          </a:p>
          <a:p>
            <a:r>
              <a:rPr lang="ru-RU" sz="1400" dirty="0"/>
              <a:t>- обеспечить безопасность образовательного процесса в условиях сохранения риска распространения новой </a:t>
            </a:r>
            <a:r>
              <a:rPr lang="ru-RU" sz="1400" dirty="0" err="1"/>
              <a:t>коронавирусной</a:t>
            </a:r>
            <a:r>
              <a:rPr lang="ru-RU" sz="1400" dirty="0"/>
              <a:t> инфекции </a:t>
            </a:r>
            <a:r>
              <a:rPr lang="en-US" sz="1400" dirty="0"/>
              <a:t>COVID</a:t>
            </a:r>
            <a:r>
              <a:rPr lang="ru-RU" sz="1400" dirty="0"/>
              <a:t>-19 на территории Советского района</a:t>
            </a:r>
            <a:r>
              <a:rPr lang="ru-RU" sz="1400" b="1" dirty="0"/>
              <a:t> </a:t>
            </a:r>
            <a:r>
              <a:rPr lang="ru-RU" sz="1400" dirty="0"/>
              <a:t>Республики Крым;</a:t>
            </a:r>
          </a:p>
          <a:p>
            <a:r>
              <a:rPr lang="ru-RU" sz="1400" b="1" dirty="0" smtClean="0"/>
              <a:t>в </a:t>
            </a:r>
            <a:r>
              <a:rPr lang="ru-RU" sz="1400" b="1" dirty="0"/>
              <a:t>сфере дополнительного образования и воспитательной работы:</a:t>
            </a:r>
            <a:endParaRPr lang="ru-RU" sz="1400" dirty="0"/>
          </a:p>
          <a:p>
            <a:r>
              <a:rPr lang="ru-RU" sz="1400" dirty="0"/>
              <a:t>- обеспечить охват детей в возрасте от 5 до 18 лет дополнительными общеобразовательными программами не ниже 75%;</a:t>
            </a:r>
          </a:p>
          <a:p>
            <a:r>
              <a:rPr lang="ru-RU" sz="1400" dirty="0"/>
              <a:t>- реализовать систему персонифицированного финансирования дополнительного образования детей;</a:t>
            </a:r>
          </a:p>
          <a:p>
            <a:r>
              <a:rPr lang="ru-RU" sz="1400" dirty="0"/>
              <a:t>- развивать систему выявления и сопровождения одаренных детей, в том числе через участие их во всероссийской олимпиаде школьников, всероссийских и республиканских конкурсных мероприятиях;</a:t>
            </a:r>
          </a:p>
          <a:p>
            <a:r>
              <a:rPr lang="ru-RU" sz="1400" dirty="0"/>
              <a:t>- продолжить работу по реализации плана основных мероприятий Концепции развития воспитания и социализации обучающихся Советского района</a:t>
            </a:r>
            <a:r>
              <a:rPr lang="ru-RU" sz="1400" b="1" dirty="0"/>
              <a:t> </a:t>
            </a:r>
            <a:r>
              <a:rPr lang="ru-RU" sz="1400" dirty="0"/>
              <a:t>Республики Крым в рамках Стратегии развития воспитания в Российской Федерации на период до 2025 года;</a:t>
            </a:r>
          </a:p>
          <a:p>
            <a:r>
              <a:rPr lang="ru-RU" sz="1400" dirty="0"/>
              <a:t>- разработать и внедрить во всех образовательных организациях рабочие программы воспитания; </a:t>
            </a:r>
          </a:p>
          <a:p>
            <a:r>
              <a:rPr lang="ru-RU" sz="1400" dirty="0"/>
              <a:t>- продолжить работу по реализации кадетского воспитания;</a:t>
            </a:r>
          </a:p>
          <a:p>
            <a:r>
              <a:rPr lang="ru-RU" sz="1400" dirty="0"/>
              <a:t>- обновить методическое обеспечение организации воспитательной работы.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604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571184" cy="637376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/>
              <a:t>Организация горячего питания</a:t>
            </a:r>
            <a:endParaRPr lang="ru-RU" sz="3200" b="1" dirty="0"/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7239000" cy="559663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r>
              <a:rPr lang="ru-RU" dirty="0"/>
              <a:t>Бесплатным горячим питанием за счет Федерального бюджета и бюджета Республики Крым обеспечены обучающиеся 1-4 классов (100%),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/>
              <a:t>счёт средств местного бюджета – 104 обучающихся, отнесенных к льготной категории (2,7 % от общего количества обучающихся 5- 11 классов), </a:t>
            </a:r>
            <a:endParaRPr lang="ru-RU" dirty="0" smtClean="0"/>
          </a:p>
          <a:p>
            <a:r>
              <a:rPr lang="ru-RU" dirty="0" smtClean="0"/>
              <a:t>дети </a:t>
            </a:r>
            <a:r>
              <a:rPr lang="ru-RU" dirty="0"/>
              <a:t>из многодетных семей – 1368 чел. и 12 чел. из малоимущих семей (100 % от потребности</a:t>
            </a:r>
            <a:r>
              <a:rPr lang="ru-RU" dirty="0" smtClean="0"/>
              <a:t>),</a:t>
            </a:r>
          </a:p>
          <a:p>
            <a:r>
              <a:rPr lang="ru-RU" dirty="0"/>
              <a:t>за родительские средства 1806чел. (47 % от общего количества обучающихся</a:t>
            </a:r>
            <a:r>
              <a:rPr lang="ru-RU" dirty="0" smtClean="0"/>
              <a:t>).</a:t>
            </a:r>
          </a:p>
          <a:p>
            <a:r>
              <a:rPr lang="ru-RU" dirty="0"/>
              <a:t>В целом обеспеченность горячим питанием составляет 96 %.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39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Дошкольное образование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Советском районе </a:t>
            </a:r>
            <a:r>
              <a:rPr lang="ru-RU" dirty="0" smtClean="0"/>
              <a:t>функционирует</a:t>
            </a:r>
          </a:p>
          <a:p>
            <a:r>
              <a:rPr lang="ru-RU" dirty="0" smtClean="0"/>
              <a:t> </a:t>
            </a:r>
            <a:r>
              <a:rPr lang="ru-RU" dirty="0"/>
              <a:t>9 муниципальных бюджетных дошкольных образовательных учреждений </a:t>
            </a:r>
            <a:r>
              <a:rPr lang="ru-RU" dirty="0" smtClean="0"/>
              <a:t>и</a:t>
            </a:r>
          </a:p>
          <a:p>
            <a:r>
              <a:rPr lang="ru-RU" dirty="0" smtClean="0"/>
              <a:t> </a:t>
            </a:r>
            <a:r>
              <a:rPr lang="ru-RU" dirty="0"/>
              <a:t>9 дошкольных групп при 4 общеобразовательных </a:t>
            </a:r>
            <a:r>
              <a:rPr lang="ru-RU" dirty="0" smtClean="0"/>
              <a:t>учреждениях</a:t>
            </a:r>
          </a:p>
          <a:p>
            <a:r>
              <a:rPr lang="ru-RU" dirty="0"/>
              <a:t>В ДОУ и дошкольных группах при общеобразовательных учреждениях воспитывается и обучается 1397 детей; функционирует 61 группа, в т. ч. 10 групп раннего развития. Численность детей в ДОУ с 2017 года увеличилась на 25 % (с 1081 ребенка до 1397). Очередность за этот же период сократилась на 26 % (с 596 до 439).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Дошкольное образование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08720"/>
            <a:ext cx="7643192" cy="5547016"/>
          </a:xfrm>
        </p:spPr>
        <p:txBody>
          <a:bodyPr>
            <a:normAutofit/>
          </a:bodyPr>
          <a:lstStyle/>
          <a:p>
            <a:r>
              <a:rPr lang="ru-RU" dirty="0"/>
              <a:t>Доступность дошкольного образования на территории муниципалитета составила 78 %, в т. ч. в возрасте от 1,5 до 3 лет -39 %, от 3 до 7 лет – 97 %. По Республике Крым – 93,93 %. В 2014 году доступность составила всего 42 %, а в возрасте от 0 до 3-х лет – 0 %. С 2014 по 2021 год введено   826  новых мест в дошкольных учреждениях</a:t>
            </a:r>
            <a:r>
              <a:rPr lang="ru-RU" dirty="0" smtClean="0"/>
              <a:t>.</a:t>
            </a:r>
          </a:p>
          <a:p>
            <a:r>
              <a:rPr lang="ru-RU" dirty="0"/>
              <a:t>Удовлетворенность потребности населения в обустройстве детей в дошкольные учреждения с 2017 года увеличилась на 13,5 % (64,5 до 78%).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59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66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Дошкольное образование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08720"/>
            <a:ext cx="7643192" cy="5547016"/>
          </a:xfrm>
        </p:spPr>
        <p:txBody>
          <a:bodyPr>
            <a:normAutofit/>
          </a:bodyPr>
          <a:lstStyle/>
          <a:p>
            <a:r>
              <a:rPr lang="ru-RU" dirty="0"/>
              <a:t>100% воспитанников посещают группы общеразвивающей направленности. </a:t>
            </a:r>
            <a:endParaRPr lang="ru-RU" dirty="0" smtClean="0"/>
          </a:p>
          <a:p>
            <a:r>
              <a:rPr lang="ru-RU" dirty="0" smtClean="0"/>
              <a:t>Численность </a:t>
            </a:r>
            <a:r>
              <a:rPr lang="ru-RU" dirty="0"/>
              <a:t>воспитанников на 1 педагогического работника составила 13 чел.</a:t>
            </a:r>
          </a:p>
          <a:p>
            <a:r>
              <a:rPr lang="ru-RU" dirty="0" smtClean="0"/>
              <a:t>Доступность  </a:t>
            </a:r>
            <a:r>
              <a:rPr lang="ru-RU" dirty="0"/>
              <a:t>дошкольного образования составляет 100 %, что достигнуто путём ввода в эксплуатацию 4-х дошкольных образовательных учреждений после капитального ремонта, установки 4-х модульных детских садов, открытия 5-и дошкольных групп на базе общеобразовательных школ.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2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3330</TotalTime>
  <Words>2769</Words>
  <Application>Microsoft Office PowerPoint</Application>
  <PresentationFormat>Экран (4:3)</PresentationFormat>
  <Paragraphs>519</Paragraphs>
  <Slides>52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Изящная</vt:lpstr>
      <vt:lpstr>Реализация государственной политики  в сфере образования  Советского  района  Республики Крым в  2020-2021 годах и задачи на 2021/22 учебный год </vt:lpstr>
      <vt:lpstr> Сеть образовательных учреждений  Советского района Республики Крым </vt:lpstr>
      <vt:lpstr>Контингент обучающихся общеобразовательных школ</vt:lpstr>
      <vt:lpstr>ИНКЛЮЗИВНОЕ ОБУЧЕНИЕ В общеобразовательных школах</vt:lpstr>
      <vt:lpstr>Организация подвоза</vt:lpstr>
      <vt:lpstr>Организация горячего питания</vt:lpstr>
      <vt:lpstr>Дошкольное образование</vt:lpstr>
      <vt:lpstr>Дошкольное образование</vt:lpstr>
      <vt:lpstr>Дошкольное образование</vt:lpstr>
      <vt:lpstr>Дополнительное   образование</vt:lpstr>
      <vt:lpstr>Дополнительное   образование</vt:lpstr>
      <vt:lpstr>  Национальный проект «Образование»  Указ «О национальных целях и стратегических задачах развития Российской Федерации  на период до 2024 года» (7 мая 2018 года) </vt:lpstr>
      <vt:lpstr> I.Механизмы управления качеством образовательных результатов    </vt:lpstr>
      <vt:lpstr> Итоги  проведения внешнего оценивания (ГИА-9, 11)  на территории муниципального образования Советский район Республики Крым     </vt:lpstr>
      <vt:lpstr>                          Русский язык</vt:lpstr>
      <vt:lpstr>                   Русский язык </vt:lpstr>
      <vt:lpstr>Математика </vt:lpstr>
      <vt:lpstr>Математика </vt:lpstr>
      <vt:lpstr>                   Русский язык </vt:lpstr>
      <vt:lpstr>Математика </vt:lpstr>
      <vt:lpstr>Химия</vt:lpstr>
      <vt:lpstr>Литература</vt:lpstr>
      <vt:lpstr>История</vt:lpstr>
      <vt:lpstr>Физика </vt:lpstr>
      <vt:lpstr> Русский язык </vt:lpstr>
      <vt:lpstr> Русский язык </vt:lpstr>
      <vt:lpstr>Математика</vt:lpstr>
      <vt:lpstr>Математика</vt:lpstr>
      <vt:lpstr>Рейтинг школ по результатам оценки качества образования </vt:lpstr>
      <vt:lpstr>     Результаты участия общеобразовательных учреждений Советского района Республики Крым в муниципальном и республиканском этапе всероссийской олимпиады школьников в 2020/2021 учебном году </vt:lpstr>
      <vt:lpstr>Результаты участия в конкурсах обучающихся МБОУ Советского района в 2020/2021 учебном году по направлениям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РЕЙТИНГ  МБОУ  победителей и призёров в образовательных учреждениях в 2020/2021 учебном году </vt:lpstr>
      <vt:lpstr>     Результаты участия воспитанников муниципальных бюджетных дошкольных образовательных учреждений Советского района Республики Крым в конкурсах муниципального, республиканского и Всероссийского уровней в 2020/2021 учебном году </vt:lpstr>
      <vt:lpstr>     Количество участий МБДОУ Советского района Республики Крым в конкурсах за 2017/2018, 2018/2019, 2019/2020, 2020/2021 учебные годы </vt:lpstr>
      <vt:lpstr>Эффективность системы работы по самоопределению и профессиональной ориентации обучающихся</vt:lpstr>
      <vt:lpstr>Квалификация педагогических кадров</vt:lpstr>
      <vt:lpstr>Эффективность системы работы  по реализации дошкольного образования</vt:lpstr>
      <vt:lpstr>Общие результаты диагностики подготовительных групп к школе   2020-2021 г.</vt:lpstr>
      <vt:lpstr>Результаты  мониторинга эффективности деятельности руководителей образовательных организаций района</vt:lpstr>
      <vt:lpstr>Цифровая трансформация образования</vt:lpstr>
      <vt:lpstr>Модернизация образовательных учреждений</vt:lpstr>
      <vt:lpstr>Об организации проведения летней оздоровительной кампании в 2021 году на территории муниципального образования Советский район Республики Крым</vt:lpstr>
      <vt:lpstr>В целях дальнейшего развития  волонтерского движения планируется</vt:lpstr>
      <vt:lpstr>Развитие ВФСК ГТО (Готов к труду и обороне) в муниципальном образовании Советский район Республики Крым  </vt:lpstr>
      <vt:lpstr>Резолюция конференции</vt:lpstr>
      <vt:lpstr>Приоритетными задачами развития системы образования  Советского района Республики Крым на 2020/2021 учебный год являются: </vt:lpstr>
      <vt:lpstr>Приоритетными задачами развития системы образования  Советского района Республики Крым на 2020/2021 учебный год являются: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Сеть образовательных учреждений  Советского района Республики Крым </dc:title>
  <dc:creator>UserXP</dc:creator>
  <cp:lastModifiedBy>Админ</cp:lastModifiedBy>
  <cp:revision>222</cp:revision>
  <dcterms:created xsi:type="dcterms:W3CDTF">2016-08-29T07:24:42Z</dcterms:created>
  <dcterms:modified xsi:type="dcterms:W3CDTF">2021-08-25T15:23:46Z</dcterms:modified>
</cp:coreProperties>
</file>