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24"/>
  </p:handoutMasterIdLst>
  <p:sldIdLst>
    <p:sldId id="257" r:id="rId2"/>
    <p:sldId id="260" r:id="rId3"/>
    <p:sldId id="264" r:id="rId4"/>
    <p:sldId id="265" r:id="rId5"/>
    <p:sldId id="270" r:id="rId6"/>
    <p:sldId id="266" r:id="rId7"/>
    <p:sldId id="267" r:id="rId8"/>
    <p:sldId id="271" r:id="rId9"/>
    <p:sldId id="268" r:id="rId10"/>
    <p:sldId id="269" r:id="rId11"/>
    <p:sldId id="274" r:id="rId12"/>
    <p:sldId id="272" r:id="rId13"/>
    <p:sldId id="273" r:id="rId14"/>
    <p:sldId id="277" r:id="rId15"/>
    <p:sldId id="276" r:id="rId16"/>
    <p:sldId id="275" r:id="rId17"/>
    <p:sldId id="280" r:id="rId18"/>
    <p:sldId id="279" r:id="rId19"/>
    <p:sldId id="284" r:id="rId20"/>
    <p:sldId id="278" r:id="rId21"/>
    <p:sldId id="283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039"/>
    <a:srgbClr val="6B9A0E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>
        <p:scale>
          <a:sx n="125" d="100"/>
          <a:sy n="125" d="100"/>
        </p:scale>
        <p:origin x="-121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¤Ð¾ÑÐ¾Ð³ÑÐ°ÑÐ¸Ð¸ Ð¦Ð²ÐµÑÑ ÐÐ°Ð»Ð°Ð½ÑÑÑ ÐÐ¾Ð´ÑÐ½ÐµÐ¶Ð½Ð¸ÐºÐ¸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 bwMode="auto">
          <a:xfrm>
            <a:off x="1" y="-21796"/>
            <a:ext cx="9144000" cy="49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6B9A0E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05.03.2024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17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8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63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29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98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14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0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¤Ð¾ÑÐ¾Ð³ÑÐ°ÑÐ¸Ð¸ Ð¦Ð²ÐµÑÑ ÐÐ°Ð»Ð°Ð½ÑÑÑ ÐÐ¾Ð´ÑÐ½ÐµÐ¶Ð½Ð¸ÐºÐ¸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6" b="58110"/>
          <a:stretch/>
        </p:blipFill>
        <p:spPr bwMode="auto">
          <a:xfrm>
            <a:off x="0" y="0"/>
            <a:ext cx="9144000" cy="9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playcast.ru/uploads/2014/04/06/813127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8484" y="5820486"/>
            <a:ext cx="1495516" cy="10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playcast.ru/uploads/2014/04/06/8131276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4558"/>
            <a:ext cx="1504059" cy="10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313324" y="6673334"/>
            <a:ext cx="83067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rgbClr val="6B9A0E"/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rgbClr val="6B9A0E"/>
                </a:solidFill>
                <a:latin typeface="AGReverance" pitchFamily="2" charset="0"/>
              </a:rPr>
              <a:t>Полшкова В.В., 2018</a:t>
            </a:r>
          </a:p>
        </p:txBody>
      </p:sp>
    </p:spTree>
    <p:extLst>
      <p:ext uri="{BB962C8B-B14F-4D97-AF65-F5344CB8AC3E}">
        <p14:creationId xmlns:p14="http://schemas.microsoft.com/office/powerpoint/2010/main" val="406769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¤Ð¾ÑÐ¾Ð³ÑÐ°ÑÐ¸Ð¸ Ð¦Ð²ÐµÑÑ ÐÐ°Ð»Ð°Ð½ÑÑÑ ÐÐ¾Ð´ÑÐ½ÐµÐ¶Ð½Ð¸ÐºÐ¸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6" b="58110"/>
          <a:stretch/>
        </p:blipFill>
        <p:spPr bwMode="auto">
          <a:xfrm>
            <a:off x="0" y="5923261"/>
            <a:ext cx="9144000" cy="9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laycast.ru/uploads/2014/04/06/813127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5737" cy="9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playcast.ru/uploads/2014/04/06/813127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6492" y="4445"/>
            <a:ext cx="1306295" cy="9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313324" y="6673334"/>
            <a:ext cx="83067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rgbClr val="6B9A0E"/>
                </a:solidFill>
                <a:latin typeface="AGReverance" pitchFamily="2" charset="0"/>
              </a:rPr>
              <a:t>© Полшкова В.В., 2018</a:t>
            </a:r>
          </a:p>
        </p:txBody>
      </p:sp>
    </p:spTree>
    <p:extLst>
      <p:ext uri="{BB962C8B-B14F-4D97-AF65-F5344CB8AC3E}">
        <p14:creationId xmlns:p14="http://schemas.microsoft.com/office/powerpoint/2010/main" val="183322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galerey-room.ru/images/030029_138369602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85459"/>
            <a:ext cx="1036263" cy="14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galerey-room.ru/images/030029_138369602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64" y="85459"/>
            <a:ext cx="1036263" cy="14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¤Ð¾ÑÐ¾Ð³ÑÐ°ÑÐ¸Ð¸ Ð¦Ð²ÐµÑÑ ÐÐ°Ð»Ð°Ð½ÑÑÑ ÐÐ¾Ð´ÑÐ½ÐµÐ¶Ð½Ð¸ÐºÐ¸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6" b="58110"/>
          <a:stretch/>
        </p:blipFill>
        <p:spPr bwMode="auto">
          <a:xfrm>
            <a:off x="0" y="5923261"/>
            <a:ext cx="9144000" cy="93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313324" y="6673334"/>
            <a:ext cx="83067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rgbClr val="6B9A0E"/>
                </a:solidFill>
                <a:latin typeface="AGReverance" pitchFamily="2" charset="0"/>
              </a:rPr>
              <a:t>© Полшкова В.В., 2018</a:t>
            </a:r>
          </a:p>
        </p:txBody>
      </p:sp>
    </p:spTree>
    <p:extLst>
      <p:ext uri="{BB962C8B-B14F-4D97-AF65-F5344CB8AC3E}">
        <p14:creationId xmlns:p14="http://schemas.microsoft.com/office/powerpoint/2010/main" val="61347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Ð¤Ð¾ÑÐ¾Ð³ÑÐ°ÑÐ¸Ð¸ Ð¦Ð²ÐµÑÑ ÐÐ°Ð»Ð°Ð½ÑÑÑ ÐÐ¾Ð´ÑÐ½ÐµÐ¶Ð½Ð¸ÐºÐ¸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7" r="45233" b="243"/>
          <a:stretch/>
        </p:blipFill>
        <p:spPr bwMode="auto">
          <a:xfrm>
            <a:off x="1" y="0"/>
            <a:ext cx="767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rused.ru/irk-mdou129/wp-content/uploads/sites/66/2017/08/%D0%BF%D0%BE%D0%B4%D1%81%D0%BD%D0%B5%D0%B6%D0%BD%D0%B8%D0%BA%D0%B8-%D0%BF%D0%BE%D0%BB%D0%BE%D1%81%D0%BA%D0%B0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45" y="6231453"/>
            <a:ext cx="1821356" cy="62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galerey-room.ru/images/030029_1383696029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85458"/>
            <a:ext cx="1036263" cy="147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313324" y="6673334"/>
            <a:ext cx="83067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rgbClr val="6B9A0E"/>
                </a:solidFill>
                <a:latin typeface="AGReverance" pitchFamily="2" charset="0"/>
              </a:rPr>
              <a:t>© Полшкова В.В., 2018</a:t>
            </a:r>
          </a:p>
        </p:txBody>
      </p:sp>
    </p:spTree>
    <p:extLst>
      <p:ext uri="{BB962C8B-B14F-4D97-AF65-F5344CB8AC3E}">
        <p14:creationId xmlns:p14="http://schemas.microsoft.com/office/powerpoint/2010/main" val="34052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¤Ð¾ÑÐ¾Ð³ÑÐ°ÑÐ¸Ð¸ Ð¦Ð²ÐµÑÑ ÐÐ°Ð»Ð°Ð½ÑÑÑ ÐÐ¾Ð´ÑÐ½ÐµÐ¶Ð½Ð¸ÐºÐ¸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5"/>
          <a:stretch/>
        </p:blipFill>
        <p:spPr bwMode="auto">
          <a:xfrm>
            <a:off x="1" y="-21796"/>
            <a:ext cx="9144000" cy="49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6B9A0E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05.03.2024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43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3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6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67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5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8" r:id="rId4"/>
    <p:sldLayoutId id="2147483686" r:id="rId5"/>
    <p:sldLayoutId id="2147483687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900" b="1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900" b="1" dirty="0">
                <a:solidFill>
                  <a:schemeClr val="tx1"/>
                </a:solidFill>
              </a:rPr>
              <a:t>бюджетное дошкольное общеобразовательное учреждение «Раздольненский  детский сад «Колокольчик»</a:t>
            </a:r>
            <a:r>
              <a:rPr lang="ru-RU" sz="900" dirty="0">
                <a:solidFill>
                  <a:schemeClr val="tx1"/>
                </a:solidFill>
              </a:rPr>
              <a:t/>
            </a:r>
            <a:br>
              <a:rPr lang="ru-RU" sz="900" dirty="0">
                <a:solidFill>
                  <a:schemeClr val="tx1"/>
                </a:solidFill>
              </a:rPr>
            </a:br>
            <a:r>
              <a:rPr lang="ru-RU" sz="900" b="1" dirty="0">
                <a:solidFill>
                  <a:schemeClr val="tx1"/>
                </a:solidFill>
              </a:rPr>
              <a:t>Советского района Республики </a:t>
            </a:r>
            <a:r>
              <a:rPr lang="ru-RU" sz="900" b="1" dirty="0" smtClean="0">
                <a:solidFill>
                  <a:schemeClr val="tx1"/>
                </a:solidFill>
              </a:rPr>
              <a:t>Крым</a:t>
            </a:r>
            <a:br>
              <a:rPr lang="ru-RU" sz="900" b="1" dirty="0" smtClean="0">
                <a:solidFill>
                  <a:schemeClr val="tx1"/>
                </a:solidFill>
              </a:rPr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Индивидуальный</a:t>
            </a:r>
            <a:r>
              <a:rPr lang="ru-RU" sz="11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детско-взрослый исследовательский проект</a:t>
            </a:r>
            <a:r>
              <a:rPr lang="ru-RU" sz="11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1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«В мире растений»</a:t>
            </a:r>
            <a:r>
              <a:rPr lang="ru-RU" sz="900" dirty="0">
                <a:latin typeface="Calibri"/>
                <a:ea typeface="Calibri"/>
                <a:cs typeface="Times New Roman"/>
              </a:rPr>
              <a:t/>
            </a:r>
            <a:br>
              <a:rPr lang="ru-RU" sz="900" dirty="0">
                <a:latin typeface="Calibri"/>
                <a:ea typeface="Calibri"/>
                <a:cs typeface="Times New Roman"/>
              </a:rPr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endParaRPr lang="ru-RU" sz="105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050" b="1" dirty="0">
              <a:latin typeface="Times New Roman"/>
              <a:ea typeface="Times New Roman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A5300F"/>
              </a:buClr>
            </a:pPr>
            <a:r>
              <a:rPr lang="ru-RU" sz="1050" b="1" dirty="0" smtClean="0">
                <a:latin typeface="Times New Roman"/>
                <a:ea typeface="Times New Roman"/>
                <a:cs typeface="Times New Roman"/>
              </a:rPr>
              <a:t>Автор </a:t>
            </a:r>
            <a:r>
              <a:rPr lang="ru-RU" sz="1050" b="1" dirty="0">
                <a:latin typeface="Times New Roman"/>
                <a:ea typeface="Times New Roman"/>
                <a:cs typeface="Times New Roman"/>
              </a:rPr>
              <a:t>проекта: воспитатель – </a:t>
            </a:r>
            <a:r>
              <a:rPr lang="ru-RU" sz="1050" b="1" dirty="0" err="1">
                <a:latin typeface="Times New Roman"/>
                <a:ea typeface="Times New Roman"/>
                <a:cs typeface="Times New Roman"/>
              </a:rPr>
              <a:t>Ислямова</a:t>
            </a:r>
            <a:r>
              <a:rPr lang="ru-RU" sz="105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50" b="1" dirty="0" err="1">
                <a:latin typeface="Times New Roman"/>
                <a:ea typeface="Times New Roman"/>
                <a:cs typeface="Times New Roman"/>
              </a:rPr>
              <a:t>Севиле</a:t>
            </a:r>
            <a:r>
              <a:rPr lang="ru-RU" sz="105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050" b="1" dirty="0" err="1">
                <a:latin typeface="Times New Roman"/>
                <a:ea typeface="Times New Roman"/>
                <a:cs typeface="Times New Roman"/>
              </a:rPr>
              <a:t>Шаиповна</a:t>
            </a:r>
            <a:r>
              <a:rPr lang="ru-RU" sz="1050" b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900" b="1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A5300F"/>
              </a:buClr>
            </a:pPr>
            <a:r>
              <a:rPr lang="ru-RU" sz="1050" b="1" dirty="0">
                <a:latin typeface="Times New Roman"/>
                <a:ea typeface="Times New Roman"/>
                <a:cs typeface="Times New Roman"/>
              </a:rPr>
              <a:t>Участники проекта: </a:t>
            </a:r>
            <a:endParaRPr lang="ru-RU" sz="900" b="1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Clr>
                <a:srgbClr val="A5300F"/>
              </a:buClr>
            </a:pPr>
            <a:r>
              <a:rPr lang="ru-RU" sz="1050" b="1" dirty="0">
                <a:latin typeface="Times New Roman"/>
                <a:ea typeface="Times New Roman"/>
                <a:cs typeface="Times New Roman"/>
              </a:rPr>
              <a:t>воспитанница старшей группы Араб Элина, </a:t>
            </a:r>
            <a:endParaRPr lang="ru-RU" sz="9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050" b="1" dirty="0" smtClean="0">
                <a:latin typeface="Times New Roman"/>
                <a:ea typeface="Times New Roman"/>
                <a:cs typeface="Times New Roman"/>
              </a:rPr>
              <a:t>Родитель: </a:t>
            </a:r>
            <a:r>
              <a:rPr lang="ru-RU" sz="1050" b="1" dirty="0">
                <a:latin typeface="Times New Roman"/>
                <a:ea typeface="Times New Roman"/>
                <a:cs typeface="Times New Roman"/>
              </a:rPr>
              <a:t>Костомарова  Наталья Васильевна</a:t>
            </a:r>
            <a:r>
              <a:rPr lang="ru-RU" sz="1050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050" b="1" dirty="0"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050" b="1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050" b="1" dirty="0"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9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Перспектива дальнейшего развития проекта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Используя в своей работе педагогическое проектирование, мы реализуем личностно – ориентированный и развивающий подход к обучению и воспитанию. Метод проектов позволяет воспитать самостоятельную и ответственную личность, развить творческие и умственные способности ребенка, а также способствует развитию целеустремленности, настойчивости, учит преодолевать проблемы, а главное умению общаться со сверстниками и взрослыми, повышает авторитет ребенка перед сверстниками и собственную самооценку.  Именно проектная деятельность позволяет не только поддерживать детскую инициативу, но и  оформить ее в виде культурно – значимого продукта.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33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7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При реализации данного проекта получены следующие выводы: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531620"/>
            <a:ext cx="7290055" cy="4777740"/>
          </a:xfrm>
        </p:spPr>
        <p:txBody>
          <a:bodyPr/>
          <a:lstStyle/>
          <a:p>
            <a:pPr marL="0" lvl="0" indent="0" defTabSz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Данный проект экологической направленности очень актуален для развития экологических представлений у детей дошкольного возраста так как, расширяет кругозор детей, знакомит их с миром растений, который детям не всегда понятен и виден. 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 defTabSz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Проект дал ребенку  возможность проявить свои творческие способности в познавательно-речевой, художественно-эстетической деятельности. 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 defTabSz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None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рамках работы над проектом у ребенка сформировались  элементы поисково-исследовательской деятельности: умение ставить цель и находить пути ее решения, умение искать и находить информацию в разных источниках (книги, энциклопедии, мультфильмы, сеть Интернет) и делиться ею в группе.</a:t>
            </a:r>
            <a:endParaRPr lang="ru-RU" sz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81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596" y="143256"/>
            <a:ext cx="7290054" cy="97688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Список литературы: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929640"/>
            <a:ext cx="7290055" cy="5379720"/>
          </a:xfrm>
        </p:spPr>
        <p:txBody>
          <a:bodyPr>
            <a:normAutofit/>
          </a:bodyPr>
          <a:lstStyle/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1.Николаева С.Н.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Воспитаение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экологической культуры в дошкольном детстве.- М.: Просвещение, 2002.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2.Киселёва Л.С. Проектный метод в деятельности дошкольного учреждения. - М: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ТЦСфера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, 2003.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3.Воронкевич О.А. Добро пожаловать в экологию! Часть I. – СПб.: «Детство-Пресс»,2004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4.Дыбина О.В.,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Н.П.Рахманова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В.В.Щетинина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Неизведанное рядом :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Занимательные опыты и эксперименты для дошкольников / О.В.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Дыбина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(отв. ред.). - М.:ТЦ Сфера, 2005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5. «Открываем мир детства». Составитель пособия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А.В.Яценко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Николаев. 2003г. 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6. «А что если…». Составитель пособия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 pitchFamily="18" charset="0"/>
              </a:rPr>
              <a:t>А.В.Яценко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, Николаев 1995г.</a:t>
            </a:r>
            <a:endParaRPr lang="ru-RU" sz="12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8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8168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Схема </a:t>
            </a:r>
            <a:r>
              <a:rPr lang="ru-RU" sz="2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реализации проекта через разные виды деятельности</a:t>
            </a:r>
            <a:r>
              <a:rPr lang="ru-RU" sz="2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 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356360"/>
            <a:ext cx="7290055" cy="49530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Знакомство с Красной книгой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Цель:    познакомить ребенка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Красной книгой,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государственным документом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её значением.                                                                                                                                                                        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516063"/>
            <a:ext cx="3009900" cy="400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45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Знакомимся   с Красной   Книгой Республики  Крым.  Растения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D:\Desktop\первооткрыватель 24\17096346247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88" y="1744980"/>
            <a:ext cx="3017043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1981200"/>
            <a:ext cx="463296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87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200" b="1" dirty="0">
                <a:solidFill>
                  <a:srgbClr val="FF0000"/>
                </a:solidFill>
              </a:rPr>
              <a:t>Рассматривание иллюстраций «Весенние первоцветы».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7635"/>
            <a:ext cx="3619377" cy="42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70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Дидактические игры: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333500"/>
            <a:ext cx="7290055" cy="4975860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«Времена года»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Цель: развивать умение  называть времена года по их признаками, находить соответствующие картинки; развивать зрительную память, внимание.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«Когда это бывает?»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Цель: развивать умение ребенка отгадывать загадки о временах года, находить соответствующие времена года на картинках.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«Весна»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Цель: закреплять признаки весны; учить подбирать прилагательные к существительным; развивать речь, память, мышление.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165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9144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Прослушивание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музыкальных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произведений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spc="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П.И.Чайковский</a:t>
            </a:r>
            <a:r>
              <a:rPr lang="ru-RU" sz="1600" b="1" cap="none" spc="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cap="none" spc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«Апрель. Подснежник»</a:t>
            </a:r>
            <a:br>
              <a:rPr lang="ru-RU" sz="1600" b="1" cap="none" spc="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Чтение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сказки С.Я. Маршака  «Двенадцать месяцев»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Просмотр мультфильма «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Лунтик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ИЛЬЯС\Desktop\IMG_20240304_210048_9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6320" y="1521142"/>
            <a:ext cx="367284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1" y="1918834"/>
            <a:ext cx="4078577" cy="38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773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Экспериментальная деятельность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8096" y="1485900"/>
            <a:ext cx="7290055" cy="482346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Наблюдение № 1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Тема: «Строение растения»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Цель: продолжать формировать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знания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 строении растений.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 descr="C:\Users\ИЛЬЯС\Desktop\IMG_20240304_210049_1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3907" y="1743075"/>
            <a:ext cx="36290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2776379"/>
            <a:ext cx="2914162" cy="287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4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Изучаем  строение   цветка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12" y="1341120"/>
            <a:ext cx="3028875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676083"/>
            <a:ext cx="3072157" cy="342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76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870204"/>
          </a:xfrm>
        </p:spPr>
        <p:txBody>
          <a:bodyPr>
            <a:normAutofit fontScale="90000"/>
          </a:bodyPr>
          <a:lstStyle/>
          <a:p>
            <a:pPr marL="91440" lvl="0" indent="-9144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400" b="1" cap="none" spc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cap="none" spc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cap="none" spc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cap="none" spc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cap="none" spc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cap="none" spc="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cap="none" spc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cap="none" spc="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cap="none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Актуальность</a:t>
            </a:r>
            <a:r>
              <a:rPr lang="ru-RU" sz="1100" cap="none" spc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100" cap="none" spc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93776" y="1333500"/>
            <a:ext cx="7290055" cy="4023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Проблема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экологии все более актуальна с каждым годом. Начинать процесс экологического воспитания необходимо с раннего детства, с периода, когда в человеке закладывается его способ дальнейшего взаимодействия с миром. Дети сильнее взрослых стремятся взаимодействовать с природой, а взрослым необходимо обратить внимание на неутомимое стремление детей любопытствовать, изучать, экспериментировать с объектами природы, а главное беречь ее.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Экологическое воспитание – одно из основных направлений в системе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образования. Оно включает в себя не только ознакомление детей с природой, но и развитие способности пользоваться своими экологическими знаниями и умениями в практической деятельности на благо природы. Дошкольники в силу особенностей своего возраста, очень органично воспринимают все, что связано с природой. Ведь маленькие дети ощущают себя частью природы, у них ещё не развилось потребительское отношение к ней. Поэтому, главная задача педагога, сделать так, чтобы ощущение неразрывной связи с окружающим миром, возникшее в детстве, осталось на всю жизнь.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Данный проект направлен на изучение «представителя» Красной книги - подснежника.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7"/>
            <a:ext cx="7290054" cy="5349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Наблюдение № 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/>
              <a:t>	</a:t>
            </a:r>
            <a:br>
              <a:rPr lang="ru-RU" sz="2400" dirty="0"/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8096" y="1013460"/>
            <a:ext cx="7290055" cy="5295900"/>
          </a:xfrm>
        </p:spPr>
        <p:txBody>
          <a:bodyPr/>
          <a:lstStyle/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Тема: «От цветка до плода»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Цель: наблюдение за цветением </a:t>
            </a: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подснежника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от бутона до цветка, </a:t>
            </a: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отмиранием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цветка </a:t>
            </a: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появлением плода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1395095"/>
            <a:ext cx="3532188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" y="2675209"/>
            <a:ext cx="3396615" cy="306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3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53084"/>
          </a:xfrm>
        </p:spPr>
        <p:txBody>
          <a:bodyPr>
            <a:normAutofit fontScale="90000"/>
          </a:bodyPr>
          <a:lstStyle/>
          <a:p>
            <a:pPr marL="228600" algn="ctr">
              <a:lnSpc>
                <a:spcPct val="115000"/>
              </a:lnSpc>
              <a:spcAft>
                <a:spcPts val="80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Наблюдение № 3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173480"/>
            <a:ext cx="7290055" cy="513588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Тема: «Где растут подснежники?»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Цель: определить местоположение клумбы </a:t>
            </a:r>
            <a:endParaRPr lang="ru-RU" sz="16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с </a:t>
            </a:r>
            <a:r>
              <a:rPr lang="ru-RU" sz="1600" dirty="0"/>
              <a:t>подснежниками дома и в детском саду.</a:t>
            </a:r>
          </a:p>
          <a:p>
            <a:endParaRPr lang="ru-RU" dirty="0"/>
          </a:p>
        </p:txBody>
      </p:sp>
      <p:pic>
        <p:nvPicPr>
          <p:cNvPr id="6150" name="Picture 6" descr="D:\Desktop\первооткрыватель 24\1709639741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53" y="1104900"/>
            <a:ext cx="2666233" cy="32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Desktop\первооткрыватель 24\1709639741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53" y="1074420"/>
            <a:ext cx="2803287" cy="351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8" y="2210751"/>
            <a:ext cx="5032248" cy="314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423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Изготовление Красной книги.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1" y="1440180"/>
            <a:ext cx="3396908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6" y="1518762"/>
            <a:ext cx="3270543" cy="426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88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Продолжительность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 проекта: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краткосрочный.</a:t>
            </a:r>
            <a:r>
              <a:rPr lang="ru-RU" sz="1200" dirty="0"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Times New Roman"/>
              </a:rPr>
              <a:t>Тип проекта:</a:t>
            </a:r>
            <a:r>
              <a:rPr lang="ru-RU" sz="14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  <a:cs typeface="Times New Roman"/>
              </a:rPr>
              <a:t>познавательно – исследовательский.</a:t>
            </a:r>
            <a:r>
              <a:rPr lang="ru-RU" sz="11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1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</a:br>
            <a:r>
              <a:rPr lang="ru-RU" sz="1400" b="1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Times New Roman"/>
              </a:rPr>
              <a:t>Итоговое событие:</a:t>
            </a:r>
            <a:r>
              <a:rPr lang="ru-RU" sz="14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Times New Roman"/>
              </a:rPr>
              <a:t> презентация проекта для детей своей группы.</a:t>
            </a:r>
            <a:r>
              <a:rPr lang="ru-RU" sz="32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2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>Участники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проекта: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воспитанница старшей группы  Араб Э., мама воспитанницы Костомарова Н.В.,  воспитатель -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Ислямова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С.Ш.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Цель исследования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формирование у ребенка  познавательного интереса к изучению первых весенних цветов – подснежников, знакомство с Красной книгой Крыма.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Задачи: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сформировать у детей дошкольного возраста заинтересованное отношение к проблемам природы.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-развивать стремление организовать самостоятельную поисково-исследовательскую деятельность для получения ответа на волнующий вопрос.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воспитывать эмоционально-доброжелательное отношение к растительному миру.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29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Этапы реализации проекта: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402080"/>
            <a:ext cx="7290055" cy="49072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I этап - подготовительный.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составление плана деятельности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сотрудничество с родителями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подбор посадочного материала;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подбор иллюстративного материала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подбор литературных произведений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подбор музыкальных произведений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20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Этапы реализации проекта: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508760"/>
            <a:ext cx="7290055" cy="48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II этап – основной.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Calibri"/>
                <a:cs typeface="Times New Roman"/>
              </a:rPr>
              <a:t>знакомство с Красной книгой;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просмотр мультфильма;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рассматривание иллюстраций;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чтение сказки «Двенадцать месяцев» 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Calibri"/>
                <a:cs typeface="Times New Roman"/>
              </a:rPr>
              <a:t>экспериментальная деятельность;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изготовление Красной книги;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/>
              <a:buChar char="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фотофиксация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45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Этапы реализации проекта: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III этап – заключительный.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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презентация проекта для своей группы.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0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Методы реализации проекта: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630680"/>
            <a:ext cx="7290055" cy="4678680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словесный (беседа, использование художественного слова, указания, пояснения);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- практический (совместно с воспитателем и мамой изготовление «Красной книги Крыма» для использования ее в группе);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метод обследования (рассматривание иллюстраций, мультфильма и др. наглядных пособий по теме проекта);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- эвристический (развитие находчивости и активности);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- проблемный  (активизация ребенка за счет включения в проблемную ситуацию);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- мотивационный (убеждение, поощрение).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92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Предполагаемые результаты реализации проекта: 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996" y="1821180"/>
            <a:ext cx="7290055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- закрепление  умения  отражать полученные впечатления в творческих      работах: изготовление книги;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-  составление фотоотчета;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- знакомство с растением «подснежник» (название, ботанические особенности строения растения, распространение и </a:t>
            </a:r>
            <a:r>
              <a:rPr lang="ru-RU" sz="1900" dirty="0" err="1">
                <a:latin typeface="Times New Roman"/>
                <a:ea typeface="Calibri"/>
                <a:cs typeface="Times New Roman"/>
              </a:rPr>
              <a:t>д.р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.);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- расширение представления ребенка о бережном отношении к природе;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- формирование  желания ухаживать за цветами;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-возможность получить  ответ на волнующий вопрос через самостоятельную поисково–исследовательскую деятельность;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- воспитание любви  к красоте окружающего мира.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96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4537</TotalTime>
  <Words>579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Интеграл</vt:lpstr>
      <vt:lpstr>    Муниципальное бюджетное дошкольное общеобразовательное учреждение «Раздольненский  детский сад «Колокольчик» Советского района Республики Крым  Индивидуальный детско-взрослый исследовательский проект «В мире растений»    </vt:lpstr>
      <vt:lpstr>    Актуальность </vt:lpstr>
      <vt:lpstr>   Продолжительность проекта: краткосрочный. </vt:lpstr>
      <vt:lpstr>Цель исследования: формирование у ребенка  познавательного интереса к изучению первых весенних цветов – подснежников, знакомство с Красной книгой Крыма.  </vt:lpstr>
      <vt:lpstr>Этапы реализации проекта: </vt:lpstr>
      <vt:lpstr>Этапы реализации проекта: </vt:lpstr>
      <vt:lpstr>Этапы реализации проекта: </vt:lpstr>
      <vt:lpstr>Методы реализации проекта:  </vt:lpstr>
      <vt:lpstr>Предполагаемые результаты реализации проекта:  </vt:lpstr>
      <vt:lpstr>Перспектива дальнейшего развития проекта </vt:lpstr>
      <vt:lpstr>При реализации данного проекта получены следующие выводы: </vt:lpstr>
      <vt:lpstr>Список литературы: </vt:lpstr>
      <vt:lpstr> Схема реализации проекта через разные виды деятельности:    </vt:lpstr>
      <vt:lpstr>Знакомимся   с Красной   Книгой Республики  Крым.  Растения</vt:lpstr>
      <vt:lpstr>Рассматривание иллюстраций «Весенние первоцветы». </vt:lpstr>
      <vt:lpstr>Дидактические игры: </vt:lpstr>
      <vt:lpstr>   Прослушивание музыкальных произведений П.И.Чайковский «Апрель. Подснежник» Чтение сказки С.Я. Маршака  «Двенадцать месяцев» Просмотр мультфильма «Лунтик».  </vt:lpstr>
      <vt:lpstr>Экспериментальная деятельность </vt:lpstr>
      <vt:lpstr>Изучаем  строение   цветка </vt:lpstr>
      <vt:lpstr>Наблюдение № 2   </vt:lpstr>
      <vt:lpstr>Наблюдение № 3 </vt:lpstr>
      <vt:lpstr>Изготовление Красной книги. 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Подснежники</dc:title>
  <dc:subject>Подснежники</dc:subject>
  <dc:creator>Viktoriya Polshkova</dc:creator>
  <cp:keywords>весна;цветы;цветочные;подснежники</cp:keywords>
  <cp:lastModifiedBy>User</cp:lastModifiedBy>
  <cp:revision>158</cp:revision>
  <dcterms:created xsi:type="dcterms:W3CDTF">2018-02-25T15:29:25Z</dcterms:created>
  <dcterms:modified xsi:type="dcterms:W3CDTF">2024-03-05T12:42:01Z</dcterms:modified>
  <cp:category>цветочные;цветы</cp:category>
</cp:coreProperties>
</file>