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70" r:id="rId7"/>
    <p:sldId id="260" r:id="rId8"/>
    <p:sldId id="271" r:id="rId9"/>
    <p:sldId id="261" r:id="rId10"/>
    <p:sldId id="262" r:id="rId11"/>
    <p:sldId id="263" r:id="rId12"/>
    <p:sldId id="264" r:id="rId13"/>
    <p:sldId id="266" r:id="rId14"/>
    <p:sldId id="267" r:id="rId15"/>
    <p:sldId id="269" r:id="rId16"/>
    <p:sldId id="272" r:id="rId17"/>
    <p:sldId id="273" r:id="rId18"/>
    <p:sldId id="274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662" autoAdjust="0"/>
  </p:normalViewPr>
  <p:slideViewPr>
    <p:cSldViewPr>
      <p:cViewPr varScale="1">
        <p:scale>
          <a:sx n="64" d="100"/>
          <a:sy n="64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D9382E-396C-430E-9A3B-993D32BAD1B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80947E-F4E1-4F15-84D9-2196F69B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im7-tub-ru.yandex.net/i?id=340588689-2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285477" cy="25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7395426" cy="2643206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ln w="3810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Книга – источник знаний для детей</a:t>
            </a:r>
            <a:endParaRPr lang="ru-RU" sz="5400" dirty="0">
              <a:ln w="3810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5"/>
            <a:ext cx="82089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b="1" i="1" dirty="0" smtClean="0"/>
              <a:t>                                         </a:t>
            </a:r>
            <a:r>
              <a:rPr lang="ru-RU" sz="2000" b="1" i="1" dirty="0" smtClean="0"/>
              <a:t>Младшие </a:t>
            </a:r>
            <a:r>
              <a:rPr lang="ru-RU" sz="2000" b="1" i="1" dirty="0"/>
              <a:t>группы</a:t>
            </a:r>
            <a:endParaRPr lang="ru-RU" sz="2000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dirty="0"/>
              <a:t>–  Воспитатель знакомит детей с Уголком книги,</a:t>
            </a:r>
            <a:endParaRPr lang="ru-RU" dirty="0"/>
          </a:p>
          <a:p>
            <a:r>
              <a:rPr lang="ru-RU" b="1" dirty="0"/>
              <a:t>–  Его устройством и назначением,</a:t>
            </a:r>
            <a:endParaRPr lang="ru-RU" dirty="0"/>
          </a:p>
          <a:p>
            <a:r>
              <a:rPr lang="ru-RU" b="1" dirty="0"/>
              <a:t>–  Приучает рассматривать книги (картинки) только там,</a:t>
            </a:r>
            <a:endParaRPr lang="ru-RU" dirty="0"/>
          </a:p>
          <a:p>
            <a:r>
              <a:rPr lang="ru-RU" b="1" dirty="0"/>
              <a:t>–  Сообщает правила, которые нужно соблюдать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lvl="0"/>
            <a:r>
              <a:rPr lang="ru-RU" b="1" i="1" dirty="0" smtClean="0"/>
              <a:t>--брать </a:t>
            </a:r>
            <a:r>
              <a:rPr lang="ru-RU" b="1" i="1" dirty="0"/>
              <a:t>книги только чистыми руками,</a:t>
            </a:r>
            <a:endParaRPr lang="ru-RU" dirty="0"/>
          </a:p>
          <a:p>
            <a:pPr lvl="0"/>
            <a:r>
              <a:rPr lang="ru-RU" b="1" i="1" dirty="0" smtClean="0"/>
              <a:t>--перелистывать </a:t>
            </a:r>
            <a:r>
              <a:rPr lang="ru-RU" b="1" i="1" dirty="0"/>
              <a:t>осторожно,</a:t>
            </a:r>
            <a:endParaRPr lang="ru-RU" dirty="0"/>
          </a:p>
          <a:p>
            <a:pPr lvl="0"/>
            <a:r>
              <a:rPr lang="ru-RU" b="1" i="1" dirty="0" smtClean="0"/>
              <a:t>--не </a:t>
            </a:r>
            <a:r>
              <a:rPr lang="ru-RU" b="1" i="1" dirty="0"/>
              <a:t>рвать, не мять, не использовать для игр.</a:t>
            </a:r>
            <a:endParaRPr lang="ru-RU" dirty="0"/>
          </a:p>
          <a:p>
            <a:pPr lvl="0"/>
            <a:r>
              <a:rPr lang="ru-RU" b="1" i="1" dirty="0" smtClean="0"/>
              <a:t>--после </a:t>
            </a:r>
            <a:r>
              <a:rPr lang="ru-RU" b="1" i="1" dirty="0"/>
              <a:t>того как посмотрел, всегда класть книгу на место и др.</a:t>
            </a:r>
            <a:endParaRPr lang="ru-RU" dirty="0"/>
          </a:p>
          <a:p>
            <a:pPr lvl="0"/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– В книжном уголке помещают издания хорошо знакомые детям, с яркими иллюстрациями книги</a:t>
            </a:r>
            <a:r>
              <a:rPr lang="ru-RU" b="1" dirty="0" smtClean="0"/>
              <a:t>,</a:t>
            </a:r>
          </a:p>
          <a:p>
            <a:endParaRPr lang="ru-RU" dirty="0"/>
          </a:p>
          <a:p>
            <a:r>
              <a:rPr lang="ru-RU" b="1" dirty="0"/>
              <a:t>–В уголке книги могут находиться отдельные картинки, наклеенные на плотную бумагу, и небольшие альбомы для рассматривания на близкие для детей темы («Игрушки», «Игры и занятия детей», «Домашние животные» и др.).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464" y="548680"/>
            <a:ext cx="1620992" cy="21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8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65527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                Средние группы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– </a:t>
            </a:r>
            <a:r>
              <a:rPr lang="ru-RU" b="1" dirty="0"/>
              <a:t>Закрепляются основные умения самостоятельно и аккуратно рассматривать книги, эти умения должны стать </a:t>
            </a:r>
            <a:r>
              <a:rPr lang="ru-RU" b="1" dirty="0" smtClean="0"/>
              <a:t>привычкой</a:t>
            </a:r>
            <a:r>
              <a:rPr lang="ru-RU" b="1" dirty="0"/>
              <a:t>,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– </a:t>
            </a:r>
            <a:r>
              <a:rPr lang="ru-RU" b="1" dirty="0"/>
              <a:t>Воспитатель обращает внимание детей на то, что книги легко мнутся и рвутся, показывает способы ухода за ними, привлекает к наблюдениям за починкой книги и участию в </a:t>
            </a:r>
            <a:r>
              <a:rPr lang="ru-RU" b="1" dirty="0" smtClean="0"/>
              <a:t>ней</a:t>
            </a:r>
            <a:r>
              <a:rPr lang="ru-RU" b="1" dirty="0"/>
              <a:t>,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– </a:t>
            </a:r>
            <a:r>
              <a:rPr lang="ru-RU" b="1" dirty="0"/>
              <a:t>Во время рассматривания картинок в книге воспитатель обращает внимание детей не только на героев и их действия, но и на выразительные </a:t>
            </a:r>
            <a:r>
              <a:rPr lang="ru-RU" b="1" dirty="0" smtClean="0"/>
              <a:t>подробности  </a:t>
            </a:r>
            <a:r>
              <a:rPr lang="ru-RU" b="1" dirty="0"/>
              <a:t>иллюстраций (костюм героя, своеобразные предметы обстановки, некоторые детали пейзажа и пр</a:t>
            </a:r>
            <a:r>
              <a:rPr lang="ru-RU" b="1" dirty="0" smtClean="0"/>
              <a:t>.).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</a:rPr>
              <a:t>-</a:t>
            </a:r>
            <a:r>
              <a:rPr lang="ru-RU" b="1" dirty="0" smtClean="0">
                <a:effectLst/>
              </a:rPr>
              <a:t>4 – 5 книг разных авторов на определённую тему. 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65169"/>
            <a:ext cx="2520667" cy="168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6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53103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</a:t>
            </a:r>
            <a:r>
              <a:rPr lang="ru-RU" sz="2000" b="1" i="1" dirty="0" smtClean="0"/>
              <a:t>Старшие группы</a:t>
            </a:r>
          </a:p>
          <a:p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b="1" dirty="0"/>
              <a:t>– Удовлетворение многообразных интересов детей. Каждый должен найти книгу по своему желанию и вкусу.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Поэтому на книжной витрине можно помещать одновременно </a:t>
            </a:r>
            <a:r>
              <a:rPr lang="ru-RU" b="1" dirty="0" smtClean="0"/>
              <a:t>12-15 </a:t>
            </a:r>
            <a:r>
              <a:rPr lang="ru-RU" b="1" dirty="0"/>
              <a:t>разных книг</a:t>
            </a:r>
            <a:r>
              <a:rPr lang="ru-RU" b="1" dirty="0" smtClean="0"/>
              <a:t>.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489" y="3816236"/>
            <a:ext cx="990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0426"/>
            <a:ext cx="1333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5847"/>
            <a:ext cx="1104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003" y="4983183"/>
            <a:ext cx="1428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97458"/>
            <a:ext cx="1066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 descr="http://im7-tub-ru.yandex.net/i?id=371381794-30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9869"/>
            <a:ext cx="1219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im4-tub-ru.yandex.net/i?id=338085268-52-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378" y="2692879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32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480" y="5613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Как отобрать книги, с тем, чтобы наилучшим образом учесть разные вкусы и интересы детей?</a:t>
            </a:r>
            <a:endParaRPr lang="ru-RU" b="1" i="1" dirty="0" smtClean="0"/>
          </a:p>
          <a:p>
            <a:r>
              <a:rPr lang="ru-RU" b="1" dirty="0" smtClean="0"/>
              <a:t>– 2-3 сказочных произведения, чтобы удовлетворить постоянный интерес к сказкам.</a:t>
            </a:r>
          </a:p>
          <a:p>
            <a:endParaRPr lang="ru-RU" b="1" dirty="0" smtClean="0"/>
          </a:p>
          <a:p>
            <a:r>
              <a:rPr lang="ru-RU" b="1" dirty="0" smtClean="0"/>
              <a:t>– Для формирования гражданских черт личности ребенка в уголке книги должны быть стихи, рассказы, знакомящие детей с историей нашей Родины, с её сегодняшней жизнью.</a:t>
            </a:r>
          </a:p>
          <a:p>
            <a:endParaRPr lang="ru-RU" b="1" dirty="0" smtClean="0"/>
          </a:p>
          <a:p>
            <a:r>
              <a:rPr lang="ru-RU" b="1" dirty="0" smtClean="0"/>
              <a:t>– Книги о жизни природы, о животных и растениях. Рассматривания иллюстрации природоведческих книг ребенок лучше познает тайны и закономерности мира природы.</a:t>
            </a:r>
          </a:p>
          <a:p>
            <a:r>
              <a:rPr lang="ru-RU" b="1" dirty="0" smtClean="0"/>
              <a:t>-Книги- энциклопедии.</a:t>
            </a:r>
          </a:p>
          <a:p>
            <a:r>
              <a:rPr lang="ru-RU" b="1" dirty="0" smtClean="0"/>
              <a:t>– На витрине должны находиться произведения, с которыми в данное время детей знакомят на занятиях. </a:t>
            </a:r>
          </a:p>
          <a:p>
            <a:endParaRPr lang="ru-RU" b="1" dirty="0" smtClean="0"/>
          </a:p>
          <a:p>
            <a:r>
              <a:rPr lang="ru-RU" b="1" dirty="0" smtClean="0"/>
              <a:t>– Юмористические книги с картинками для удовлетворения потребности повеселиться, посмеяться, создает в группе радостную атмосферу, эмоциональный комфорт.</a:t>
            </a:r>
          </a:p>
          <a:p>
            <a:endParaRPr lang="ru-RU" b="1" dirty="0" smtClean="0"/>
          </a:p>
          <a:p>
            <a:r>
              <a:rPr lang="ru-RU" b="1" dirty="0" smtClean="0"/>
              <a:t>– Кроме того, в уголок книги можно иногда помещать интересные, хорошо иллюстрированные книги, которые дети приносят из дома, а также «толстые» книги, которые воспитатель читает в группе в течение длительного периода времени.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828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    Каким </a:t>
            </a:r>
            <a:r>
              <a:rPr lang="ru-RU" b="1" u="sng" dirty="0"/>
              <a:t>образом происходит замена книг?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/>
              <a:t>– В среднем срок пребывания книги в уголке книги составляет 2-2,5 недели</a:t>
            </a:r>
            <a:r>
              <a:rPr lang="ru-RU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Но, есть </a:t>
            </a:r>
            <a:r>
              <a:rPr lang="ru-RU" b="1" dirty="0"/>
              <a:t>книги, перелистывать и рассматривать которые дети готовы долгое время, постоянно открывая в них новые интересные для себя вещи.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– В старших группах устраивают тематические выставки книг.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4891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Приобретению знаний по литературе, начитанности способствуют литературные </a:t>
            </a:r>
            <a:r>
              <a:rPr lang="ru-RU" b="1" u="sng" dirty="0" smtClean="0"/>
              <a:t>игры</a:t>
            </a:r>
            <a:endParaRPr lang="ru-RU" dirty="0"/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12290" name="Picture 2" descr="http://im2-tub-ru.yandex.net/i?id=169553765-2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2974"/>
            <a:ext cx="2448272" cy="21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33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846"/>
            <a:ext cx="7632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Работа с книгой состоит из трех этапов: </a:t>
            </a:r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/>
              <a:t>         </a:t>
            </a:r>
            <a:r>
              <a:rPr lang="ru-RU" sz="2000" b="1" i="1" dirty="0" smtClean="0"/>
              <a:t>До </a:t>
            </a:r>
            <a:r>
              <a:rPr lang="ru-RU" sz="2000" b="1" i="1" dirty="0"/>
              <a:t>чтения </a:t>
            </a:r>
            <a:r>
              <a:rPr lang="ru-RU" sz="2000" b="1" i="1" dirty="0" smtClean="0"/>
              <a:t> </a:t>
            </a:r>
            <a:r>
              <a:rPr lang="ru-RU" b="1" dirty="0" smtClean="0"/>
              <a:t>надо </a:t>
            </a:r>
            <a:r>
              <a:rPr lang="ru-RU" b="1" dirty="0"/>
              <a:t>готовить детей к восприятию </a:t>
            </a:r>
            <a:r>
              <a:rPr lang="ru-RU" b="1" dirty="0" smtClean="0"/>
              <a:t>           художественного </a:t>
            </a:r>
            <a:r>
              <a:rPr lang="ru-RU" b="1" dirty="0"/>
              <a:t>произведения: показать книгу, героев, создать ситуацию удивления, эмоционального настроя на слушание, возбудить воображение, ставить проблему, интриговать восприятие знакомого явления </a:t>
            </a:r>
            <a:r>
              <a:rPr lang="ru-RU" b="1" dirty="0" smtClean="0"/>
              <a:t>новизной</a:t>
            </a:r>
            <a:r>
              <a:rPr lang="ru-RU" b="1" dirty="0"/>
              <a:t>,</a:t>
            </a:r>
            <a:r>
              <a:rPr lang="ru-RU" b="1" dirty="0" smtClean="0"/>
              <a:t> комментируются трудные места текста, объясняются непонятные слова.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b="1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i="1" dirty="0" smtClean="0"/>
              <a:t>        В </a:t>
            </a:r>
            <a:r>
              <a:rPr lang="ru-RU" sz="2000" b="1" i="1" dirty="0"/>
              <a:t>процессе чтения </a:t>
            </a:r>
            <a:r>
              <a:rPr lang="ru-RU" b="1" dirty="0"/>
              <a:t>идет сопоставление словесного и иллюстративного </a:t>
            </a:r>
            <a:r>
              <a:rPr lang="ru-RU" b="1" dirty="0" smtClean="0"/>
              <a:t>образа.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b="1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i="1" dirty="0" smtClean="0"/>
              <a:t>     После </a:t>
            </a:r>
            <a:r>
              <a:rPr lang="ru-RU" sz="2000" b="1" i="1" dirty="0"/>
              <a:t>чтения </a:t>
            </a:r>
            <a:r>
              <a:rPr lang="ru-RU" b="1" dirty="0"/>
              <a:t>проводится проверка возникших мысленных картин  образов, в беседе уточняется время и место действия, характеры героев, представления о событиях и поступках, формируется основная мысль произведения, даются оценки и выводы о книге.</a:t>
            </a:r>
          </a:p>
        </p:txBody>
      </p:sp>
    </p:spTree>
    <p:extLst>
      <p:ext uri="{BB962C8B-B14F-4D97-AF65-F5344CB8AC3E}">
        <p14:creationId xmlns:p14="http://schemas.microsoft.com/office/powerpoint/2010/main" xmlns="" val="3779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Методы и приемы ознакомления с художественной литературой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71678"/>
            <a:ext cx="8001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СЛОВЕСТНЫЙ МЕТОД</a:t>
            </a:r>
            <a:endParaRPr lang="ru-RU" sz="3600" b="1" dirty="0" smtClean="0"/>
          </a:p>
          <a:p>
            <a:r>
              <a:rPr lang="ru-RU" sz="2800" b="1" dirty="0" smtClean="0"/>
              <a:t>- чтение произведений,</a:t>
            </a:r>
          </a:p>
          <a:p>
            <a:r>
              <a:rPr lang="ru-RU" sz="2800" b="1" dirty="0" smtClean="0"/>
              <a:t>- вопросы по содержанию произведений.</a:t>
            </a:r>
          </a:p>
          <a:p>
            <a:r>
              <a:rPr lang="ru-RU" sz="2800" b="1" dirty="0" smtClean="0"/>
              <a:t>- пересказ произведений,</a:t>
            </a:r>
          </a:p>
          <a:p>
            <a:r>
              <a:rPr lang="ru-RU" sz="2800" b="1" dirty="0" smtClean="0"/>
              <a:t>- заучивание наизусть,</a:t>
            </a:r>
          </a:p>
          <a:p>
            <a:r>
              <a:rPr lang="ru-RU" sz="2800" b="1" dirty="0" smtClean="0"/>
              <a:t>- беседа по произведению,</a:t>
            </a:r>
          </a:p>
          <a:p>
            <a:r>
              <a:rPr lang="ru-RU" sz="2800" b="1" dirty="0" smtClean="0"/>
              <a:t>- прослушивание грамм- и аудиозаписей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Методы и приемы ознакомления с художественной литературой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71678"/>
            <a:ext cx="8001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ПРАКТИЧЕСКИЙ МЕТОД</a:t>
            </a:r>
            <a:endParaRPr lang="ru-RU" sz="3600" b="1" dirty="0" smtClean="0"/>
          </a:p>
          <a:p>
            <a:r>
              <a:rPr lang="ru-RU" sz="2800" b="1" dirty="0" smtClean="0"/>
              <a:t>- элементы инсценировки,</a:t>
            </a:r>
          </a:p>
          <a:p>
            <a:r>
              <a:rPr lang="ru-RU" sz="2800" b="1" dirty="0" smtClean="0"/>
              <a:t>- игры-драматизации,</a:t>
            </a:r>
          </a:p>
          <a:p>
            <a:r>
              <a:rPr lang="ru-RU" sz="2800" b="1" dirty="0" smtClean="0"/>
              <a:t>- дидактические игры,</a:t>
            </a:r>
          </a:p>
          <a:p>
            <a:r>
              <a:rPr lang="ru-RU" sz="2800" b="1" dirty="0" smtClean="0"/>
              <a:t>- театрализованные игры,</a:t>
            </a:r>
          </a:p>
          <a:p>
            <a:pPr>
              <a:buFontTx/>
              <a:buChar char="-"/>
            </a:pPr>
            <a:r>
              <a:rPr lang="ru-RU" sz="2800" b="1" dirty="0" smtClean="0"/>
              <a:t>использование разных видов театра,</a:t>
            </a:r>
          </a:p>
          <a:p>
            <a:r>
              <a:rPr lang="ru-RU" sz="2800" b="1" dirty="0" smtClean="0"/>
              <a:t>- игровая деятельность.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Методы и приемы ознакомления с художественной литературой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71678"/>
            <a:ext cx="8001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НАГЛЯДНЫЙ МЕТОД</a:t>
            </a:r>
            <a:endParaRPr lang="ru-RU" sz="3600" b="1" dirty="0" smtClean="0"/>
          </a:p>
          <a:p>
            <a:r>
              <a:rPr lang="ru-RU" sz="2800" b="1" dirty="0" smtClean="0"/>
              <a:t>- показ иллюстраций, картин, игрушек,</a:t>
            </a:r>
          </a:p>
          <a:p>
            <a:r>
              <a:rPr lang="ru-RU" sz="2800" b="1" dirty="0" smtClean="0"/>
              <a:t>- элементы инсценировки,</a:t>
            </a:r>
          </a:p>
          <a:p>
            <a:r>
              <a:rPr lang="ru-RU" sz="2800" b="1" dirty="0" smtClean="0"/>
              <a:t>- движения пальцами, руками,</a:t>
            </a:r>
          </a:p>
          <a:p>
            <a:r>
              <a:rPr lang="ru-RU" sz="2800" b="1" dirty="0" smtClean="0"/>
              <a:t>- схемы,</a:t>
            </a:r>
          </a:p>
          <a:p>
            <a:r>
              <a:rPr lang="ru-RU" sz="2800" b="1" dirty="0" smtClean="0"/>
              <a:t> - просмотр видео - диафильмов,</a:t>
            </a:r>
          </a:p>
          <a:p>
            <a:r>
              <a:rPr lang="ru-RU" sz="2800" b="1" dirty="0" smtClean="0"/>
              <a:t>- оформление выставок.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5-tub-ru.yandex.net/i?id=173979270-41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211922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1538" y="500042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«Читайте! И пусть в вашей жизни не будет ни одного дня, когда бы вы не прочли хоть одной новой страницы из книги!» </a:t>
            </a:r>
          </a:p>
          <a:p>
            <a:endParaRPr lang="ru-RU" sz="4000" dirty="0" smtClean="0"/>
          </a:p>
          <a:p>
            <a:pPr algn="r"/>
            <a:r>
              <a:rPr lang="ru-RU" sz="4000" b="1" i="1" dirty="0" smtClean="0"/>
              <a:t>К.Г. Паустовский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0534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48" y="852684"/>
            <a:ext cx="85689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im2-tub-ru.yandex.net/i?id=407702377-6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140114" cy="13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3-tub-ru.yandex.net/i?id=66857767-71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4680" y="5009146"/>
            <a:ext cx="1368152" cy="18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5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8961437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453" y="1052736"/>
            <a:ext cx="1510214" cy="123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03479"/>
            <a:ext cx="1914864" cy="144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7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0"/>
            <a:ext cx="1131814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86124"/>
            <a:ext cx="8293810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088232" cy="247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164305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С.Я. Маршак считал основной задачей взрослых открыть в ребенке «талант читателя».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19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89" y="676558"/>
            <a:ext cx="857769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40"/>
          <a:stretch>
            <a:fillRect/>
          </a:stretch>
        </p:blipFill>
        <p:spPr bwMode="auto">
          <a:xfrm>
            <a:off x="232874" y="1700808"/>
            <a:ext cx="2587082" cy="194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8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ВЫСКАЗЫВАНИЯ О КНИГЕ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b="1" dirty="0" smtClean="0"/>
              <a:t>    Хорошая книжка глубоко затрагивает чувства ребенка, ее образы оказывают большое воздействие на формирование личности. </a:t>
            </a:r>
          </a:p>
          <a:p>
            <a:pPr lvl="0" algn="r"/>
            <a:r>
              <a:rPr lang="ru-RU" b="1" dirty="0" smtClean="0"/>
              <a:t>(Е.А. </a:t>
            </a:r>
            <a:r>
              <a:rPr lang="ru-RU" b="1" dirty="0" err="1" smtClean="0"/>
              <a:t>Флерина</a:t>
            </a:r>
            <a:r>
              <a:rPr lang="ru-RU" b="1" dirty="0" smtClean="0"/>
              <a:t>.)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b="1" dirty="0" smtClean="0"/>
              <a:t>    Если с детства у ребенка не воспитана любовь к книге, если чтение не стало его духовной потребностью на всю жизнь – в годы отрочества душа подростка будет пустой, на свет божий выползет, как будто неизвестно откуда взявшееся, плохое. </a:t>
            </a:r>
          </a:p>
          <a:p>
            <a:pPr lvl="0" algn="r"/>
            <a:r>
              <a:rPr lang="ru-RU" b="1" dirty="0" smtClean="0"/>
              <a:t>(В.А. Сухомлинский.)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3314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    </a:t>
            </a:r>
            <a:r>
              <a:rPr lang="ru-RU" b="1" dirty="0" smtClean="0"/>
              <a:t>Детская книга при всей ее внешней простоватости – вещь исключительно тонкая и не поверхностная. Лишь гениальному взгляду ребенка, лишь мудрому терпению взрослых доступны ее вершины. Удивительное искусство – детская книжка! </a:t>
            </a:r>
          </a:p>
          <a:p>
            <a:pPr lvl="0" algn="r"/>
            <a:r>
              <a:rPr lang="ru-RU" b="1" dirty="0" smtClean="0"/>
              <a:t>(Лев Токмаком.)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8638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    Детские книги пишутся для воспитания, а воспитание – великое дело: им решается участь человека. </a:t>
            </a:r>
          </a:p>
          <a:p>
            <a:pPr lvl="0" algn="r"/>
            <a:r>
              <a:rPr lang="ru-RU" b="1" dirty="0" smtClean="0"/>
              <a:t>(В.Г. Белинский.)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1" y="4372168"/>
            <a:ext cx="6948510" cy="1557162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sz="5400" dirty="0" smtClean="0"/>
              <a:t>Книжный уголок в ДОУ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888431" cy="3200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>
                <a:lumMod val="9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34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358246" cy="3000396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</a:t>
            </a:r>
            <a:r>
              <a:rPr lang="ru-RU" sz="2800" dirty="0" smtClean="0"/>
              <a:t>- рациональное размещение в группе;</a:t>
            </a:r>
            <a:br>
              <a:rPr lang="ru-RU" sz="2800" dirty="0" smtClean="0"/>
            </a:br>
            <a:r>
              <a:rPr lang="ru-RU" sz="2800" dirty="0" smtClean="0"/>
              <a:t>- соответствие возрасту детей;</a:t>
            </a:r>
            <a:br>
              <a:rPr lang="ru-RU" sz="2800" dirty="0" smtClean="0"/>
            </a:br>
            <a:r>
              <a:rPr lang="ru-RU" sz="2800" dirty="0" smtClean="0"/>
              <a:t>- соответствие интересам детей;</a:t>
            </a:r>
            <a:br>
              <a:rPr lang="ru-RU" sz="2800" dirty="0" smtClean="0"/>
            </a:br>
            <a:r>
              <a:rPr lang="ru-RU" sz="2800" dirty="0" smtClean="0"/>
              <a:t>- постоянная сменяемость;</a:t>
            </a:r>
            <a:br>
              <a:rPr lang="ru-RU" sz="2800" dirty="0" smtClean="0"/>
            </a:br>
            <a:r>
              <a:rPr lang="ru-RU" sz="2800" dirty="0" smtClean="0"/>
              <a:t>- эстетическое оформление;</a:t>
            </a:r>
            <a:br>
              <a:rPr lang="ru-RU" sz="2800" dirty="0" smtClean="0"/>
            </a:br>
            <a:r>
              <a:rPr lang="ru-RU" sz="2800" dirty="0" smtClean="0"/>
              <a:t>- востребовательность.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требования к оформлению книжных уголков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5151"/>
            <a:ext cx="7536518" cy="604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7632" y="188640"/>
            <a:ext cx="120973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0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326</TotalTime>
  <Words>737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Книга – источник знаний для детей</vt:lpstr>
      <vt:lpstr>Слайд 2</vt:lpstr>
      <vt:lpstr>Слайд 3</vt:lpstr>
      <vt:lpstr>Слайд 4</vt:lpstr>
      <vt:lpstr>Слайд 5</vt:lpstr>
      <vt:lpstr>Слайд 6</vt:lpstr>
      <vt:lpstr>Книжный уголок в ДОУ</vt:lpstr>
      <vt:lpstr>    - рациональное размещение в группе; - соответствие возрасту детей; - соответствие интересам детей; - постоянная сменяемость; - эстетическое оформление; - востребовательность.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- источник знаний</dc:title>
  <dc:creator>Большакова Ольга</dc:creator>
  <cp:lastModifiedBy>Admin</cp:lastModifiedBy>
  <cp:revision>41</cp:revision>
  <dcterms:created xsi:type="dcterms:W3CDTF">2012-05-24T18:35:53Z</dcterms:created>
  <dcterms:modified xsi:type="dcterms:W3CDTF">2013-02-06T09:48:08Z</dcterms:modified>
</cp:coreProperties>
</file>