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5143500" type="screen16x9"/>
  <p:notesSz cx="6858000" cy="9144000"/>
  <p:embeddedFontLst>
    <p:embeddedFont>
      <p:font typeface="Open Sans" charset="0"/>
      <p:regular r:id="rId17"/>
      <p:bold r:id="rId18"/>
      <p:italic r:id="rId19"/>
      <p:boldItalic r:id="rId20"/>
    </p:embeddedFont>
    <p:embeddedFont>
      <p:font typeface="Open Sans SemiBold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BE64B-4E9F-4DCC-A4EE-E763ACD00A5E}" v="1" dt="2020-10-31T04:17:26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652422a5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652422a5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652422a59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652422a59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652422a5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652422a59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652422a59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652422a59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652422a59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652422a59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652422a5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652422a5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652422a5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652422a5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652422a5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652422a5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652422a5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652422a5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652422a5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652422a59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652422a5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652422a5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652422a5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652422a5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652422a5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652422a59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0DC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49922"/>
          <a:stretch/>
        </p:blipFill>
        <p:spPr>
          <a:xfrm>
            <a:off x="0" y="0"/>
            <a:ext cx="9144001" cy="8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42673"/>
          <a:stretch/>
        </p:blipFill>
        <p:spPr>
          <a:xfrm>
            <a:off x="0" y="4223375"/>
            <a:ext cx="9144000" cy="92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625" y="3055388"/>
            <a:ext cx="1651825" cy="1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786759" y="1040524"/>
            <a:ext cx="4776491" cy="8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>
                <a:solidFill>
                  <a:schemeClr val="lt1"/>
                </a:solidFill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Здравствуйте!</a:t>
            </a:r>
            <a:endParaRPr sz="4400" b="1" dirty="0">
              <a:solidFill>
                <a:schemeClr val="lt1"/>
              </a:solidFill>
              <a:latin typeface="Times New Roman" pitchFamily="18" charset="0"/>
              <a:ea typeface="Open Sans"/>
              <a:cs typeface="Times New Roman" pitchFamily="18" charset="0"/>
              <a:sym typeface="Open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825200" y="2259025"/>
            <a:ext cx="5493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975" y="1023125"/>
            <a:ext cx="452650" cy="6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8621" y="1023125"/>
            <a:ext cx="885905" cy="13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IMG_239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072" y="1713187"/>
            <a:ext cx="1964559" cy="294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502979" y="2144111"/>
            <a:ext cx="4330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Пронина Антонина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Евгениевна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Воспитатель МБДОУ «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Ильичевский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детский сад «Колобок»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t="70007"/>
          <a:stretch/>
        </p:blipFill>
        <p:spPr>
          <a:xfrm>
            <a:off x="0" y="0"/>
            <a:ext cx="9144001" cy="4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4">
            <a:alphaModFix/>
          </a:blip>
          <a:srcRect b="70014"/>
          <a:stretch/>
        </p:blipFill>
        <p:spPr>
          <a:xfrm>
            <a:off x="0" y="4698075"/>
            <a:ext cx="91440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9076" y="1893675"/>
            <a:ext cx="4265859" cy="26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3459750" y="679650"/>
            <a:ext cx="23769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Ошибка 4.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2524775" y="1165875"/>
            <a:ext cx="56403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solidFill>
                  <a:srgbClr val="EC6408"/>
                </a:solidFill>
                <a:latin typeface="Open Sans"/>
                <a:ea typeface="Open Sans"/>
                <a:cs typeface="Open Sans"/>
                <a:sym typeface="Open Sans"/>
              </a:rPr>
              <a:t>Прочитал? Повтори!</a:t>
            </a:r>
            <a:endParaRPr sz="2700" b="1">
              <a:solidFill>
                <a:srgbClr val="EC64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2425" y="821800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310" y="2349025"/>
            <a:ext cx="332315" cy="4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70014"/>
          <a:stretch/>
        </p:blipFill>
        <p:spPr>
          <a:xfrm rot="10800000" flipH="1">
            <a:off x="0" y="0"/>
            <a:ext cx="9144000" cy="4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4">
            <a:alphaModFix/>
          </a:blip>
          <a:srcRect t="70007"/>
          <a:stretch/>
        </p:blipFill>
        <p:spPr>
          <a:xfrm rot="10800000" flipH="1">
            <a:off x="0" y="4662225"/>
            <a:ext cx="9144001" cy="48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1342200" y="760800"/>
            <a:ext cx="64596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Отработка скорости чтения</a:t>
            </a:r>
            <a:endParaRPr sz="3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001" y="1739408"/>
            <a:ext cx="3310656" cy="222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0900" y="1745026"/>
            <a:ext cx="3310656" cy="221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675" y="746483"/>
            <a:ext cx="480100" cy="7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3235" y="992888"/>
            <a:ext cx="332315" cy="4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t="70007"/>
          <a:stretch/>
        </p:blipFill>
        <p:spPr>
          <a:xfrm>
            <a:off x="0" y="0"/>
            <a:ext cx="9144001" cy="4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4">
            <a:alphaModFix/>
          </a:blip>
          <a:srcRect b="70014"/>
          <a:stretch/>
        </p:blipFill>
        <p:spPr>
          <a:xfrm>
            <a:off x="0" y="4698075"/>
            <a:ext cx="91440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675" y="746483"/>
            <a:ext cx="480100" cy="7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3235" y="992888"/>
            <a:ext cx="332315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073" y="3874900"/>
            <a:ext cx="848527" cy="7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3459750" y="603450"/>
            <a:ext cx="23769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Ошибка 5.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1464600" y="1131575"/>
            <a:ext cx="6367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Неправильные первые книжки</a:t>
            </a:r>
            <a:endParaRPr sz="2900" b="1">
              <a:solidFill>
                <a:srgbClr val="444F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0853" y="1856100"/>
            <a:ext cx="2299249" cy="26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71976" y="1856088"/>
            <a:ext cx="2033575" cy="26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b="70014"/>
          <a:stretch/>
        </p:blipFill>
        <p:spPr>
          <a:xfrm rot="10800000" flipH="1">
            <a:off x="0" y="0"/>
            <a:ext cx="9144000" cy="4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3000" y="745600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585" y="1117100"/>
            <a:ext cx="332315" cy="4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1129050" y="517000"/>
            <a:ext cx="65811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Отработка навыка и структуры чтения без лодочек</a:t>
            </a:r>
            <a:endParaRPr sz="2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6200" y="4003150"/>
            <a:ext cx="1053100" cy="9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30721">
            <a:off x="-195548" y="2923378"/>
            <a:ext cx="3501725" cy="221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0626" y="1598363"/>
            <a:ext cx="4742749" cy="335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3">
            <a:alphaModFix/>
          </a:blip>
          <a:srcRect b="70014"/>
          <a:stretch/>
        </p:blipFill>
        <p:spPr>
          <a:xfrm>
            <a:off x="0" y="4698075"/>
            <a:ext cx="91440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4">
            <a:alphaModFix/>
          </a:blip>
          <a:srcRect t="17280"/>
          <a:stretch/>
        </p:blipFill>
        <p:spPr>
          <a:xfrm>
            <a:off x="0" y="0"/>
            <a:ext cx="9144001" cy="13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2345700" y="159375"/>
            <a:ext cx="44526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 b="1">
                <a:solidFill>
                  <a:srgbClr val="5DCAF0"/>
                </a:solidFill>
                <a:latin typeface="Open Sans"/>
                <a:ea typeface="Open Sans"/>
                <a:cs typeface="Open Sans"/>
                <a:sym typeface="Open Sans"/>
              </a:rPr>
              <a:t>Ваши вопросы </a:t>
            </a:r>
            <a:endParaRPr sz="4100" b="1">
              <a:solidFill>
                <a:srgbClr val="5DCAF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8125" y="1573875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335" y="1748300"/>
            <a:ext cx="332315" cy="4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1718250" y="1774638"/>
            <a:ext cx="5707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Спасибо за внимание! </a:t>
            </a:r>
            <a:r>
              <a:rPr lang="ru" sz="3000" b="1" dirty="0">
                <a:solidFill>
                  <a:srgbClr val="EC6408"/>
                </a:solidFill>
                <a:latin typeface="Open Sans"/>
                <a:ea typeface="Open Sans"/>
                <a:cs typeface="Open Sans"/>
                <a:sym typeface="Open Sans"/>
              </a:rPr>
              <a:t>Лёгкого Вам чтения!</a:t>
            </a:r>
            <a:endParaRPr sz="3000" b="1" dirty="0">
              <a:solidFill>
                <a:srgbClr val="EC64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2987" y="3601301"/>
            <a:ext cx="1558028" cy="13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42673"/>
          <a:stretch/>
        </p:blipFill>
        <p:spPr>
          <a:xfrm rot="10800000" flipH="1">
            <a:off x="0" y="1"/>
            <a:ext cx="9144000" cy="10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150" y="1662000"/>
            <a:ext cx="2942475" cy="27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3225" y="3780900"/>
            <a:ext cx="1255300" cy="10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7657" y="3780896"/>
            <a:ext cx="1429668" cy="16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08150" y="150900"/>
            <a:ext cx="82611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Обучение чтению до школы? Ваши +</a:t>
            </a:r>
            <a:endParaRPr sz="28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08150" y="1479650"/>
            <a:ext cx="5285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Open Sans SemiBold"/>
                <a:ea typeface="Open Sans SemiBold"/>
                <a:cs typeface="Open Sans SemiBold"/>
                <a:sym typeface="Open Sans SemiBold"/>
              </a:rPr>
              <a:t>+ уверенность ребенка; </a:t>
            </a:r>
            <a:endParaRPr sz="2000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Open Sans SemiBold"/>
                <a:ea typeface="Open Sans SemiBold"/>
                <a:cs typeface="Open Sans SemiBold"/>
                <a:sym typeface="Open Sans SemiBold"/>
              </a:rPr>
              <a:t>+ комплименты от учителя; + самостоятельность в выполнении ДЗ; </a:t>
            </a:r>
            <a:endParaRPr sz="2000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Open Sans SemiBold"/>
                <a:ea typeface="Open Sans SemiBold"/>
                <a:cs typeface="Open Sans SemiBold"/>
                <a:sym typeface="Open Sans SemiBold"/>
              </a:rPr>
              <a:t>+ чтение интересных журналов, вывесок, книг;</a:t>
            </a:r>
            <a:endParaRPr sz="2000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Open Sans SemiBold"/>
                <a:ea typeface="Open Sans SemiBold"/>
                <a:cs typeface="Open Sans SemiBold"/>
                <a:sym typeface="Open Sans SemiBold"/>
              </a:rPr>
              <a:t>+ пополнение словарного запаса.</a:t>
            </a:r>
            <a:endParaRPr sz="2000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205475"/>
            <a:ext cx="533700" cy="80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425" y="1205475"/>
            <a:ext cx="272725" cy="3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t="59718"/>
          <a:stretch/>
        </p:blipFill>
        <p:spPr>
          <a:xfrm>
            <a:off x="0" y="0"/>
            <a:ext cx="9144000" cy="128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8088" y="1718975"/>
            <a:ext cx="4127825" cy="2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4450" y="1499875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6021" y="3153100"/>
            <a:ext cx="1504025" cy="13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">
            <a:off x="-231442" y="2830460"/>
            <a:ext cx="4188783" cy="265440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1530150" y="145375"/>
            <a:ext cx="6083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 dirty="0">
                <a:solidFill>
                  <a:srgbClr val="A0DCFF"/>
                </a:solidFill>
                <a:latin typeface="Open Sans"/>
                <a:ea typeface="Open Sans"/>
                <a:cs typeface="Open Sans"/>
                <a:sym typeface="Open Sans"/>
              </a:rPr>
              <a:t>Почему дети не любят читать?</a:t>
            </a:r>
            <a:r>
              <a:rPr lang="ru" sz="23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2300" b="1" dirty="0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ОШИБКИ</a:t>
            </a:r>
            <a:r>
              <a:rPr lang="ru" sz="2300" b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2300" b="1" dirty="0">
                <a:solidFill>
                  <a:srgbClr val="A0DCFF"/>
                </a:solidFill>
                <a:latin typeface="Open Sans"/>
                <a:ea typeface="Open Sans"/>
                <a:cs typeface="Open Sans"/>
                <a:sym typeface="Open Sans"/>
              </a:rPr>
              <a:t>взрослых</a:t>
            </a:r>
            <a:endParaRPr sz="2300" b="1">
              <a:solidFill>
                <a:srgbClr val="A0DC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09113">
            <a:off x="6013576" y="2775652"/>
            <a:ext cx="3501722" cy="221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30721">
            <a:off x="-195548" y="2923378"/>
            <a:ext cx="3501725" cy="221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2825" y="1914950"/>
            <a:ext cx="3898350" cy="28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60676"/>
          <a:stretch/>
        </p:blipFill>
        <p:spPr>
          <a:xfrm rot="10800000" flipH="1">
            <a:off x="0" y="0"/>
            <a:ext cx="9144000" cy="6311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812700" y="1294500"/>
            <a:ext cx="8890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Начало знакомства с буквами, а не со звуками</a:t>
            </a:r>
            <a:endParaRPr sz="2400" b="1">
              <a:solidFill>
                <a:srgbClr val="444F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3625350" y="707375"/>
            <a:ext cx="1893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Ошибка 1.</a:t>
            </a:r>
            <a:endParaRPr sz="2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t="49922"/>
          <a:stretch/>
        </p:blipFill>
        <p:spPr>
          <a:xfrm>
            <a:off x="0" y="0"/>
            <a:ext cx="9144001" cy="8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t="49922"/>
          <a:stretch/>
        </p:blipFill>
        <p:spPr>
          <a:xfrm rot="10800000" flipH="1">
            <a:off x="0" y="4339925"/>
            <a:ext cx="9144001" cy="8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2843" y="0"/>
            <a:ext cx="365115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854825" y="1616200"/>
            <a:ext cx="5143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Волшебный алфавит </a:t>
            </a:r>
            <a:r>
              <a:rPr lang="ru" sz="2700" b="1" dirty="0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«Капельки чтения»</a:t>
            </a:r>
            <a:endParaRPr sz="2700" b="1" dirty="0">
              <a:solidFill>
                <a:srgbClr val="444F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6650" y="2748825"/>
            <a:ext cx="707175" cy="10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t="49922"/>
          <a:stretch/>
        </p:blipFill>
        <p:spPr>
          <a:xfrm>
            <a:off x="0" y="0"/>
            <a:ext cx="9144001" cy="8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t="49922"/>
          <a:stretch/>
        </p:blipFill>
        <p:spPr>
          <a:xfrm rot="10800000" flipH="1">
            <a:off x="0" y="4339925"/>
            <a:ext cx="9144001" cy="8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610" y="0"/>
            <a:ext cx="38453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610375" y="928400"/>
            <a:ext cx="22830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Ошибка 2.</a:t>
            </a:r>
            <a:endParaRPr sz="2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610375" y="1642450"/>
            <a:ext cx="681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EC6408"/>
                </a:solidFill>
                <a:latin typeface="Open Sans"/>
                <a:ea typeface="Open Sans"/>
                <a:cs typeface="Open Sans"/>
                <a:sym typeface="Open Sans"/>
              </a:rPr>
              <a:t>Побуквенное чтение </a:t>
            </a:r>
            <a:endParaRPr sz="2400" b="1">
              <a:solidFill>
                <a:srgbClr val="EC64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М А =МА </a:t>
            </a:r>
            <a:endParaRPr sz="2400" b="1">
              <a:solidFill>
                <a:srgbClr val="444FA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444FA8"/>
                </a:solidFill>
                <a:latin typeface="Open Sans"/>
                <a:ea typeface="Open Sans"/>
                <a:cs typeface="Open Sans"/>
                <a:sym typeface="Open Sans"/>
              </a:rPr>
              <a:t>К - О - Р - О - В - А = КОРОВА</a:t>
            </a:r>
            <a:endParaRPr sz="2400" b="1">
              <a:solidFill>
                <a:srgbClr val="444F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175" y="3416125"/>
            <a:ext cx="1314175" cy="11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70007"/>
          <a:stretch/>
        </p:blipFill>
        <p:spPr>
          <a:xfrm>
            <a:off x="0" y="0"/>
            <a:ext cx="9144001" cy="4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39700"/>
            <a:ext cx="4572000" cy="310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039688"/>
            <a:ext cx="4572000" cy="310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2494650" y="622150"/>
            <a:ext cx="430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Волшебные лодочки</a:t>
            </a:r>
            <a:endParaRPr sz="2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1110300" y="1168025"/>
            <a:ext cx="7075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EC6408"/>
                </a:solidFill>
                <a:latin typeface="Open Sans"/>
                <a:ea typeface="Open Sans"/>
                <a:cs typeface="Open Sans"/>
                <a:sym typeface="Open Sans"/>
              </a:rPr>
              <a:t>Открытые слоги</a:t>
            </a:r>
            <a:r>
              <a:rPr lang="ru" sz="1700" b="1">
                <a:latin typeface="Open Sans"/>
                <a:ea typeface="Open Sans"/>
                <a:cs typeface="Open Sans"/>
                <a:sym typeface="Open Sans"/>
              </a:rPr>
              <a:t> – правильная структура слова для чтения</a:t>
            </a:r>
            <a:endParaRPr sz="17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575" y="622150"/>
            <a:ext cx="498950" cy="7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86100" y="1432142"/>
            <a:ext cx="638200" cy="5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t="70007"/>
          <a:stretch/>
        </p:blipFill>
        <p:spPr>
          <a:xfrm>
            <a:off x="0" y="0"/>
            <a:ext cx="9144001" cy="4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463" y="1820275"/>
            <a:ext cx="4119074" cy="27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5">
            <a:alphaModFix/>
          </a:blip>
          <a:srcRect b="70014"/>
          <a:stretch/>
        </p:blipFill>
        <p:spPr>
          <a:xfrm>
            <a:off x="0" y="4698075"/>
            <a:ext cx="91440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2150" y="761250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735" y="2090475"/>
            <a:ext cx="332315" cy="4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2286000" y="1103200"/>
            <a:ext cx="45720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dirty="0">
                <a:solidFill>
                  <a:srgbClr val="444FA8"/>
                </a:solidFill>
              </a:rPr>
              <a:t>Знаешь буквы? Ну, читай!</a:t>
            </a:r>
            <a:endParaRPr sz="2600" b="1" dirty="0">
              <a:solidFill>
                <a:srgbClr val="444FA8"/>
              </a:solidFill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3636600" y="633675"/>
            <a:ext cx="21756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Ошибка 3.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70014"/>
          <a:stretch/>
        </p:blipFill>
        <p:spPr>
          <a:xfrm rot="10800000" flipH="1">
            <a:off x="0" y="0"/>
            <a:ext cx="9144000" cy="4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t="70007"/>
          <a:stretch/>
        </p:blipFill>
        <p:spPr>
          <a:xfrm rot="10800000" flipH="1">
            <a:off x="0" y="4662225"/>
            <a:ext cx="9144001" cy="4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5413" y="1680000"/>
            <a:ext cx="3633174" cy="27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100" y="3375197"/>
            <a:ext cx="1208650" cy="10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-301150" y="649900"/>
            <a:ext cx="9816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EC6408"/>
                </a:solidFill>
                <a:latin typeface="Open Sans"/>
                <a:ea typeface="Open Sans"/>
                <a:cs typeface="Open Sans"/>
                <a:sym typeface="Open Sans"/>
              </a:rPr>
              <a:t>Комплексный подход</a:t>
            </a:r>
            <a:endParaRPr sz="2100" b="1">
              <a:solidFill>
                <a:srgbClr val="EC64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21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капельки и лодочки легко позволяют читать любое слово!</a:t>
            </a:r>
            <a:endParaRPr sz="21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925" y="1753788"/>
            <a:ext cx="707175" cy="10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4488F8-4D6D-4C86-A428-B947953DB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487" y="1550207"/>
            <a:ext cx="6302680" cy="924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163</Words>
  <Application>Microsoft Office PowerPoint</Application>
  <PresentationFormat>Экран (16:9)</PresentationFormat>
  <Paragraphs>30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Open Sans</vt:lpstr>
      <vt:lpstr>Open Sans SemiBold</vt:lpstr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</cp:revision>
  <dcterms:modified xsi:type="dcterms:W3CDTF">2021-06-27T12:51:43Z</dcterms:modified>
</cp:coreProperties>
</file>