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</p:sldIdLst>
  <p:sldSz cx="9144000" cy="5143500" type="screen16x9"/>
  <p:notesSz cx="6858000" cy="9144000"/>
  <p:embeddedFontLst>
    <p:embeddedFont>
      <p:font typeface="Open Sans" charset="0"/>
      <p:regular r:id="rId17"/>
      <p:bold r:id="rId18"/>
      <p:italic r:id="rId19"/>
      <p:boldItalic r:id="rId20"/>
    </p:embeddedFont>
    <p:embeddedFont>
      <p:font typeface="Open Sans SemiBold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BBE64B-4E9F-4DCC-A4EE-E763ACD00A5E}" v="1" dt="2020-10-31T04:17:26.2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a652422a59_1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a652422a59_1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a652422a59_1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a652422a59_1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a652422a59_1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a652422a59_1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a652422a59_1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a652422a59_1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a652422a59_1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a652422a59_1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a652422a59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a652422a59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a652422a59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a652422a59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a652422a59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a652422a59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a652422a59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a652422a59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a652422a59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a652422a59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a652422a59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a652422a59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a652422a59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a652422a59_0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a652422a59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a652422a59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A0DC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22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20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t="49922"/>
          <a:stretch/>
        </p:blipFill>
        <p:spPr>
          <a:xfrm>
            <a:off x="0" y="0"/>
            <a:ext cx="9144001" cy="803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 rotWithShape="1">
          <a:blip r:embed="rId4">
            <a:alphaModFix/>
          </a:blip>
          <a:srcRect b="42673"/>
          <a:stretch/>
        </p:blipFill>
        <p:spPr>
          <a:xfrm>
            <a:off x="0" y="4223375"/>
            <a:ext cx="9144000" cy="920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4625" y="3055388"/>
            <a:ext cx="1651825" cy="140727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1786759" y="1040524"/>
            <a:ext cx="4776491" cy="8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400" b="1" dirty="0">
                <a:solidFill>
                  <a:schemeClr val="lt1"/>
                </a:solidFill>
                <a:latin typeface="Times New Roman" pitchFamily="18" charset="0"/>
                <a:ea typeface="Open Sans"/>
                <a:cs typeface="Times New Roman" pitchFamily="18" charset="0"/>
                <a:sym typeface="Open Sans"/>
              </a:rPr>
              <a:t>Здравствуйте!</a:t>
            </a:r>
            <a:endParaRPr sz="4400" b="1" dirty="0">
              <a:solidFill>
                <a:schemeClr val="lt1"/>
              </a:solidFill>
              <a:latin typeface="Times New Roman" pitchFamily="18" charset="0"/>
              <a:ea typeface="Open Sans"/>
              <a:cs typeface="Times New Roman" pitchFamily="18" charset="0"/>
              <a:sym typeface="Open Sans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1825200" y="2259025"/>
            <a:ext cx="54936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00" b="1" dirty="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10975" y="1023125"/>
            <a:ext cx="452650" cy="655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38621" y="1023125"/>
            <a:ext cx="885905" cy="134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IMG_2395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79072" y="1713187"/>
            <a:ext cx="1964559" cy="29468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1502979" y="2144111"/>
            <a:ext cx="43302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Пронина Антонина </a:t>
            </a:r>
            <a:r>
              <a:rPr lang="ru-RU" sz="20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Евгениевна</a:t>
            </a:r>
            <a:endParaRPr lang="ru-RU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Воспитатель МБДОУ «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Ильичевский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детский сад «Колобок»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22"/>
          <p:cNvPicPr preferRelativeResize="0"/>
          <p:nvPr/>
        </p:nvPicPr>
        <p:blipFill rotWithShape="1">
          <a:blip r:embed="rId3">
            <a:alphaModFix/>
          </a:blip>
          <a:srcRect t="70007"/>
          <a:stretch/>
        </p:blipFill>
        <p:spPr>
          <a:xfrm>
            <a:off x="0" y="0"/>
            <a:ext cx="9144001" cy="481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2"/>
          <p:cNvPicPr preferRelativeResize="0"/>
          <p:nvPr/>
        </p:nvPicPr>
        <p:blipFill rotWithShape="1">
          <a:blip r:embed="rId4">
            <a:alphaModFix/>
          </a:blip>
          <a:srcRect b="70014"/>
          <a:stretch/>
        </p:blipFill>
        <p:spPr>
          <a:xfrm>
            <a:off x="0" y="4698075"/>
            <a:ext cx="9144000" cy="48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39076" y="1893675"/>
            <a:ext cx="4265859" cy="262975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2"/>
          <p:cNvSpPr txBox="1"/>
          <p:nvPr/>
        </p:nvSpPr>
        <p:spPr>
          <a:xfrm>
            <a:off x="3459750" y="679650"/>
            <a:ext cx="2376900" cy="6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Ошибка 4.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52" name="Google Shape;152;p22"/>
          <p:cNvSpPr txBox="1"/>
          <p:nvPr/>
        </p:nvSpPr>
        <p:spPr>
          <a:xfrm>
            <a:off x="2524775" y="1165875"/>
            <a:ext cx="5640300" cy="8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700" b="1">
                <a:solidFill>
                  <a:srgbClr val="EC6408"/>
                </a:solidFill>
                <a:latin typeface="Open Sans"/>
                <a:ea typeface="Open Sans"/>
                <a:cs typeface="Open Sans"/>
                <a:sym typeface="Open Sans"/>
              </a:rPr>
              <a:t>Прочитал? Повтори!</a:t>
            </a:r>
            <a:endParaRPr sz="2700" b="1">
              <a:solidFill>
                <a:srgbClr val="EC640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53" name="Google Shape;153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902425" y="821800"/>
            <a:ext cx="707175" cy="1071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2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25310" y="2349025"/>
            <a:ext cx="332315" cy="48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23"/>
          <p:cNvPicPr preferRelativeResize="0"/>
          <p:nvPr/>
        </p:nvPicPr>
        <p:blipFill rotWithShape="1">
          <a:blip r:embed="rId3">
            <a:alphaModFix/>
          </a:blip>
          <a:srcRect b="70014"/>
          <a:stretch/>
        </p:blipFill>
        <p:spPr>
          <a:xfrm rot="10800000" flipH="1">
            <a:off x="0" y="0"/>
            <a:ext cx="9144000" cy="481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3"/>
          <p:cNvPicPr preferRelativeResize="0"/>
          <p:nvPr/>
        </p:nvPicPr>
        <p:blipFill rotWithShape="1">
          <a:blip r:embed="rId4">
            <a:alphaModFix/>
          </a:blip>
          <a:srcRect t="70007"/>
          <a:stretch/>
        </p:blipFill>
        <p:spPr>
          <a:xfrm rot="10800000" flipH="1">
            <a:off x="0" y="4662225"/>
            <a:ext cx="9144001" cy="481274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3"/>
          <p:cNvSpPr txBox="1"/>
          <p:nvPr/>
        </p:nvSpPr>
        <p:spPr>
          <a:xfrm>
            <a:off x="1342200" y="760800"/>
            <a:ext cx="6459600" cy="5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2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Отработка скорости чтения</a:t>
            </a:r>
            <a:endParaRPr sz="32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62" name="Google Shape;162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7001" y="1739408"/>
            <a:ext cx="3310656" cy="22253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80900" y="1745026"/>
            <a:ext cx="3310656" cy="2219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80675" y="746483"/>
            <a:ext cx="480100" cy="727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283235" y="992888"/>
            <a:ext cx="332315" cy="48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24"/>
          <p:cNvPicPr preferRelativeResize="0"/>
          <p:nvPr/>
        </p:nvPicPr>
        <p:blipFill rotWithShape="1">
          <a:blip r:embed="rId3">
            <a:alphaModFix/>
          </a:blip>
          <a:srcRect t="70007"/>
          <a:stretch/>
        </p:blipFill>
        <p:spPr>
          <a:xfrm>
            <a:off x="0" y="0"/>
            <a:ext cx="9144001" cy="481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24"/>
          <p:cNvPicPr preferRelativeResize="0"/>
          <p:nvPr/>
        </p:nvPicPr>
        <p:blipFill rotWithShape="1">
          <a:blip r:embed="rId4">
            <a:alphaModFix/>
          </a:blip>
          <a:srcRect b="70014"/>
          <a:stretch/>
        </p:blipFill>
        <p:spPr>
          <a:xfrm>
            <a:off x="0" y="4698075"/>
            <a:ext cx="9144000" cy="48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0675" y="746483"/>
            <a:ext cx="480100" cy="727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83235" y="992888"/>
            <a:ext cx="332315" cy="48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47073" y="3874900"/>
            <a:ext cx="848527" cy="7277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4"/>
          <p:cNvSpPr txBox="1"/>
          <p:nvPr/>
        </p:nvSpPr>
        <p:spPr>
          <a:xfrm>
            <a:off x="3459750" y="603450"/>
            <a:ext cx="2376900" cy="6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Ошибка 5.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76" name="Google Shape;176;p24"/>
          <p:cNvSpPr txBox="1"/>
          <p:nvPr/>
        </p:nvSpPr>
        <p:spPr>
          <a:xfrm>
            <a:off x="1464600" y="1131575"/>
            <a:ext cx="6367200" cy="8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900" b="1">
                <a:solidFill>
                  <a:srgbClr val="444FA8"/>
                </a:solidFill>
                <a:latin typeface="Open Sans"/>
                <a:ea typeface="Open Sans"/>
                <a:cs typeface="Open Sans"/>
                <a:sym typeface="Open Sans"/>
              </a:rPr>
              <a:t>Неправильные первые книжки</a:t>
            </a:r>
            <a:endParaRPr sz="2900" b="1">
              <a:solidFill>
                <a:srgbClr val="444FA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77" name="Google Shape;177;p2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860853" y="1856100"/>
            <a:ext cx="2299249" cy="268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171976" y="1856088"/>
            <a:ext cx="2033575" cy="2689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25"/>
          <p:cNvPicPr preferRelativeResize="0"/>
          <p:nvPr/>
        </p:nvPicPr>
        <p:blipFill rotWithShape="1">
          <a:blip r:embed="rId3">
            <a:alphaModFix/>
          </a:blip>
          <a:srcRect b="70014"/>
          <a:stretch/>
        </p:blipFill>
        <p:spPr>
          <a:xfrm rot="10800000" flipH="1">
            <a:off x="0" y="0"/>
            <a:ext cx="9144000" cy="481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83000" y="745600"/>
            <a:ext cx="707175" cy="1071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3585" y="1117100"/>
            <a:ext cx="332315" cy="481275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5"/>
          <p:cNvSpPr txBox="1"/>
          <p:nvPr/>
        </p:nvSpPr>
        <p:spPr>
          <a:xfrm>
            <a:off x="1129050" y="517000"/>
            <a:ext cx="6581100" cy="82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Отработка навыка и структуры чтения без лодочек</a:t>
            </a:r>
            <a:endParaRPr sz="28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87" name="Google Shape;187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16200" y="4003150"/>
            <a:ext cx="1053100" cy="94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930721">
            <a:off x="-195548" y="2923378"/>
            <a:ext cx="3501725" cy="22190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200626" y="1598363"/>
            <a:ext cx="4742749" cy="33532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27"/>
          <p:cNvPicPr preferRelativeResize="0"/>
          <p:nvPr/>
        </p:nvPicPr>
        <p:blipFill rotWithShape="1">
          <a:blip r:embed="rId3">
            <a:alphaModFix/>
          </a:blip>
          <a:srcRect b="70014"/>
          <a:stretch/>
        </p:blipFill>
        <p:spPr>
          <a:xfrm>
            <a:off x="0" y="4698075"/>
            <a:ext cx="9144000" cy="48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7"/>
          <p:cNvPicPr preferRelativeResize="0"/>
          <p:nvPr/>
        </p:nvPicPr>
        <p:blipFill rotWithShape="1">
          <a:blip r:embed="rId4">
            <a:alphaModFix/>
          </a:blip>
          <a:srcRect t="17280"/>
          <a:stretch/>
        </p:blipFill>
        <p:spPr>
          <a:xfrm>
            <a:off x="0" y="0"/>
            <a:ext cx="9144001" cy="1327351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7"/>
          <p:cNvSpPr txBox="1"/>
          <p:nvPr/>
        </p:nvSpPr>
        <p:spPr>
          <a:xfrm>
            <a:off x="2345700" y="159375"/>
            <a:ext cx="4452600" cy="8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100" b="1">
                <a:solidFill>
                  <a:srgbClr val="5DCAF0"/>
                </a:solidFill>
                <a:latin typeface="Open Sans"/>
                <a:ea typeface="Open Sans"/>
                <a:cs typeface="Open Sans"/>
                <a:sym typeface="Open Sans"/>
              </a:rPr>
              <a:t>Ваши вопросы </a:t>
            </a:r>
            <a:endParaRPr sz="4100" b="1">
              <a:solidFill>
                <a:srgbClr val="5DCAF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07" name="Google Shape;207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68125" y="1573875"/>
            <a:ext cx="707175" cy="1071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1335" y="1748300"/>
            <a:ext cx="332315" cy="481275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7"/>
          <p:cNvSpPr txBox="1"/>
          <p:nvPr/>
        </p:nvSpPr>
        <p:spPr>
          <a:xfrm>
            <a:off x="1718250" y="1774638"/>
            <a:ext cx="5707500" cy="6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 b="1" dirty="0">
                <a:solidFill>
                  <a:srgbClr val="444FA8"/>
                </a:solidFill>
                <a:latin typeface="Open Sans"/>
                <a:ea typeface="Open Sans"/>
                <a:cs typeface="Open Sans"/>
                <a:sym typeface="Open Sans"/>
              </a:rPr>
              <a:t>Спасибо за внимание! </a:t>
            </a:r>
            <a:r>
              <a:rPr lang="ru" sz="3000" b="1" dirty="0">
                <a:solidFill>
                  <a:srgbClr val="EC6408"/>
                </a:solidFill>
                <a:latin typeface="Open Sans"/>
                <a:ea typeface="Open Sans"/>
                <a:cs typeface="Open Sans"/>
                <a:sym typeface="Open Sans"/>
              </a:rPr>
              <a:t>Лёгкого Вам чтения!</a:t>
            </a:r>
            <a:endParaRPr sz="3000" b="1" dirty="0">
              <a:solidFill>
                <a:srgbClr val="EC640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10" name="Google Shape;210;p2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792987" y="3601301"/>
            <a:ext cx="1558028" cy="1327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4"/>
          <p:cNvPicPr preferRelativeResize="0"/>
          <p:nvPr/>
        </p:nvPicPr>
        <p:blipFill rotWithShape="1">
          <a:blip r:embed="rId3">
            <a:alphaModFix/>
          </a:blip>
          <a:srcRect b="42673"/>
          <a:stretch/>
        </p:blipFill>
        <p:spPr>
          <a:xfrm rot="10800000" flipH="1">
            <a:off x="0" y="1"/>
            <a:ext cx="9144000" cy="1094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34150" y="1662000"/>
            <a:ext cx="2942475" cy="2741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03225" y="3780900"/>
            <a:ext cx="1255300" cy="1076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837657" y="3780896"/>
            <a:ext cx="1429668" cy="1621025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4"/>
          <p:cNvSpPr txBox="1"/>
          <p:nvPr/>
        </p:nvSpPr>
        <p:spPr>
          <a:xfrm>
            <a:off x="408150" y="150900"/>
            <a:ext cx="8261100" cy="9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Обучение чтению до школы? Ваши +</a:t>
            </a:r>
            <a:endParaRPr sz="2800" b="1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0" name="Google Shape;70;p14"/>
          <p:cNvSpPr txBox="1"/>
          <p:nvPr/>
        </p:nvSpPr>
        <p:spPr>
          <a:xfrm>
            <a:off x="408150" y="1479650"/>
            <a:ext cx="52857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dirty="0">
                <a:latin typeface="Open Sans SemiBold"/>
                <a:ea typeface="Open Sans SemiBold"/>
                <a:cs typeface="Open Sans SemiBold"/>
                <a:sym typeface="Open Sans SemiBold"/>
              </a:rPr>
              <a:t>+ уверенность ребенка; </a:t>
            </a:r>
            <a:endParaRPr sz="2000" dirty="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dirty="0">
                <a:latin typeface="Open Sans SemiBold"/>
                <a:ea typeface="Open Sans SemiBold"/>
                <a:cs typeface="Open Sans SemiBold"/>
                <a:sym typeface="Open Sans SemiBold"/>
              </a:rPr>
              <a:t>+ комплименты от учителя; + самостоятельность в выполнении ДЗ; </a:t>
            </a:r>
            <a:endParaRPr sz="2000" dirty="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dirty="0">
                <a:latin typeface="Open Sans SemiBold"/>
                <a:ea typeface="Open Sans SemiBold"/>
                <a:cs typeface="Open Sans SemiBold"/>
                <a:sym typeface="Open Sans SemiBold"/>
              </a:rPr>
              <a:t>+ чтение интересных журналов, вывесок, книг;</a:t>
            </a:r>
            <a:endParaRPr sz="2000" dirty="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dirty="0">
                <a:latin typeface="Open Sans SemiBold"/>
                <a:ea typeface="Open Sans SemiBold"/>
                <a:cs typeface="Open Sans SemiBold"/>
                <a:sym typeface="Open Sans SemiBold"/>
              </a:rPr>
              <a:t>+ пополнение словарного запаса.</a:t>
            </a:r>
            <a:endParaRPr sz="2000" dirty="0"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71" name="Google Shape;71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572000" y="1205475"/>
            <a:ext cx="533700" cy="808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35425" y="1205475"/>
            <a:ext cx="272725" cy="394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5"/>
          <p:cNvPicPr preferRelativeResize="0"/>
          <p:nvPr/>
        </p:nvPicPr>
        <p:blipFill rotWithShape="1">
          <a:blip r:embed="rId3">
            <a:alphaModFix/>
          </a:blip>
          <a:srcRect t="59718"/>
          <a:stretch/>
        </p:blipFill>
        <p:spPr>
          <a:xfrm>
            <a:off x="0" y="0"/>
            <a:ext cx="9144000" cy="1286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08088" y="1718975"/>
            <a:ext cx="4127825" cy="278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14450" y="1499875"/>
            <a:ext cx="707175" cy="1071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16021" y="3153100"/>
            <a:ext cx="1504025" cy="1354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3">
            <a:off x="-231442" y="2830460"/>
            <a:ext cx="4188783" cy="2654406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5"/>
          <p:cNvSpPr txBox="1"/>
          <p:nvPr/>
        </p:nvSpPr>
        <p:spPr>
          <a:xfrm>
            <a:off x="1530150" y="145375"/>
            <a:ext cx="6083700" cy="13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 b="1" dirty="0">
                <a:solidFill>
                  <a:srgbClr val="A0DCFF"/>
                </a:solidFill>
                <a:latin typeface="Open Sans"/>
                <a:ea typeface="Open Sans"/>
                <a:cs typeface="Open Sans"/>
                <a:sym typeface="Open Sans"/>
              </a:rPr>
              <a:t>Почему дети не любят читать?</a:t>
            </a:r>
            <a:r>
              <a:rPr lang="ru" sz="2300" b="1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ru" sz="2300" b="1" dirty="0">
                <a:solidFill>
                  <a:srgbClr val="444FA8"/>
                </a:solidFill>
                <a:latin typeface="Open Sans"/>
                <a:ea typeface="Open Sans"/>
                <a:cs typeface="Open Sans"/>
                <a:sym typeface="Open Sans"/>
              </a:rPr>
              <a:t>ОШИБКИ</a:t>
            </a:r>
            <a:r>
              <a:rPr lang="ru" sz="2300" b="1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ru" sz="2300" b="1" dirty="0">
                <a:solidFill>
                  <a:srgbClr val="A0DCFF"/>
                </a:solidFill>
                <a:latin typeface="Open Sans"/>
                <a:ea typeface="Open Sans"/>
                <a:cs typeface="Open Sans"/>
                <a:sym typeface="Open Sans"/>
              </a:rPr>
              <a:t>взрослых</a:t>
            </a:r>
            <a:endParaRPr sz="2300" b="1">
              <a:solidFill>
                <a:srgbClr val="A0DC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2909113">
            <a:off x="6013576" y="2775652"/>
            <a:ext cx="3501722" cy="2219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30721">
            <a:off x="-195548" y="2923378"/>
            <a:ext cx="3501725" cy="2219022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22825" y="1914950"/>
            <a:ext cx="3898350" cy="28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6"/>
          <p:cNvPicPr preferRelativeResize="0"/>
          <p:nvPr/>
        </p:nvPicPr>
        <p:blipFill rotWithShape="1">
          <a:blip r:embed="rId5">
            <a:alphaModFix/>
          </a:blip>
          <a:srcRect b="60676"/>
          <a:stretch/>
        </p:blipFill>
        <p:spPr>
          <a:xfrm rot="10800000" flipH="1">
            <a:off x="0" y="0"/>
            <a:ext cx="9144000" cy="631176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6"/>
          <p:cNvSpPr txBox="1"/>
          <p:nvPr/>
        </p:nvSpPr>
        <p:spPr>
          <a:xfrm>
            <a:off x="812700" y="1294500"/>
            <a:ext cx="8890200" cy="8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>
                <a:solidFill>
                  <a:srgbClr val="444FA8"/>
                </a:solidFill>
                <a:latin typeface="Open Sans"/>
                <a:ea typeface="Open Sans"/>
                <a:cs typeface="Open Sans"/>
                <a:sym typeface="Open Sans"/>
              </a:rPr>
              <a:t>Начало знакомства с буквами, а не со звуками</a:t>
            </a:r>
            <a:endParaRPr sz="2400" b="1">
              <a:solidFill>
                <a:srgbClr val="444FA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2" name="Google Shape;92;p16"/>
          <p:cNvSpPr txBox="1"/>
          <p:nvPr/>
        </p:nvSpPr>
        <p:spPr>
          <a:xfrm>
            <a:off x="3625350" y="707375"/>
            <a:ext cx="1893300" cy="8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Ошибка 1.</a:t>
            </a:r>
            <a:endParaRPr sz="26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7"/>
          <p:cNvPicPr preferRelativeResize="0"/>
          <p:nvPr/>
        </p:nvPicPr>
        <p:blipFill rotWithShape="1">
          <a:blip r:embed="rId3">
            <a:alphaModFix/>
          </a:blip>
          <a:srcRect t="49922"/>
          <a:stretch/>
        </p:blipFill>
        <p:spPr>
          <a:xfrm>
            <a:off x="0" y="0"/>
            <a:ext cx="9144001" cy="803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7"/>
          <p:cNvPicPr preferRelativeResize="0"/>
          <p:nvPr/>
        </p:nvPicPr>
        <p:blipFill rotWithShape="1">
          <a:blip r:embed="rId3">
            <a:alphaModFix/>
          </a:blip>
          <a:srcRect t="49922"/>
          <a:stretch/>
        </p:blipFill>
        <p:spPr>
          <a:xfrm rot="10800000" flipH="1">
            <a:off x="0" y="4339925"/>
            <a:ext cx="9144001" cy="803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92843" y="0"/>
            <a:ext cx="3651156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7"/>
          <p:cNvSpPr txBox="1"/>
          <p:nvPr/>
        </p:nvSpPr>
        <p:spPr>
          <a:xfrm>
            <a:off x="854825" y="1616200"/>
            <a:ext cx="51435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7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Волшебный алфавит </a:t>
            </a:r>
            <a:r>
              <a:rPr lang="ru" sz="2700" b="1" dirty="0">
                <a:solidFill>
                  <a:srgbClr val="444FA8"/>
                </a:solidFill>
                <a:latin typeface="Open Sans"/>
                <a:ea typeface="Open Sans"/>
                <a:cs typeface="Open Sans"/>
                <a:sym typeface="Open Sans"/>
              </a:rPr>
              <a:t>«Капельки чтения»</a:t>
            </a:r>
            <a:endParaRPr sz="2700" b="1" dirty="0">
              <a:solidFill>
                <a:srgbClr val="444FA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01" name="Google Shape;101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36650" y="2748825"/>
            <a:ext cx="707175" cy="1071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18"/>
          <p:cNvPicPr preferRelativeResize="0"/>
          <p:nvPr/>
        </p:nvPicPr>
        <p:blipFill rotWithShape="1">
          <a:blip r:embed="rId3">
            <a:alphaModFix/>
          </a:blip>
          <a:srcRect t="49922"/>
          <a:stretch/>
        </p:blipFill>
        <p:spPr>
          <a:xfrm>
            <a:off x="0" y="0"/>
            <a:ext cx="9144001" cy="803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8"/>
          <p:cNvPicPr preferRelativeResize="0"/>
          <p:nvPr/>
        </p:nvPicPr>
        <p:blipFill rotWithShape="1">
          <a:blip r:embed="rId3">
            <a:alphaModFix/>
          </a:blip>
          <a:srcRect t="49922"/>
          <a:stretch/>
        </p:blipFill>
        <p:spPr>
          <a:xfrm rot="10800000" flipH="1">
            <a:off x="0" y="4339925"/>
            <a:ext cx="9144001" cy="803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98610" y="0"/>
            <a:ext cx="38453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8"/>
          <p:cNvSpPr txBox="1"/>
          <p:nvPr/>
        </p:nvSpPr>
        <p:spPr>
          <a:xfrm>
            <a:off x="610375" y="928400"/>
            <a:ext cx="2283000" cy="8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Ошибка 2.</a:t>
            </a:r>
            <a:endParaRPr sz="26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0" name="Google Shape;110;p18"/>
          <p:cNvSpPr txBox="1"/>
          <p:nvPr/>
        </p:nvSpPr>
        <p:spPr>
          <a:xfrm>
            <a:off x="610375" y="1642450"/>
            <a:ext cx="68163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>
                <a:solidFill>
                  <a:srgbClr val="EC6408"/>
                </a:solidFill>
                <a:latin typeface="Open Sans"/>
                <a:ea typeface="Open Sans"/>
                <a:cs typeface="Open Sans"/>
                <a:sym typeface="Open Sans"/>
              </a:rPr>
              <a:t>Побуквенное чтение </a:t>
            </a:r>
            <a:endParaRPr sz="2400" b="1">
              <a:solidFill>
                <a:srgbClr val="EC6408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>
                <a:solidFill>
                  <a:srgbClr val="444FA8"/>
                </a:solidFill>
                <a:latin typeface="Open Sans"/>
                <a:ea typeface="Open Sans"/>
                <a:cs typeface="Open Sans"/>
                <a:sym typeface="Open Sans"/>
              </a:rPr>
              <a:t>М А =МА </a:t>
            </a:r>
            <a:endParaRPr sz="2400" b="1">
              <a:solidFill>
                <a:srgbClr val="444FA8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>
                <a:solidFill>
                  <a:srgbClr val="444FA8"/>
                </a:solidFill>
                <a:latin typeface="Open Sans"/>
                <a:ea typeface="Open Sans"/>
                <a:cs typeface="Open Sans"/>
                <a:sym typeface="Open Sans"/>
              </a:rPr>
              <a:t>К - О - Р - О - В - А = КОРОВА</a:t>
            </a:r>
            <a:endParaRPr sz="2400" b="1">
              <a:solidFill>
                <a:srgbClr val="444FA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1" name="Google Shape;111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7175" y="3416125"/>
            <a:ext cx="1314175" cy="118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9"/>
          <p:cNvPicPr preferRelativeResize="0"/>
          <p:nvPr/>
        </p:nvPicPr>
        <p:blipFill rotWithShape="1">
          <a:blip r:embed="rId3">
            <a:alphaModFix/>
          </a:blip>
          <a:srcRect t="70007"/>
          <a:stretch/>
        </p:blipFill>
        <p:spPr>
          <a:xfrm>
            <a:off x="0" y="0"/>
            <a:ext cx="9144001" cy="481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039700"/>
            <a:ext cx="4572000" cy="3103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2000" y="2039688"/>
            <a:ext cx="4572000" cy="3103824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9"/>
          <p:cNvSpPr txBox="1"/>
          <p:nvPr/>
        </p:nvSpPr>
        <p:spPr>
          <a:xfrm>
            <a:off x="2494650" y="622150"/>
            <a:ext cx="4307100" cy="4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7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Волшебные лодочки</a:t>
            </a:r>
            <a:endParaRPr sz="27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0" name="Google Shape;120;p19"/>
          <p:cNvSpPr txBox="1"/>
          <p:nvPr/>
        </p:nvSpPr>
        <p:spPr>
          <a:xfrm>
            <a:off x="1110300" y="1168025"/>
            <a:ext cx="70758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700" b="1">
                <a:solidFill>
                  <a:srgbClr val="EC6408"/>
                </a:solidFill>
                <a:latin typeface="Open Sans"/>
                <a:ea typeface="Open Sans"/>
                <a:cs typeface="Open Sans"/>
                <a:sym typeface="Open Sans"/>
              </a:rPr>
              <a:t>Открытые слоги</a:t>
            </a:r>
            <a:r>
              <a:rPr lang="ru" sz="1700" b="1">
                <a:latin typeface="Open Sans"/>
                <a:ea typeface="Open Sans"/>
                <a:cs typeface="Open Sans"/>
                <a:sym typeface="Open Sans"/>
              </a:rPr>
              <a:t> – правильная структура слова для чтения</a:t>
            </a:r>
            <a:endParaRPr sz="1700" b="1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21" name="Google Shape;121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1575" y="622150"/>
            <a:ext cx="498950" cy="75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186100" y="1432142"/>
            <a:ext cx="638200" cy="543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20"/>
          <p:cNvPicPr preferRelativeResize="0"/>
          <p:nvPr/>
        </p:nvPicPr>
        <p:blipFill rotWithShape="1">
          <a:blip r:embed="rId3">
            <a:alphaModFix/>
          </a:blip>
          <a:srcRect t="70007"/>
          <a:stretch/>
        </p:blipFill>
        <p:spPr>
          <a:xfrm>
            <a:off x="0" y="0"/>
            <a:ext cx="9144001" cy="481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12463" y="1820275"/>
            <a:ext cx="4119074" cy="276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0"/>
          <p:cNvPicPr preferRelativeResize="0"/>
          <p:nvPr/>
        </p:nvPicPr>
        <p:blipFill rotWithShape="1">
          <a:blip r:embed="rId5">
            <a:alphaModFix/>
          </a:blip>
          <a:srcRect b="70014"/>
          <a:stretch/>
        </p:blipFill>
        <p:spPr>
          <a:xfrm>
            <a:off x="0" y="4698075"/>
            <a:ext cx="9144000" cy="48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862150" y="761250"/>
            <a:ext cx="707175" cy="1071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44735" y="2090475"/>
            <a:ext cx="332315" cy="481275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0"/>
          <p:cNvSpPr txBox="1"/>
          <p:nvPr/>
        </p:nvSpPr>
        <p:spPr>
          <a:xfrm>
            <a:off x="2286000" y="1103200"/>
            <a:ext cx="4572000" cy="7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600" b="1" dirty="0">
                <a:solidFill>
                  <a:srgbClr val="444FA8"/>
                </a:solidFill>
              </a:rPr>
              <a:t>Знаешь буквы? Ну, читай!</a:t>
            </a:r>
            <a:endParaRPr sz="2600" b="1" dirty="0">
              <a:solidFill>
                <a:srgbClr val="444FA8"/>
              </a:solidFill>
            </a:endParaRPr>
          </a:p>
        </p:txBody>
      </p:sp>
      <p:sp>
        <p:nvSpPr>
          <p:cNvPr id="133" name="Google Shape;133;p20"/>
          <p:cNvSpPr txBox="1"/>
          <p:nvPr/>
        </p:nvSpPr>
        <p:spPr>
          <a:xfrm>
            <a:off x="3636600" y="633675"/>
            <a:ext cx="2175600" cy="7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Ошибка 3.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21"/>
          <p:cNvPicPr preferRelativeResize="0"/>
          <p:nvPr/>
        </p:nvPicPr>
        <p:blipFill rotWithShape="1">
          <a:blip r:embed="rId3">
            <a:alphaModFix/>
          </a:blip>
          <a:srcRect b="70014"/>
          <a:stretch/>
        </p:blipFill>
        <p:spPr>
          <a:xfrm rot="10800000" flipH="1">
            <a:off x="0" y="0"/>
            <a:ext cx="9144000" cy="481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1"/>
          <p:cNvPicPr preferRelativeResize="0"/>
          <p:nvPr/>
        </p:nvPicPr>
        <p:blipFill rotWithShape="1">
          <a:blip r:embed="rId4">
            <a:alphaModFix/>
          </a:blip>
          <a:srcRect t="70007"/>
          <a:stretch/>
        </p:blipFill>
        <p:spPr>
          <a:xfrm rot="10800000" flipH="1">
            <a:off x="0" y="4662225"/>
            <a:ext cx="9144001" cy="481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55413" y="1680000"/>
            <a:ext cx="3633174" cy="272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13100" y="3375197"/>
            <a:ext cx="1208650" cy="10297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1"/>
          <p:cNvSpPr txBox="1"/>
          <p:nvPr/>
        </p:nvSpPr>
        <p:spPr>
          <a:xfrm>
            <a:off x="-301150" y="649900"/>
            <a:ext cx="98169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 b="1">
                <a:solidFill>
                  <a:srgbClr val="EC6408"/>
                </a:solidFill>
                <a:latin typeface="Open Sans"/>
                <a:ea typeface="Open Sans"/>
                <a:cs typeface="Open Sans"/>
                <a:sym typeface="Open Sans"/>
              </a:rPr>
              <a:t>Комплексный подход</a:t>
            </a:r>
            <a:endParaRPr sz="2100" b="1">
              <a:solidFill>
                <a:srgbClr val="EC6408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 b="1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ru" sz="21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капельки и лодочки легко позволяют читать любое слово!</a:t>
            </a:r>
            <a:endParaRPr sz="21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43" name="Google Shape;143;p2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69925" y="1753788"/>
            <a:ext cx="707175" cy="1071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94488F8-4D6D-4C86-A428-B947953DBF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14487" y="1550207"/>
            <a:ext cx="6302680" cy="92468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163</Words>
  <Application>Microsoft Office PowerPoint</Application>
  <PresentationFormat>Экран (16:9)</PresentationFormat>
  <Paragraphs>30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Times New Roman</vt:lpstr>
      <vt:lpstr>Open Sans</vt:lpstr>
      <vt:lpstr>Open Sans SemiBold</vt:lpstr>
      <vt:lpstr>Simple Light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4</cp:revision>
  <dcterms:modified xsi:type="dcterms:W3CDTF">2021-06-27T12:51:43Z</dcterms:modified>
</cp:coreProperties>
</file>