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8" r:id="rId1"/>
  </p:sldMasterIdLst>
  <p:notesMasterIdLst>
    <p:notesMasterId r:id="rId15"/>
  </p:notesMasterIdLst>
  <p:sldIdLst>
    <p:sldId id="256" r:id="rId2"/>
    <p:sldId id="280" r:id="rId3"/>
    <p:sldId id="279" r:id="rId4"/>
    <p:sldId id="263" r:id="rId5"/>
    <p:sldId id="265" r:id="rId6"/>
    <p:sldId id="259" r:id="rId7"/>
    <p:sldId id="282" r:id="rId8"/>
    <p:sldId id="262" r:id="rId9"/>
    <p:sldId id="271" r:id="rId10"/>
    <p:sldId id="268" r:id="rId11"/>
    <p:sldId id="275" r:id="rId12"/>
    <p:sldId id="277" r:id="rId13"/>
    <p:sldId id="28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982" autoAdjust="0"/>
    <p:restoredTop sz="94660" autoAdjust="0"/>
  </p:normalViewPr>
  <p:slideViewPr>
    <p:cSldViewPr>
      <p:cViewPr>
        <p:scale>
          <a:sx n="79" d="100"/>
          <a:sy n="79" d="100"/>
        </p:scale>
        <p:origin x="-2280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44"/>
    </p:cViewPr>
  </p:sorterViewPr>
  <p:notesViewPr>
    <p:cSldViewPr>
      <p:cViewPr varScale="1">
        <p:scale>
          <a:sx n="70" d="100"/>
          <a:sy n="70" d="100"/>
        </p:scale>
        <p:origin x="-323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CCF3E-A883-4DB3-ABC6-3282BB5CFF3F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5CDBC-3094-4B80-A079-6D966CD61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196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5CDBC-3094-4B80-A079-6D966CD614A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408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dirty="0" smtClean="0"/>
              <a:t>Образец текста</a:t>
            </a:r>
          </a:p>
          <a:p>
            <a:pPr lvl="1" eaLnBrk="1" latinLnBrk="0" hangingPunct="1"/>
            <a:r>
              <a:rPr lang="ru-RU" dirty="0" smtClean="0"/>
              <a:t>Второй уровень</a:t>
            </a:r>
          </a:p>
          <a:p>
            <a:pPr lvl="2" eaLnBrk="1" latinLnBrk="0" hangingPunct="1"/>
            <a:r>
              <a:rPr lang="ru-RU" dirty="0" smtClean="0"/>
              <a:t>Третий уровень</a:t>
            </a:r>
          </a:p>
          <a:p>
            <a:pPr lvl="3" eaLnBrk="1" latinLnBrk="0" hangingPunct="1"/>
            <a:r>
              <a:rPr lang="ru-RU" dirty="0" smtClean="0"/>
              <a:t>Четвертый уровень</a:t>
            </a:r>
          </a:p>
          <a:p>
            <a:pPr lvl="4" eaLnBrk="1" latinLnBrk="0" hangingPunct="1"/>
            <a:r>
              <a:rPr lang="ru-RU" dirty="0" smtClean="0"/>
              <a:t>Пятый уровень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620688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3200" b="1" i="1" cap="all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  <a:cs typeface="Times New Roman" pitchFamily="18" charset="0"/>
              </a:rPr>
              <a:t>ПАМЯТКА </a:t>
            </a:r>
          </a:p>
          <a:p>
            <a:pPr algn="ctr" fontAlgn="base"/>
            <a:r>
              <a:rPr lang="ru-RU" sz="3200" b="1" i="1" cap="all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  <a:cs typeface="Times New Roman" pitchFamily="18" charset="0"/>
              </a:rPr>
              <a:t>ДЛЯ </a:t>
            </a:r>
            <a:r>
              <a:rPr lang="ru-RU" sz="3200" b="1" i="1" cap="all" dirty="0">
                <a:solidFill>
                  <a:schemeClr val="bg2">
                    <a:lumMod val="25000"/>
                  </a:schemeClr>
                </a:solidFill>
                <a:latin typeface="Arial Black" pitchFamily="34" charset="0"/>
                <a:cs typeface="Times New Roman" pitchFamily="18" charset="0"/>
              </a:rPr>
              <a:t>РОДИТЕЛЕЙ </a:t>
            </a:r>
            <a:endParaRPr lang="ru-RU" sz="3200" b="1" i="1" cap="all" dirty="0" smtClean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 fontAlgn="base"/>
            <a:endParaRPr lang="ru-RU" sz="3200" b="1" i="1" cap="all" dirty="0" smtClean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4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«</a:t>
            </a:r>
            <a:r>
              <a:rPr lang="ru-RU" sz="4800" b="1" i="1" dirty="0">
                <a:solidFill>
                  <a:srgbClr val="FF0000"/>
                </a:solidFill>
                <a:latin typeface="Arial Black" pitchFamily="34" charset="0"/>
              </a:rPr>
              <a:t>Как защитить </a:t>
            </a:r>
            <a:r>
              <a:rPr lang="ru-RU" sz="4800" b="1" i="1" dirty="0" smtClean="0">
                <a:solidFill>
                  <a:srgbClr val="FF0000"/>
                </a:solidFill>
                <a:latin typeface="Arial Black" pitchFamily="34" charset="0"/>
              </a:rPr>
              <a:t>детей»</a:t>
            </a:r>
            <a:endParaRPr lang="ru-RU" sz="4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2050" name="Picture 2" descr="C:\Users\asus1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929011"/>
            <a:ext cx="5760640" cy="2016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12845"/>
            <a:ext cx="806489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ВАШ РЕБЕНОК СТАЛ ЖЕРТВОЙ ПРЕСТУПЛЕНИЯ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 в коем случае не вините его в случившемся.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этом случае ему, прежде всего, нужна психологическая помощь и ваша поддержка. Незамедлительно вызывайте полицию! Своевременное обращение в правоохранительные органы - это залог скорейшего изобличения преступника! Ни в коем случае не стирайте и не выбрасывайте одежду, в которой ребенок находился в момент нападения. Постарайтесь, чтобы ребенок до его медицинского освидетельствования не мылся и не мыл руки. Все это необходимо для получения образцов для последующего проведения экспертных исследований.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или Ваш ребенок оказались свидетелем преступления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Располагаете сведениями о готовящемся преступлении или местонахождении скрывающихся преступников?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Тогда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Немедленно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сообщите об этом в правоохранительные органы: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•позвоните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«02» или с мобильного телефона «112» (звонок является бесплатным);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•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 обратитесь в ближайший отдел полиции к оперативному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дежурному.</a:t>
            </a:r>
          </a:p>
          <a:p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Не пытайтесь лично задерживать преступника, так как это может быть опасно.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необходимости окажите пострадавшему первую медицинскую помощь.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Не покидайте место происшествия до прибытия сотрудников полиции.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Постарайтесь запомнить и подробно описать сотрудникам полиции приметы злоумышленника (рост, телосложение, одежда, обувь, черты лица, цвет волос, голос, наличие ручной клади и иные характерные приметы).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0"/>
            <a:ext cx="82089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В случае обнаружения подозрительного (взрывоопасного) предмета (бесхозная сумка, портфель, коробка, сверток, натянутая проволока или шнур, свисающие из-под механизмов провода или изолирующая лента, либо иной предмет, нахождение которого в указанном месте странно) необходимо: не трогать, не вскрывать, не перекладывать находку, отойти на безопасное расстояние и незамедлительно сообщить о находке сотрудникам полиции, проводникам поезда, членам экипажа судна.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Находясь на месте происшествия, старайтесь ничего не трогать до прибытия сотрудников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полиции.</a:t>
            </a:r>
          </a:p>
          <a:p>
            <a:pPr algn="just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Запомните или запишите данные возможных подозреваемых лиц и свидетелей. По возможности используйте фотокамеру мобильного телефона. Передайте эти данные сотрудникам правоохранительных органов.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Подробно расскажите об известных Вам обстоятельствах и подозрениях сотрудникам правоохранительных органов.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sus1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764704"/>
            <a:ext cx="7416823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5954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735" y="688592"/>
            <a:ext cx="77867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 rot="10800000" flipV="1">
            <a:off x="1116113" y="4939291"/>
            <a:ext cx="655683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Arial" pitchFamily="34" charset="0"/>
              </a:rPr>
              <a:t>Помните! Безопасность детей в Ваших руках!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735" y="688592"/>
            <a:ext cx="784871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Ничего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может быть превыше безопасности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детей!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Защитить жизнь и здоровье каждого ребенка - это обязанность каждого взрослого! К сожалению, ничто не может гарантировать ребенку абсолютную защищенность, но необходимо научить его простым правилам безопасного поведения. И это под силу каждому!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260648"/>
            <a:ext cx="799288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</a:t>
            </a:r>
            <a:r>
              <a:rPr lang="ru-RU" sz="2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родители, </a:t>
            </a:r>
            <a:r>
              <a:rPr lang="ru-RU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запомните</a:t>
            </a:r>
            <a:r>
              <a:rPr lang="ru-RU" sz="2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ru-RU" sz="28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Говорить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ребенком о безопасности всегда нужно в доверительной манере, ни в коем случае нельзя угрожать, запугивать, рассказывая о правилах поведения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Старайтесь развивать у ребенка привычку рассказывать о том, как он провел время без вашего присмотра, говорить открыто о том, что его беспокоит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Если ваш ребенок добирается до дома без сопровождения взрослых, придумайте вместе с ним постоянный и наиболее безопасный маршрут, минуя безлюдные дворы. Договоритесь с ним о том, что он постоянно будет ходить именно этой дорогой и регулярно будет созваниваться с Вами, сообщая о своём местонахождении.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Оговорите границы окрестности, где ребенку можно гулять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Придумайте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условное слово опасности, своего рода пароль, назвав которое (в телефонной беседе, посредством отправки смс и иным способом) ребенок даст понять вам, что он в опасности и нуждается в помощи.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4345"/>
            <a:ext cx="799288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Ребенок обязательно должен знать свое имя и имена родителей, их телефоны, а также домашний адрес.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Не покупайте детям вещи с их именами, а также значки и другие предметы с указанием имени ребенка, т.к. этим может воспользоваться злоумышленник, пытаясь вызвать к себе доверие со стороны ребёнка.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Всегда выясняйте, откуда у ребенка та или иная вещь, которую вы ему не покупали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Если вы заметили странное, необычное в поведении ребенка, постарайтесь узнать о том, что его беспокоит.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Самое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главное! Если малолетний ребенок вовремя не вернулся домой, не медля, обращайтесь в полицию! Лучше ложная тревога, чем трагедия, которую можно было предотвратить!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476672"/>
            <a:ext cx="842493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Расскажите своим детям об элементарных правилах безопасности, основным из которых является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ПЯТИ «НЕЛЬЗЯ»: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разговаривать с незнакомцами и впускать их в квартиру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342900" indent="-342900">
              <a:buFontTx/>
              <a:buChar char="-"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входить вместе с ними в подъезд и лифт!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садиться в автомобиль к посторонним людям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342900" indent="-342900">
              <a:buFontTx/>
              <a:buChar char="-"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от незнакомцев подарки и соглашаться куда-либо с ними пойти или проводить их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342900" indent="-342900">
              <a:buFontTx/>
              <a:buChar char="-"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задерживаться на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улице,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 с наступлением темноты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Расскажите ребенку, в каких ситуациях незнакомым людям нужно сказать «НЕТ!», даже тем, что утверждают, что они знакомые родителей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незнакомцы предлагают зайти в гости или подвезти до дома, пройти вместе с ним и так далее.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ним в школу или садик пришел незнакомый человек, который обещает проводить до дома.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 отсутствие взрослых домой пришел незнакомец и просит (требует) его впустить в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дом.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неважно, кем этот незнакомец или незнакомка представляются.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7988" y="404664"/>
            <a:ext cx="784645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Нужно помнить о наиболее распространённых среди потенциально опасных мест, где преступники обычно поджидают своих жертв, и о том, как себя вести ребенку в этих местах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ЧУЖОЙ МАШИНЕ: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Машина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не только средство передвижения, она также может стать орудием преступника. Надо помнить, что садиться в чужую машину нельзя, даже если за рулем или в салоне сидит женщина. Чтобы не стать жертвой, оказавшись в чужом автомобиле, надо выполнять следующие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правила: </a:t>
            </a:r>
            <a:endParaRPr lang="en-US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водитель начал проявлять к тебе настойчивый интерес, попроси остановиться. </a:t>
            </a:r>
            <a:endParaRPr lang="en-US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требование не выполнено и машина не остановлена, то открой дверь или постарайся разбить окно. Словом, сделай все возможное, чтобы привлечь к машине внимание других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водителей.</a:t>
            </a:r>
            <a:endParaRPr lang="en-US" sz="20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перекресток патрулируется, постарайся обратить внимание сотрудника полиции. </a:t>
            </a:r>
            <a:endParaRPr lang="en-US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соглашайся на предложение водителя взять попутчиков, а если он настаивает, попроси проехать чуть дальше и выйди из машины.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4656"/>
          </a:xfrm>
        </p:spPr>
        <p:txBody>
          <a:bodyPr>
            <a:normAutofit fontScale="92500" lnSpcReduction="10000"/>
          </a:bodyPr>
          <a:lstStyle/>
          <a:p>
            <a:pPr marL="109728" lvl="0" indent="0" algn="just">
              <a:buClr>
                <a:srgbClr val="2DA2BF"/>
              </a:buClr>
              <a:buNone/>
            </a:pPr>
            <a:r>
              <a:rPr lang="ru-RU" sz="2000" b="1" dirty="0">
                <a:solidFill>
                  <a:srgbClr val="DEF5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УЛИЦЕ:</a:t>
            </a:r>
          </a:p>
          <a:p>
            <a:pPr marL="109728" lvl="0" indent="0" algn="just">
              <a:lnSpc>
                <a:spcPct val="150000"/>
              </a:lnSpc>
              <a:spcBef>
                <a:spcPts val="0"/>
              </a:spcBef>
              <a:buClr>
                <a:srgbClr val="2DA2BF"/>
              </a:buClr>
              <a:buNone/>
            </a:pPr>
            <a:r>
              <a:rPr lang="ru-RU" sz="2200" b="1" dirty="0">
                <a:solidFill>
                  <a:srgbClr val="DEF5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Если приходится идти вечером в одиночку, шагай быстро и уверенно и не показывай страха. Можно подойти к женщине, которая вызывает доверие, или к пожилой паре и идти рядом с ними. В </a:t>
            </a:r>
            <a:r>
              <a:rPr lang="ru-RU" sz="2200" b="1" dirty="0" smtClean="0">
                <a:solidFill>
                  <a:srgbClr val="DEF5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автобусе и </a:t>
            </a:r>
            <a:r>
              <a:rPr lang="ru-RU" sz="2200" b="1" dirty="0">
                <a:solidFill>
                  <a:srgbClr val="DEF5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любом другом транспорте садись ближе к водителю и выходи </a:t>
            </a:r>
            <a:r>
              <a:rPr lang="ru-RU" sz="2200" b="1" dirty="0" smtClean="0">
                <a:solidFill>
                  <a:srgbClr val="DEF5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DEF5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последний момент, не показывая заранее, что следующая остановка твоя. </a:t>
            </a:r>
            <a:r>
              <a:rPr lang="ru-RU" sz="2200" b="1" dirty="0" smtClean="0">
                <a:solidFill>
                  <a:srgbClr val="DEF5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 </a:t>
            </a:r>
            <a:r>
              <a:rPr lang="ru-RU" sz="2200" b="1" dirty="0">
                <a:solidFill>
                  <a:srgbClr val="DEF5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коем случае не садись в машину, чтобы показать дорогу! Не ходи в отдаленные и безлюдные места. Иди по улице в темное время в группе, вышедшей из общественного транспорта</a:t>
            </a:r>
            <a:r>
              <a:rPr lang="ru-RU" sz="2200" b="1" dirty="0" smtClean="0">
                <a:solidFill>
                  <a:srgbClr val="DEF5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b="1" dirty="0">
                <a:solidFill>
                  <a:srgbClr val="DEF5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Увидев впереди группу людей или пьяного, лучше перейди на другую сторону улицы или измени маршрут. Если автомобиль начинает медленно двигаться рядом, перейди на другую сторону. Всегда предупреждай родственников о том, куда идешь, и проси их встретить в вечернее время.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783865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260648"/>
            <a:ext cx="79208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к тебе пристаёт незнакомец: </a:t>
            </a:r>
            <a:endParaRPr lang="ru-RU" sz="24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жди, когда тебя схватят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можешь, брось что-нибудь в лицо нападающему (например, портфель, мешок с обувью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 горсть мелочи), чтобы на некоторое время привести его в замешательство и отвлечь.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Убегай в сторону, где много людей.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тебе зажимают рот рукой, укуси за руку.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Используй любые подсобные средства: ручку, расческу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ключи (вонзи в лицо, в ногу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руку нападающего); любой аэрозоль (направь струю в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глаза). Дерись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 всех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сил,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не размахивай беспорядочно руками. Надо причинить нападающему максимальную боль. Как только он ослабит хватку - убегай.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преступник отнял у тебя сумку,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телефон,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планшет и другие ценные вещи, не пытайся его догнать. Жизнь и здоровье важнее! Если ты остался без телефона, обратись к ближайшему взрослому (прохожему, продавцу близлежащего магазина и т.д.) и попроси связаться с родителями и вызвать полицию.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4345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 :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должен понять, что о серьезных вопросах взрослые будут разговаривать только с родителями. Если с почты принесли телеграмму или счет, то за них нужно расписаться, значит, это могут сделать только взрослые. Зачем же тогда открывать дверь? Ребенок должен просто сказать, чтобы пришли позже. Это касается и случаев неожиданного визита электрика и водопроводчика. Даже если дома вдруг внезапно погас свет или прорвало трубу, ребенок должен позвонить родителям, и узнать, как поступить. В крайнем случае, можно спросить у соседей, которых он давно знает. 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Обеспечьте своим детям возможность беспрепятственно связаться с Вами в любое время, когда Вас нет рядом!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769</TotalTime>
  <Words>1472</Words>
  <Application>Microsoft Office PowerPoint</Application>
  <PresentationFormat>Экран (4:3)</PresentationFormat>
  <Paragraphs>72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qwer</dc:creator>
  <cp:lastModifiedBy>asus1</cp:lastModifiedBy>
  <cp:revision>88</cp:revision>
  <dcterms:created xsi:type="dcterms:W3CDTF">2020-09-07T15:40:35Z</dcterms:created>
  <dcterms:modified xsi:type="dcterms:W3CDTF">2022-04-13T11:47:42Z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1425049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