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56" r:id="rId3"/>
    <p:sldId id="257" r:id="rId4"/>
    <p:sldId id="280" r:id="rId5"/>
    <p:sldId id="258" r:id="rId6"/>
    <p:sldId id="275" r:id="rId7"/>
    <p:sldId id="260" r:id="rId8"/>
    <p:sldId id="261" r:id="rId9"/>
    <p:sldId id="276" r:id="rId10"/>
    <p:sldId id="277" r:id="rId11"/>
    <p:sldId id="278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9940925" cy="6808788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C16EC5-00AD-4059-B061-D874A8BBC0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18.08.2025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8AE61D-E878-4053-9295-F524F1EC48B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C16EC5-00AD-4059-B061-D874A8BBC0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18.08.2025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8AE61D-E878-4053-9295-F524F1EC48B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3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C16EC5-00AD-4059-B061-D874A8BBC0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18.08.2025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8AE61D-E878-4053-9295-F524F1EC48B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9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>
        <a:defRPr sz="4400">
          <a:solidFill>
            <a:schemeClr val="lt1"/>
          </a:solidFill>
        </a:defRPr>
      </a:lvl1pPr>
    </p:titleStyle>
    <p:bodyStyle>
      <a:lvl1pPr indent="-324900" algn="ctr">
        <a:defRPr sz="3200">
          <a:solidFill>
            <a:schemeClr val="tx1"/>
          </a:solidFill>
        </a:defRPr>
      </a:lvl1pPr>
    </p:bodyStyle>
    <p:otherStyle>
      <a:defPPr algn="ctr">
        <a:defRPr>
          <a:solidFill>
            <a:schemeClr val="tx1"/>
          </a:solidFill>
        </a:defRPr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AE0055-146D-403C-A0AB-6D5014CE8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" y="857250"/>
            <a:ext cx="7718265" cy="5143500"/>
          </a:xfrm>
          <a:prstGeom prst="rect">
            <a:avLst/>
          </a:prstGeom>
        </p:spPr>
      </p:pic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xmlns="" id="{C74F643E-0089-4676-BE3D-BCF79D2C930C}"/>
              </a:ext>
            </a:extLst>
          </p:cNvPr>
          <p:cNvSpPr/>
          <p:nvPr/>
        </p:nvSpPr>
        <p:spPr bwMode="auto">
          <a:xfrm>
            <a:off x="0" y="5692088"/>
            <a:ext cx="9144001" cy="617324"/>
          </a:xfrm>
          <a:prstGeom prst="rect">
            <a:avLst/>
          </a:prstGeom>
          <a:solidFill>
            <a:srgbClr val="C00000"/>
          </a:solidFill>
          <a:ln w="381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78E98C0-272D-4F9B-B11B-5027AD8BFA8E}"/>
              </a:ext>
            </a:extLst>
          </p:cNvPr>
          <p:cNvSpPr/>
          <p:nvPr/>
        </p:nvSpPr>
        <p:spPr bwMode="auto">
          <a:xfrm>
            <a:off x="-1" y="5918609"/>
            <a:ext cx="9144001" cy="617323"/>
          </a:xfrm>
          <a:prstGeom prst="rect">
            <a:avLst/>
          </a:prstGeom>
          <a:gradFill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35543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14E5ADFA-57B6-4149-AE3D-1750CB6F01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42364"/>
          <a:stretch/>
        </p:blipFill>
        <p:spPr bwMode="auto">
          <a:xfrm>
            <a:off x="0" y="-537682"/>
            <a:ext cx="9143999" cy="683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EB36E0A8-A466-4197-AC03-2D616044FDC5}"/>
              </a:ext>
            </a:extLst>
          </p:cNvPr>
          <p:cNvSpPr/>
          <p:nvPr/>
        </p:nvSpPr>
        <p:spPr bwMode="auto">
          <a:xfrm>
            <a:off x="529621" y="3883870"/>
            <a:ext cx="7822955" cy="1396145"/>
          </a:xfrm>
          <a:prstGeom prst="flowChartAlternateProcess">
            <a:avLst/>
          </a:prstGeom>
          <a:solidFill>
            <a:srgbClr val="B5D4EC">
              <a:alpha val="28999"/>
            </a:srgb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350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EB4A0232-5D13-4F93-87B6-098804E16252}"/>
              </a:ext>
            </a:extLst>
          </p:cNvPr>
          <p:cNvSpPr/>
          <p:nvPr/>
        </p:nvSpPr>
        <p:spPr bwMode="auto">
          <a:xfrm>
            <a:off x="529621" y="2289362"/>
            <a:ext cx="7822955" cy="1485900"/>
          </a:xfrm>
          <a:prstGeom prst="flowChartAlternateProcess">
            <a:avLst/>
          </a:prstGeom>
          <a:solidFill>
            <a:srgbClr val="B5D4EC">
              <a:alpha val="28999"/>
            </a:srgb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350"/>
          </a:p>
        </p:txBody>
      </p:sp>
      <p:sp>
        <p:nvSpPr>
          <p:cNvPr id="381089689" name="Прямоугольник 20"/>
          <p:cNvSpPr/>
          <p:nvPr/>
        </p:nvSpPr>
        <p:spPr bwMode="auto">
          <a:xfrm>
            <a:off x="0" y="849451"/>
            <a:ext cx="9143999" cy="1136468"/>
          </a:xfrm>
          <a:prstGeom prst="rect">
            <a:avLst/>
          </a:prstGeom>
          <a:gradFill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2">
              <a:defRPr/>
            </a:pPr>
            <a:endParaRPr lang="ru-RU" b="1" cap="all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1705067355" name="Прямоугольник 23"/>
          <p:cNvSpPr/>
          <p:nvPr/>
        </p:nvSpPr>
        <p:spPr bwMode="auto">
          <a:xfrm>
            <a:off x="1" y="5334320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2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1759264332" name="Прямоугольник 8"/>
          <p:cNvSpPr/>
          <p:nvPr/>
        </p:nvSpPr>
        <p:spPr bwMode="auto">
          <a:xfrm>
            <a:off x="241662" y="892868"/>
            <a:ext cx="88064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2">
              <a:defRPr/>
            </a:pPr>
            <a:r>
              <a:rPr lang="ru-RU" sz="2100" b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Региональный проект «Поддержка семьи (Республика Крым)» национального проекта «Семья»</a:t>
            </a:r>
            <a:br>
              <a:rPr lang="ru-RU" sz="2100" b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100" b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Программа «Модернизация дошкольных систем образования»</a:t>
            </a:r>
            <a:endParaRPr lang="ru-RU" sz="21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12557" y="2040223"/>
            <a:ext cx="7822955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82">
              <a:defRPr/>
            </a:pPr>
            <a:r>
              <a:rPr lang="ru-RU" sz="135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2026-2027 гг. запланирован капитальный ремонт в 11 детский садах (</a:t>
            </a:r>
            <a:r>
              <a:rPr lang="ru-RU" sz="1350" b="1" dirty="0">
                <a:solidFill>
                  <a:srgbClr val="002060"/>
                </a:solidFill>
                <a:latin typeface="Times New Roman"/>
                <a:cs typeface="Times New Roman"/>
              </a:rPr>
              <a:t>579,794 млн. руб.)</a:t>
            </a:r>
            <a:r>
              <a:rPr lang="ru-RU" sz="135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из них:</a:t>
            </a:r>
            <a:endParaRPr sz="1350" dirty="0"/>
          </a:p>
          <a:p>
            <a:pPr marL="214313" indent="-214313" algn="just" defTabSz="685782">
              <a:buFont typeface="Wingdings"/>
              <a:buChar char="ü"/>
              <a:defRPr/>
            </a:pPr>
            <a:r>
              <a:rPr lang="ru-RU" sz="135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2026 г.:</a:t>
            </a:r>
            <a:endParaRPr sz="1350" dirty="0"/>
          </a:p>
          <a:p>
            <a:pPr marL="214313" indent="-214313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«Детский сад «Солнышко» села Табачное Бахчисарайского района</a:t>
            </a:r>
            <a:endParaRPr sz="1350" dirty="0"/>
          </a:p>
          <a:p>
            <a:pPr marL="214313" indent="-214313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«Детский сад «Родничок» села </a:t>
            </a:r>
            <a:r>
              <a:rPr lang="ru-RU" sz="135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Верхоречье</a:t>
            </a: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Бахчисарайского района</a:t>
            </a:r>
            <a:endParaRPr sz="1350" dirty="0"/>
          </a:p>
          <a:p>
            <a:pPr marL="214313" indent="-214313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МДОУ «Ермаковский детский сад «Теремок» Джанкойского района</a:t>
            </a:r>
            <a:endParaRPr sz="1350" dirty="0"/>
          </a:p>
          <a:p>
            <a:pPr marL="214313" indent="-214313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«Детский сад «Колосок-1» села Петровка Красногвардейского района</a:t>
            </a:r>
            <a:endParaRPr sz="1350" dirty="0"/>
          </a:p>
          <a:p>
            <a:pPr marL="214313" indent="-214313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«Детский сад комбинированного вида №1 «Ручеек» </a:t>
            </a:r>
            <a:r>
              <a:rPr lang="ru-RU" sz="135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пгт</a:t>
            </a: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Ленино, Ленинского района</a:t>
            </a:r>
            <a:endParaRPr sz="1350" dirty="0"/>
          </a:p>
          <a:p>
            <a:pPr marL="214313" indent="-214313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«Золотая рыбка» села Орехово Сакского района</a:t>
            </a:r>
            <a:endParaRPr sz="1350" dirty="0"/>
          </a:p>
          <a:p>
            <a:pPr marL="214313" indent="-214313" algn="just" defTabSz="685782">
              <a:buFontTx/>
              <a:buChar char="-"/>
              <a:defRPr/>
            </a:pPr>
            <a:endParaRPr lang="ru-RU" sz="135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14313" indent="-214313" algn="just" defTabSz="685782">
              <a:buFont typeface="Wingdings"/>
              <a:buChar char="ü"/>
              <a:defRPr/>
            </a:pPr>
            <a:r>
              <a:rPr lang="ru-RU" sz="135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2027 г.:</a:t>
            </a:r>
            <a:endParaRPr sz="1350" dirty="0"/>
          </a:p>
          <a:p>
            <a:pPr indent="-257175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«Детский сад № 33 «Кузнечик» города Евпатории Республики Крым»</a:t>
            </a:r>
            <a:endParaRPr sz="1350" dirty="0"/>
          </a:p>
          <a:p>
            <a:pPr indent="-257175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«Детский сад «Жемчужина» села Долинное Бахчисарайского района</a:t>
            </a:r>
            <a:endParaRPr sz="1350" dirty="0"/>
          </a:p>
          <a:p>
            <a:pPr indent="-257175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«Солнышко» села </a:t>
            </a:r>
            <a:r>
              <a:rPr lang="ru-RU" sz="135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Ишунь</a:t>
            </a: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Красноперекопского района</a:t>
            </a:r>
            <a:endParaRPr sz="1350" dirty="0"/>
          </a:p>
          <a:p>
            <a:pPr indent="-257175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«Раздольненский детский сад № 1 «Звёздочка» Раздольненского района</a:t>
            </a:r>
            <a:endParaRPr sz="1350" dirty="0"/>
          </a:p>
          <a:p>
            <a:pPr indent="-257175" algn="just" defTabSz="685782">
              <a:buFontTx/>
              <a:buChar char="-"/>
              <a:defRPr/>
            </a:pPr>
            <a:r>
              <a:rPr lang="ru-RU" sz="13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МБДОУ «Детский сад «Теремок» муниципального образования Черноморского района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21284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Блок-схема: альтернативный процесс 30"/>
          <p:cNvSpPr/>
          <p:nvPr/>
        </p:nvSpPr>
        <p:spPr bwMode="auto">
          <a:xfrm>
            <a:off x="71160" y="4077280"/>
            <a:ext cx="2206958" cy="1161993"/>
          </a:xfrm>
          <a:prstGeom prst="flowChartAlternateProcess">
            <a:avLst/>
          </a:prstGeom>
          <a:solidFill>
            <a:srgbClr val="B5D4EC">
              <a:alpha val="28999"/>
            </a:srgb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Блок-схема: альтернативный процесс 29"/>
          <p:cNvSpPr/>
          <p:nvPr/>
        </p:nvSpPr>
        <p:spPr bwMode="auto">
          <a:xfrm>
            <a:off x="4805406" y="2101302"/>
            <a:ext cx="4257825" cy="1918976"/>
          </a:xfrm>
          <a:prstGeom prst="flowChartAlternateProcess">
            <a:avLst/>
          </a:prstGeom>
          <a:solidFill>
            <a:srgbClr val="B5D4EC">
              <a:alpha val="28999"/>
            </a:srgb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71159" y="2096836"/>
            <a:ext cx="4616145" cy="1910039"/>
          </a:xfrm>
          <a:prstGeom prst="flowChartAlternateProcess">
            <a:avLst/>
          </a:prstGeom>
          <a:solidFill>
            <a:srgbClr val="B5D4EC">
              <a:alpha val="28999"/>
            </a:srgb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 bwMode="auto">
          <a:xfrm>
            <a:off x="1" y="857250"/>
            <a:ext cx="9144000" cy="902236"/>
          </a:xfrm>
          <a:prstGeom prst="rect">
            <a:avLst/>
          </a:prstGeom>
          <a:gradFill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ru-RU" sz="1500" b="1" cap="all">
                <a:ln w="3175" cmpd="sng">
                  <a:noFill/>
                </a:ln>
                <a:solidFill>
                  <a:prstClr val="white"/>
                </a:solidFill>
                <a:latin typeface="Times New Roman"/>
                <a:cs typeface="Times New Roman"/>
              </a:rPr>
              <a:t>Создание дополнительных мест в</a:t>
            </a:r>
            <a:endParaRPr lang="ru-RU" sz="1350"/>
          </a:p>
          <a:p>
            <a:pPr algn="ctr" defTabSz="685783">
              <a:defRPr/>
            </a:pPr>
            <a:r>
              <a:rPr lang="ru-RU" sz="1500" b="1" cap="all">
                <a:ln w="3175" cmpd="sng">
                  <a:noFill/>
                </a:ln>
                <a:solidFill>
                  <a:prstClr val="white"/>
                </a:solidFill>
                <a:latin typeface="Times New Roman"/>
                <a:cs typeface="Times New Roman"/>
              </a:rPr>
              <a:t> детских садах</a:t>
            </a:r>
            <a:endParaRPr lang="ru-RU" sz="1500" b="1">
              <a:solidFill>
                <a:prstClr val="white"/>
              </a:solidFill>
            </a:endParaRPr>
          </a:p>
          <a:p>
            <a:pPr algn="ctr" defTabSz="685783">
              <a:defRPr/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" y="5330687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43" name="Пятиугольник 4"/>
          <p:cNvSpPr/>
          <p:nvPr/>
        </p:nvSpPr>
        <p:spPr bwMode="auto">
          <a:xfrm>
            <a:off x="5485514" y="1930457"/>
            <a:ext cx="2823671" cy="892817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8" tIns="80010" rIns="149352" bIns="800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defRPr/>
            </a:pPr>
            <a:endParaRPr lang="ru-RU" sz="21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39" name="Пятиугольник 10"/>
          <p:cNvSpPr/>
          <p:nvPr/>
        </p:nvSpPr>
        <p:spPr bwMode="auto">
          <a:xfrm>
            <a:off x="4673475" y="2400163"/>
            <a:ext cx="4470525" cy="1113878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8" tIns="80010" rIns="149352" bIns="80010" numCol="1" spcCol="1270" anchor="ctr" anchorCtr="0">
            <a:noAutofit/>
          </a:bodyPr>
          <a:lstStyle/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Государственная программа Российской Федерации </a:t>
            </a:r>
            <a:b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«Социально-экономическое развитие </a:t>
            </a:r>
            <a:endParaRPr sz="1350"/>
          </a:p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Республики Крым и г. Севастополя»</a:t>
            </a:r>
            <a:endParaRPr sz="2100"/>
          </a:p>
          <a:p>
            <a:pPr algn="ctr" defTabSz="666750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2 ДОУ – 250 мест</a:t>
            </a:r>
            <a:endParaRPr sz="2100"/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г. Саки ДОУ №13 «Светлячок (250 мест);</a:t>
            </a:r>
            <a:endParaRPr sz="2100"/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Первомайский р-н с. Гришино, ДОУ «Чебурашка» (130 мест</a:t>
            </a:r>
            <a:r>
              <a:rPr lang="ru-RU" sz="105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lang="ru-RU" sz="9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1315959" y="1804417"/>
            <a:ext cx="18044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b="1">
                <a:solidFill>
                  <a:srgbClr val="002060"/>
                </a:solidFill>
                <a:latin typeface="Times New Roman"/>
                <a:cs typeface="Times New Roman"/>
              </a:rPr>
              <a:t>СТРОИТЕЛЬСТВО :</a:t>
            </a:r>
            <a:endParaRPr lang="ru-RU" sz="1350" b="1">
              <a:solidFill>
                <a:srgbClr val="00206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53976" y="4253927"/>
            <a:ext cx="2292635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Инвестиционные средства</a:t>
            </a:r>
            <a:endParaRPr sz="2100"/>
          </a:p>
          <a:p>
            <a:pPr algn="ctr" defTabSz="666750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1 ДОУ – 250 мест</a:t>
            </a:r>
            <a:endParaRPr sz="2100"/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г. Саки, «Прибрежная»</a:t>
            </a:r>
            <a:endParaRPr sz="2100"/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6139566" y="1819836"/>
            <a:ext cx="18110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b="1">
                <a:solidFill>
                  <a:srgbClr val="002060"/>
                </a:solidFill>
                <a:latin typeface="Times New Roman"/>
                <a:cs typeface="Times New Roman"/>
              </a:rPr>
              <a:t>РЕКОНСТРУКЦИЯ:</a:t>
            </a:r>
            <a:endParaRPr lang="ru-RU" sz="1350" b="1">
              <a:solidFill>
                <a:srgbClr val="002060"/>
              </a:solidFill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21802" y="4132017"/>
            <a:ext cx="2077298" cy="138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11951" y="4132016"/>
            <a:ext cx="2077298" cy="138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6" name="Прямоугольник 95"/>
          <p:cNvSpPr/>
          <p:nvPr/>
        </p:nvSpPr>
        <p:spPr bwMode="auto">
          <a:xfrm>
            <a:off x="5005276" y="5556271"/>
            <a:ext cx="1795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ru-RU" sz="1200" b="1" i="1">
                <a:solidFill>
                  <a:schemeClr val="bg1"/>
                </a:solidFill>
                <a:latin typeface="Times New Roman"/>
                <a:cs typeface="Times New Roman"/>
              </a:rPr>
              <a:t>г. Керчь мкрн. Марат-2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6990865" y="5556271"/>
            <a:ext cx="2044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ru-RU" sz="1200" b="1" i="1">
                <a:solidFill>
                  <a:schemeClr val="bg1"/>
                </a:solidFill>
                <a:latin typeface="Times New Roman"/>
                <a:cs typeface="Times New Roman"/>
              </a:rPr>
              <a:t>г. Джанкой ул. Московская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33361" y="4134714"/>
            <a:ext cx="2075590" cy="138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 bwMode="auto">
          <a:xfrm>
            <a:off x="185802" y="2143189"/>
            <a:ext cx="4341332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Государственная программа Российской Федерации </a:t>
            </a:r>
            <a:b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«Социально-экономическое развитие  </a:t>
            </a:r>
            <a:endParaRPr sz="1350"/>
          </a:p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Республики Крым и г. Севастополя»</a:t>
            </a:r>
            <a:endParaRPr sz="2100">
              <a:latin typeface="Times New Roman"/>
              <a:cs typeface="Times New Roman"/>
            </a:endParaRPr>
          </a:p>
          <a:p>
            <a:pPr algn="ctr" defTabSz="666750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4 ДОУ – 830 мест</a:t>
            </a:r>
            <a:endParaRPr sz="2100">
              <a:latin typeface="Times New Roman"/>
              <a:cs typeface="Times New Roman"/>
            </a:endParaRPr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Симферопольский р-н с. Пионерское (160 мест);</a:t>
            </a:r>
            <a:endParaRPr sz="2100">
              <a:latin typeface="Times New Roman"/>
              <a:cs typeface="Times New Roman"/>
            </a:endParaRPr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г. Джанкой ул. Московская (260 мест);</a:t>
            </a:r>
            <a:endParaRPr sz="2100">
              <a:latin typeface="Times New Roman"/>
              <a:cs typeface="Times New Roman"/>
            </a:endParaRPr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Джанкойский р-н с. Победное (150 мест);</a:t>
            </a:r>
            <a:endParaRPr sz="2100">
              <a:latin typeface="Times New Roman"/>
              <a:cs typeface="Times New Roman"/>
            </a:endParaRPr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г. Керчь, мкрн. Марат-2 (260 мест)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0" y="1791957"/>
            <a:ext cx="11035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50" b="1">
                <a:solidFill>
                  <a:srgbClr val="002060"/>
                </a:solidFill>
                <a:latin typeface="Times New Roman"/>
                <a:cs typeface="Times New Roman"/>
              </a:rPr>
              <a:t>В 2024 году: </a:t>
            </a: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02180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Блок-схема: альтернативный процесс 30"/>
          <p:cNvSpPr/>
          <p:nvPr/>
        </p:nvSpPr>
        <p:spPr bwMode="auto">
          <a:xfrm>
            <a:off x="71160" y="4077280"/>
            <a:ext cx="2987350" cy="1161993"/>
          </a:xfrm>
          <a:prstGeom prst="flowChartAlternateProcess">
            <a:avLst/>
          </a:prstGeom>
          <a:solidFill>
            <a:srgbClr val="B5D4EC">
              <a:alpha val="28999"/>
            </a:srgb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Блок-схема: альтернативный процесс 29"/>
          <p:cNvSpPr/>
          <p:nvPr/>
        </p:nvSpPr>
        <p:spPr bwMode="auto">
          <a:xfrm>
            <a:off x="4805406" y="2101302"/>
            <a:ext cx="4257825" cy="1918976"/>
          </a:xfrm>
          <a:prstGeom prst="flowChartAlternateProcess">
            <a:avLst/>
          </a:prstGeom>
          <a:solidFill>
            <a:srgbClr val="B5D4EC">
              <a:alpha val="28999"/>
            </a:srgb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71159" y="2096836"/>
            <a:ext cx="4616145" cy="1910039"/>
          </a:xfrm>
          <a:prstGeom prst="flowChartAlternateProcess">
            <a:avLst/>
          </a:prstGeom>
          <a:solidFill>
            <a:srgbClr val="B5D4EC">
              <a:alpha val="28999"/>
            </a:srgb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 bwMode="auto">
          <a:xfrm>
            <a:off x="1" y="857250"/>
            <a:ext cx="9144000" cy="902236"/>
          </a:xfrm>
          <a:prstGeom prst="rect">
            <a:avLst/>
          </a:prstGeom>
          <a:gradFill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ru-RU" sz="1500" b="1" cap="all">
                <a:ln w="3175" cmpd="sng">
                  <a:noFill/>
                </a:ln>
                <a:solidFill>
                  <a:prstClr val="white"/>
                </a:solidFill>
                <a:latin typeface="Times New Roman"/>
                <a:cs typeface="Times New Roman"/>
              </a:rPr>
              <a:t>Создание дополнительных мест в</a:t>
            </a:r>
            <a:endParaRPr lang="ru-RU" sz="1350"/>
          </a:p>
          <a:p>
            <a:pPr algn="ctr" defTabSz="685783">
              <a:defRPr/>
            </a:pPr>
            <a:r>
              <a:rPr lang="ru-RU" sz="1500" b="1" cap="all">
                <a:ln w="3175" cmpd="sng">
                  <a:noFill/>
                </a:ln>
                <a:solidFill>
                  <a:prstClr val="white"/>
                </a:solidFill>
                <a:latin typeface="Times New Roman"/>
                <a:cs typeface="Times New Roman"/>
              </a:rPr>
              <a:t> детских садах</a:t>
            </a:r>
            <a:endParaRPr lang="ru-RU" sz="1500" b="1">
              <a:solidFill>
                <a:prstClr val="white"/>
              </a:solidFill>
            </a:endParaRPr>
          </a:p>
          <a:p>
            <a:pPr algn="ctr" defTabSz="685783">
              <a:defRPr/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" y="5330687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43" name="Пятиугольник 4"/>
          <p:cNvSpPr/>
          <p:nvPr/>
        </p:nvSpPr>
        <p:spPr bwMode="auto">
          <a:xfrm>
            <a:off x="5485514" y="1930457"/>
            <a:ext cx="2823671" cy="892817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8" tIns="80010" rIns="149352" bIns="800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defRPr/>
            </a:pPr>
            <a:endParaRPr lang="ru-RU" sz="21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1315959" y="1804417"/>
            <a:ext cx="18044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b="1">
                <a:solidFill>
                  <a:srgbClr val="002060"/>
                </a:solidFill>
                <a:latin typeface="Times New Roman"/>
                <a:cs typeface="Times New Roman"/>
              </a:rPr>
              <a:t>СТРОИТЕЛЬСТВО :</a:t>
            </a:r>
            <a:endParaRPr lang="ru-RU" sz="1350" b="1">
              <a:solidFill>
                <a:srgbClr val="00206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6139566" y="1819836"/>
            <a:ext cx="18110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b="1">
                <a:solidFill>
                  <a:srgbClr val="002060"/>
                </a:solidFill>
                <a:latin typeface="Times New Roman"/>
                <a:cs typeface="Times New Roman"/>
              </a:rPr>
              <a:t>РЕКОНСТРУКЦИЯ:</a:t>
            </a:r>
            <a:endParaRPr lang="ru-RU" sz="1350" b="1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08566" y="2440486"/>
            <a:ext cx="434133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Государственная программа Российской Федерации </a:t>
            </a:r>
            <a:b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«Социально-экономическое развитие </a:t>
            </a:r>
            <a:endParaRPr sz="1350"/>
          </a:p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Республики Крым и г. Севастополя»</a:t>
            </a:r>
            <a:endParaRPr lang="ru-RU" sz="1350"/>
          </a:p>
          <a:p>
            <a:pPr algn="ctr" defTabSz="666750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1 ДОУ – 280 мест</a:t>
            </a:r>
            <a:endParaRPr lang="ru-RU" sz="1350"/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Красногвардейский р-н с. Амурское (280 мест)</a:t>
            </a:r>
            <a:endParaRPr lang="ru-RU" sz="135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0" y="1791957"/>
            <a:ext cx="11035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50" b="1">
                <a:solidFill>
                  <a:srgbClr val="002060"/>
                </a:solidFill>
                <a:latin typeface="Times New Roman"/>
                <a:cs typeface="Times New Roman"/>
              </a:rPr>
              <a:t>В 2025 году: </a:t>
            </a:r>
            <a:endParaRPr lang="ru-RU" sz="135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71158" y="4236387"/>
            <a:ext cx="2987351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Инвестиционные средства</a:t>
            </a:r>
            <a:endParaRPr lang="ru-RU" sz="1500"/>
          </a:p>
          <a:p>
            <a:pPr algn="ctr" defTabSz="666750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1 ДОУ – 280 мест</a:t>
            </a:r>
            <a:endParaRPr lang="ru-RU" sz="1500"/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г. Евпатория, мкрн. «Мойнаки»</a:t>
            </a:r>
            <a:endParaRPr lang="ru-RU" sz="150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763291" y="2230206"/>
            <a:ext cx="4342055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defRPr/>
            </a:pP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Государственная программа Российской Федерации </a:t>
            </a:r>
            <a:b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350" u="sng">
                <a:solidFill>
                  <a:srgbClr val="002060"/>
                </a:solidFill>
                <a:latin typeface="Times New Roman"/>
                <a:cs typeface="Times New Roman"/>
              </a:rPr>
              <a:t>«Социально-экономическое развитие Республики Крым и г. Севастополя»</a:t>
            </a:r>
            <a:endParaRPr sz="2100"/>
          </a:p>
          <a:p>
            <a:pPr algn="ctr" defTabSz="666750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2 ДОУ – 200 мест</a:t>
            </a:r>
            <a:endParaRPr sz="2100"/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Белогорский р-н  с. Лечебное, ДОУ «Ягодка» </a:t>
            </a:r>
            <a:endParaRPr sz="1350"/>
          </a:p>
          <a:p>
            <a:pPr defTabSz="666750"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     (70 мест);</a:t>
            </a:r>
            <a:endParaRPr sz="2100"/>
          </a:p>
          <a:p>
            <a:pPr marL="214313" indent="-214313" defTabSz="666750">
              <a:buFont typeface="Courier New"/>
              <a:buChar char="o"/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г. Феодосия ДОУ № 9 «Алые паруса» (130 мест)</a:t>
            </a:r>
            <a:endParaRPr sz="210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rcRect r="10601"/>
          <a:stretch/>
        </p:blipFill>
        <p:spPr bwMode="auto">
          <a:xfrm>
            <a:off x="6319094" y="4085284"/>
            <a:ext cx="2219185" cy="16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rcRect l="9410" r="27408"/>
          <a:stretch/>
        </p:blipFill>
        <p:spPr bwMode="auto">
          <a:xfrm>
            <a:off x="3340894" y="4077286"/>
            <a:ext cx="2372479" cy="168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 bwMode="auto">
          <a:xfrm>
            <a:off x="6161993" y="5762572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ru-RU" sz="1200" b="1" i="1">
                <a:solidFill>
                  <a:schemeClr val="bg1"/>
                </a:solidFill>
                <a:latin typeface="Times New Roman"/>
                <a:cs typeface="Times New Roman"/>
              </a:rPr>
              <a:t>Красногвардейский</a:t>
            </a:r>
            <a:r>
              <a:rPr lang="ru-RU" sz="1200" i="1">
                <a:solidFill>
                  <a:schemeClr val="bg1"/>
                </a:solidFill>
              </a:rPr>
              <a:t> </a:t>
            </a:r>
            <a:r>
              <a:rPr lang="ru-RU" sz="1200" b="1" i="1">
                <a:solidFill>
                  <a:schemeClr val="bg1"/>
                </a:solidFill>
                <a:latin typeface="Times New Roman"/>
                <a:cs typeface="Times New Roman"/>
              </a:rPr>
              <a:t>р-н с. Амурское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211532" y="5762572"/>
            <a:ext cx="2720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>
              <a:defRPr/>
            </a:pPr>
            <a:r>
              <a:rPr lang="ru-RU" sz="1200" b="1" i="1">
                <a:solidFill>
                  <a:schemeClr val="bg1"/>
                </a:solidFill>
                <a:latin typeface="Times New Roman"/>
                <a:cs typeface="Times New Roman"/>
              </a:rPr>
              <a:t>г. Евпатория в районе озера Мойнаки</a:t>
            </a: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6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556792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0906" y="5983778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06" y="1419563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0907" y="6021288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67096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" y="5373733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06" y="1397079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0907" y="5949280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419563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0907" y="5949280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687" y="162880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" y="6078379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67096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" y="5373733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3830422" name="Прямоугольник 11"/>
          <p:cNvSpPr/>
          <p:nvPr/>
        </p:nvSpPr>
        <p:spPr bwMode="auto">
          <a:xfrm>
            <a:off x="-2355" y="5314950"/>
            <a:ext cx="9146355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40066" y="2831449"/>
            <a:ext cx="2850833" cy="2596913"/>
          </a:xfrm>
          <a:prstGeom prst="rect">
            <a:avLst/>
          </a:prstGeom>
        </p:spPr>
      </p:pic>
      <p:sp>
        <p:nvSpPr>
          <p:cNvPr id="44" name="Часть круга 43"/>
          <p:cNvSpPr/>
          <p:nvPr/>
        </p:nvSpPr>
        <p:spPr bwMode="auto">
          <a:xfrm>
            <a:off x="2353787" y="3719359"/>
            <a:ext cx="1898600" cy="2038064"/>
          </a:xfrm>
          <a:prstGeom prst="pie">
            <a:avLst>
              <a:gd name="adj1" fmla="val 20225640"/>
              <a:gd name="adj2" fmla="val 1740895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Часть круга 42"/>
          <p:cNvSpPr/>
          <p:nvPr/>
        </p:nvSpPr>
        <p:spPr bwMode="auto">
          <a:xfrm>
            <a:off x="2353787" y="3719359"/>
            <a:ext cx="1898600" cy="2038064"/>
          </a:xfrm>
          <a:prstGeom prst="pie">
            <a:avLst>
              <a:gd name="adj1" fmla="val 41007"/>
              <a:gd name="adj2" fmla="val 1985712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b="22652"/>
          <a:stretch/>
        </p:blipFill>
        <p:spPr bwMode="auto">
          <a:xfrm>
            <a:off x="44230" y="2006884"/>
            <a:ext cx="5299202" cy="1595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 bwMode="auto">
          <a:xfrm>
            <a:off x="613346" y="3895894"/>
            <a:ext cx="1392382" cy="1324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0" name="Часть круга 9"/>
          <p:cNvSpPr/>
          <p:nvPr/>
        </p:nvSpPr>
        <p:spPr bwMode="auto">
          <a:xfrm>
            <a:off x="30628" y="3617755"/>
            <a:ext cx="2153622" cy="1994571"/>
          </a:xfrm>
          <a:prstGeom prst="pie">
            <a:avLst>
              <a:gd name="adj1" fmla="val 0"/>
              <a:gd name="adj2" fmla="val 18715122"/>
            </a:avLst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86738078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100"/>
              <a:t/>
            </a:r>
            <a:br>
              <a:rPr lang="ru-RU" sz="2100"/>
            </a:br>
            <a:endParaRPr lang="ru-RU" sz="2100"/>
          </a:p>
        </p:txBody>
      </p:sp>
      <p:sp>
        <p:nvSpPr>
          <p:cNvPr id="1248576797" name="Прямоугольник 3"/>
          <p:cNvSpPr/>
          <p:nvPr/>
        </p:nvSpPr>
        <p:spPr bwMode="auto">
          <a:xfrm>
            <a:off x="-2355" y="843799"/>
            <a:ext cx="9144001" cy="1073206"/>
          </a:xfrm>
          <a:prstGeom prst="rect">
            <a:avLst/>
          </a:prstGeom>
          <a:gradFill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cap="all">
                <a:ln w="3175" cmpd="sng">
                  <a:noFill/>
                </a:ln>
                <a:solidFill>
                  <a:prstClr val="white"/>
                </a:solidFill>
                <a:latin typeface="Times New Roman"/>
                <a:cs typeface="Times New Roman"/>
              </a:rPr>
              <a:t>Дошкольные образовательные организации</a:t>
            </a:r>
            <a:endParaRPr lang="ru-RU" sz="1200" b="1" cap="all">
              <a:ln w="3175" cmpd="sng">
                <a:noFill/>
              </a:ln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918874744" name="Пятиугольник 4"/>
          <p:cNvSpPr/>
          <p:nvPr/>
        </p:nvSpPr>
        <p:spPr bwMode="auto">
          <a:xfrm>
            <a:off x="5485513" y="1930456"/>
            <a:ext cx="2823671" cy="892817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7" tIns="80009" rIns="149351" bIns="80009" numCol="1" spcCol="1268" anchor="ctr" anchorCtr="0">
            <a:noAutofit/>
          </a:bodyPr>
          <a:lstStyle/>
          <a:p>
            <a:pPr algn="ctr" defTabSz="933449">
              <a:lnSpc>
                <a:spcPct val="90000"/>
              </a:lnSpc>
              <a:defRPr/>
            </a:pPr>
            <a:endParaRPr lang="ru-RU" sz="2100">
              <a:latin typeface="Times New Roman"/>
              <a:cs typeface="Times New Roman"/>
            </a:endParaRPr>
          </a:p>
        </p:txBody>
      </p:sp>
      <p:sp>
        <p:nvSpPr>
          <p:cNvPr id="1051686262" name="Пятиугольник 7"/>
          <p:cNvSpPr/>
          <p:nvPr/>
        </p:nvSpPr>
        <p:spPr bwMode="auto">
          <a:xfrm>
            <a:off x="7072470" y="1594598"/>
            <a:ext cx="2026332" cy="235295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7" tIns="57149" rIns="106679" bIns="57149" numCol="1" spcCol="1268" anchor="ctr" anchorCtr="0">
            <a:noAutofit/>
          </a:bodyPr>
          <a:lstStyle/>
          <a:p>
            <a:pPr algn="ctr" defTabSz="666749">
              <a:lnSpc>
                <a:spcPct val="90000"/>
              </a:lnSpc>
              <a:defRPr/>
            </a:pPr>
            <a:endParaRPr lang="ru-RU" sz="1350"/>
          </a:p>
        </p:txBody>
      </p:sp>
      <p:sp>
        <p:nvSpPr>
          <p:cNvPr id="360789106" name="Пятиугольник 7"/>
          <p:cNvSpPr/>
          <p:nvPr/>
        </p:nvSpPr>
        <p:spPr bwMode="auto">
          <a:xfrm>
            <a:off x="7186770" y="1708898"/>
            <a:ext cx="2026332" cy="235295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7" tIns="57149" rIns="106679" bIns="57149" numCol="1" spcCol="1268" anchor="ctr" anchorCtr="0">
            <a:noAutofit/>
          </a:bodyPr>
          <a:lstStyle/>
          <a:p>
            <a:pPr algn="ctr" defTabSz="666749">
              <a:lnSpc>
                <a:spcPct val="90000"/>
              </a:lnSpc>
              <a:defRPr/>
            </a:pPr>
            <a:endParaRPr lang="ru-RU" sz="1350"/>
          </a:p>
        </p:txBody>
      </p:sp>
      <p:sp>
        <p:nvSpPr>
          <p:cNvPr id="497385464" name="Скругленный прямоугольник 10"/>
          <p:cNvSpPr/>
          <p:nvPr/>
        </p:nvSpPr>
        <p:spPr bwMode="auto">
          <a:xfrm>
            <a:off x="5470772" y="1957644"/>
            <a:ext cx="3628998" cy="860061"/>
          </a:xfrm>
          <a:prstGeom prst="roundRect">
            <a:avLst>
              <a:gd name="adj" fmla="val 30359"/>
            </a:avLst>
          </a:prstGeom>
          <a:solidFill>
            <a:schemeClr val="accent5">
              <a:lumMod val="20000"/>
              <a:lumOff val="80000"/>
            </a:schemeClr>
          </a:solidFill>
          <a:ln w="1269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Общее количество воспитанников в дошкольных образовательных организациях  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566158" y="2716727"/>
            <a:ext cx="2738004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950" b="1">
                <a:ln w="12700">
                  <a:solidFill>
                    <a:schemeClr val="bg1"/>
                  </a:solidFill>
                </a:ln>
                <a:solidFill>
                  <a:srgbClr val="4D549A"/>
                </a:solidFill>
                <a:latin typeface="Times New Roman"/>
                <a:ea typeface="Times New Roman"/>
                <a:cs typeface="Times New Roman"/>
              </a:rPr>
              <a:t>74 679</a:t>
            </a:r>
            <a:endParaRPr lang="ru-RU" sz="2100" b="1">
              <a:ln w="12700">
                <a:solidFill>
                  <a:schemeClr val="bg1"/>
                </a:solidFill>
              </a:ln>
              <a:solidFill>
                <a:srgbClr val="4D549A"/>
              </a:solidFill>
              <a:latin typeface="Times New Roman"/>
              <a:cs typeface="Times New Roman"/>
            </a:endParaRPr>
          </a:p>
        </p:txBody>
      </p:sp>
      <p:sp>
        <p:nvSpPr>
          <p:cNvPr id="694971795" name="TextBox 694971794"/>
          <p:cNvSpPr txBox="1"/>
          <p:nvPr/>
        </p:nvSpPr>
        <p:spPr bwMode="auto">
          <a:xfrm>
            <a:off x="-377606" y="5171449"/>
            <a:ext cx="2970089" cy="825867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lnSpc>
                <a:spcPts val="1697"/>
              </a:lnSpc>
              <a:defRPr/>
            </a:pPr>
            <a:r>
              <a:rPr sz="72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437 </a:t>
            </a:r>
            <a:endParaRPr sz="1350"/>
          </a:p>
          <a:p>
            <a:pPr algn="ctr">
              <a:lnSpc>
                <a:spcPts val="1350"/>
              </a:lnSpc>
              <a:defRPr/>
            </a:pPr>
            <a:r>
              <a:rPr lang="ru-RU" sz="1200" b="1">
                <a:ln w="12699">
                  <a:solidFill>
                    <a:schemeClr val="bg1"/>
                  </a:solidFill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дошкольных </a:t>
            </a:r>
            <a:endParaRPr sz="1350"/>
          </a:p>
          <a:p>
            <a:pPr algn="ctr">
              <a:lnSpc>
                <a:spcPts val="1350"/>
              </a:lnSpc>
              <a:defRPr/>
            </a:pPr>
            <a:r>
              <a:rPr lang="ru-RU" sz="1200" b="1">
                <a:ln w="12699">
                  <a:solidFill>
                    <a:schemeClr val="bg1"/>
                  </a:solidFill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образовательных </a:t>
            </a:r>
            <a:endParaRPr sz="1350"/>
          </a:p>
          <a:p>
            <a:pPr algn="ctr">
              <a:lnSpc>
                <a:spcPts val="1350"/>
              </a:lnSpc>
              <a:defRPr/>
            </a:pPr>
            <a:r>
              <a:rPr lang="ru-RU" sz="1200" b="1">
                <a:ln w="12699">
                  <a:solidFill>
                    <a:schemeClr val="bg1"/>
                  </a:solidFill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организации</a:t>
            </a:r>
            <a:endParaRPr lang="ru-RU" sz="1050" b="1">
              <a:ln w="12699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262790" y="4243782"/>
            <a:ext cx="858925" cy="38985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lnSpc>
                <a:spcPts val="1697"/>
              </a:lnSpc>
              <a:defRPr/>
            </a:pPr>
            <a:r>
              <a:rPr sz="33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3</a:t>
            </a:r>
            <a:r>
              <a:rPr sz="72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 </a:t>
            </a:r>
            <a:endParaRPr sz="1350"/>
          </a:p>
          <a:p>
            <a:pPr algn="ctr">
              <a:lnSpc>
                <a:spcPts val="797"/>
              </a:lnSpc>
              <a:defRPr/>
            </a:pPr>
            <a:r>
              <a:rPr lang="ru-RU" sz="900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частных</a:t>
            </a:r>
            <a:endParaRPr lang="ru-RU" sz="850">
              <a:ln w="12699">
                <a:noFill/>
                <a:prstDash val="solid"/>
              </a:ln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-110053" y="4129235"/>
            <a:ext cx="1643586" cy="38985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lnSpc>
                <a:spcPts val="1697"/>
              </a:lnSpc>
              <a:defRPr/>
            </a:pPr>
            <a:r>
              <a:rPr sz="405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43</a:t>
            </a:r>
            <a:r>
              <a:rPr lang="ru-RU" sz="405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5</a:t>
            </a:r>
            <a:r>
              <a:rPr sz="72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 </a:t>
            </a:r>
            <a:endParaRPr sz="1350"/>
          </a:p>
          <a:p>
            <a:pPr algn="ctr">
              <a:lnSpc>
                <a:spcPts val="797"/>
              </a:lnSpc>
              <a:defRPr/>
            </a:pPr>
            <a:r>
              <a:rPr lang="ru-RU" sz="900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муниципальных</a:t>
            </a:r>
            <a:endParaRPr lang="ru-RU" sz="850">
              <a:ln w="12699">
                <a:noFill/>
                <a:prstDash val="solid"/>
              </a:ln>
            </a:endParaRPr>
          </a:p>
        </p:txBody>
      </p:sp>
      <p:sp>
        <p:nvSpPr>
          <p:cNvPr id="40" name="Часть круга 39"/>
          <p:cNvSpPr/>
          <p:nvPr/>
        </p:nvSpPr>
        <p:spPr bwMode="auto">
          <a:xfrm>
            <a:off x="2254833" y="3663279"/>
            <a:ext cx="2166603" cy="2094144"/>
          </a:xfrm>
          <a:prstGeom prst="pie">
            <a:avLst>
              <a:gd name="adj1" fmla="val 0"/>
              <a:gd name="adj2" fmla="val 17903693"/>
            </a:avLst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1853083" y="5218300"/>
            <a:ext cx="2970089" cy="825867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lnSpc>
                <a:spcPts val="1697"/>
              </a:lnSpc>
              <a:defRPr/>
            </a:pPr>
            <a:r>
              <a:rPr lang="ru-RU" sz="72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147</a:t>
            </a:r>
            <a:endParaRPr sz="7200" b="1">
              <a:ln w="12699">
                <a:noFill/>
                <a:prstDash val="solid"/>
              </a:ln>
              <a:solidFill>
                <a:srgbClr val="4D549A"/>
              </a:solidFill>
              <a:latin typeface="Arial Black"/>
              <a:ea typeface="Arial Black"/>
              <a:cs typeface="Arial Black"/>
            </a:endParaRPr>
          </a:p>
          <a:p>
            <a:pPr algn="ctr">
              <a:lnSpc>
                <a:spcPts val="1350"/>
              </a:lnSpc>
              <a:defRPr/>
            </a:pPr>
            <a:r>
              <a:rPr lang="ru-RU" sz="1200">
                <a:ln w="12699">
                  <a:solidFill>
                    <a:schemeClr val="bg1"/>
                  </a:solidFill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структурных </a:t>
            </a:r>
            <a:endParaRPr sz="1350"/>
          </a:p>
          <a:p>
            <a:pPr algn="ctr">
              <a:lnSpc>
                <a:spcPts val="1350"/>
              </a:lnSpc>
              <a:defRPr/>
            </a:pPr>
            <a:r>
              <a:rPr lang="ru-RU" sz="1200">
                <a:ln w="12699">
                  <a:solidFill>
                    <a:schemeClr val="bg1"/>
                  </a:solidFill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подразделений </a:t>
            </a:r>
            <a:endParaRPr sz="1350"/>
          </a:p>
          <a:p>
            <a:pPr algn="ctr">
              <a:lnSpc>
                <a:spcPts val="1350"/>
              </a:lnSpc>
              <a:defRPr/>
            </a:pPr>
            <a:r>
              <a:rPr lang="ru-RU" sz="1200">
                <a:ln w="12699">
                  <a:solidFill>
                    <a:schemeClr val="bg1"/>
                  </a:solidFill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при школах</a:t>
            </a:r>
            <a:endParaRPr sz="1350"/>
          </a:p>
        </p:txBody>
      </p:sp>
      <p:sp>
        <p:nvSpPr>
          <p:cNvPr id="45" name="TextBox 44"/>
          <p:cNvSpPr txBox="1"/>
          <p:nvPr/>
        </p:nvSpPr>
        <p:spPr bwMode="auto">
          <a:xfrm>
            <a:off x="4123722" y="4337498"/>
            <a:ext cx="1031777" cy="492443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lnSpc>
                <a:spcPts val="1697"/>
              </a:lnSpc>
              <a:defRPr/>
            </a:pPr>
            <a:r>
              <a:rPr lang="ru-RU" sz="33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2</a:t>
            </a:r>
            <a:r>
              <a:rPr sz="72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 </a:t>
            </a:r>
            <a:endParaRPr sz="1350"/>
          </a:p>
          <a:p>
            <a:pPr algn="r">
              <a:lnSpc>
                <a:spcPts val="797"/>
              </a:lnSpc>
              <a:defRPr/>
            </a:pPr>
            <a:r>
              <a:rPr lang="ru-RU" sz="900">
                <a:ln w="3175">
                  <a:noFill/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при частных</a:t>
            </a:r>
            <a:endParaRPr sz="1350"/>
          </a:p>
          <a:p>
            <a:pPr algn="r">
              <a:lnSpc>
                <a:spcPts val="797"/>
              </a:lnSpc>
              <a:defRPr/>
            </a:pPr>
            <a:r>
              <a:rPr lang="ru-RU" sz="900">
                <a:ln w="3175">
                  <a:noFill/>
                  <a:prstDash val="solid"/>
                </a:ln>
                <a:solidFill>
                  <a:srgbClr val="4D549A"/>
                </a:solidFill>
                <a:latin typeface="Arial Black"/>
              </a:rPr>
              <a:t>школах</a:t>
            </a:r>
            <a:endParaRPr lang="ru-RU" sz="850">
              <a:ln w="3175">
                <a:noFill/>
                <a:prstDash val="solid"/>
              </a:ln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3315499" y="3732098"/>
            <a:ext cx="1925489" cy="492443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lnSpc>
                <a:spcPts val="1697"/>
              </a:lnSpc>
              <a:defRPr/>
            </a:pPr>
            <a:r>
              <a:rPr lang="ru-RU" sz="33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4</a:t>
            </a:r>
            <a:r>
              <a:rPr lang="ru-RU" sz="72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 </a:t>
            </a:r>
            <a:endParaRPr sz="1350"/>
          </a:p>
          <a:p>
            <a:pPr algn="r">
              <a:lnSpc>
                <a:spcPts val="797"/>
              </a:lnSpc>
              <a:defRPr/>
            </a:pPr>
            <a:r>
              <a:rPr lang="ru-RU" sz="900">
                <a:ln w="3175">
                  <a:noFill/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республиканские при школах-интернатах</a:t>
            </a:r>
            <a:endParaRPr sz="1350"/>
          </a:p>
        </p:txBody>
      </p:sp>
      <p:sp>
        <p:nvSpPr>
          <p:cNvPr id="47" name="TextBox 46"/>
          <p:cNvSpPr txBox="1"/>
          <p:nvPr/>
        </p:nvSpPr>
        <p:spPr bwMode="auto">
          <a:xfrm>
            <a:off x="2054192" y="4098791"/>
            <a:ext cx="1795671" cy="38985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lnSpc>
                <a:spcPts val="1697"/>
              </a:lnSpc>
              <a:defRPr/>
            </a:pPr>
            <a:r>
              <a:rPr lang="ru-RU" sz="33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141</a:t>
            </a:r>
            <a:r>
              <a:rPr sz="7200" b="1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ea typeface="Arial Black"/>
                <a:cs typeface="Arial Black"/>
              </a:rPr>
              <a:t> </a:t>
            </a:r>
            <a:endParaRPr sz="1350"/>
          </a:p>
          <a:p>
            <a:pPr algn="ctr">
              <a:lnSpc>
                <a:spcPts val="797"/>
              </a:lnSpc>
              <a:defRPr/>
            </a:pPr>
            <a:r>
              <a:rPr lang="ru-RU" sz="900">
                <a:ln w="12699">
                  <a:noFill/>
                  <a:prstDash val="solid"/>
                </a:ln>
                <a:solidFill>
                  <a:srgbClr val="4D549A"/>
                </a:solidFill>
                <a:latin typeface="Arial Black"/>
                <a:cs typeface="Arial Black"/>
              </a:rPr>
              <a:t>муниципальное</a:t>
            </a:r>
            <a:endParaRPr sz="1350"/>
          </a:p>
        </p:txBody>
      </p:sp>
      <p:sp>
        <p:nvSpPr>
          <p:cNvPr id="52" name="Скругленный прямоугольник 10"/>
          <p:cNvSpPr/>
          <p:nvPr/>
        </p:nvSpPr>
        <p:spPr bwMode="auto">
          <a:xfrm>
            <a:off x="4883193" y="5086709"/>
            <a:ext cx="4215610" cy="860061"/>
          </a:xfrm>
          <a:prstGeom prst="roundRect">
            <a:avLst>
              <a:gd name="adj" fmla="val 30359"/>
            </a:avLst>
          </a:prstGeom>
          <a:solidFill>
            <a:schemeClr val="accent5">
              <a:lumMod val="20000"/>
              <a:lumOff val="80000"/>
            </a:schemeClr>
          </a:solidFill>
          <a:ln w="12699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Общее количество </a:t>
            </a:r>
            <a:endParaRPr sz="1350"/>
          </a:p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педагогов в дошкольных образовательных организациях  </a:t>
            </a:r>
            <a:endParaRPr sz="1350"/>
          </a:p>
        </p:txBody>
      </p:sp>
      <p:sp>
        <p:nvSpPr>
          <p:cNvPr id="49" name="TextBox 48"/>
          <p:cNvSpPr txBox="1"/>
          <p:nvPr/>
        </p:nvSpPr>
        <p:spPr bwMode="auto">
          <a:xfrm>
            <a:off x="5233920" y="4257185"/>
            <a:ext cx="175707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>
                <a:ln>
                  <a:solidFill>
                    <a:schemeClr val="bg1"/>
                  </a:solidFill>
                </a:ln>
                <a:solidFill>
                  <a:srgbClr val="4D549A"/>
                </a:solidFill>
                <a:latin typeface="Times New Roman"/>
                <a:ea typeface="Times New Roman"/>
                <a:cs typeface="Times New Roman"/>
              </a:rPr>
              <a:t>5 845 </a:t>
            </a:r>
            <a:endParaRPr lang="ru-RU" sz="5400">
              <a:ln>
                <a:solidFill>
                  <a:schemeClr val="bg1"/>
                </a:solidFill>
              </a:ln>
              <a:solidFill>
                <a:srgbClr val="4D54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06" y="1413329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07504" y="5880493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05" y="1556791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-36512" y="6014491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67096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" y="5373733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14247" y="5824518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43" name="Пятиугольник 4"/>
          <p:cNvSpPr/>
          <p:nvPr/>
        </p:nvSpPr>
        <p:spPr bwMode="auto">
          <a:xfrm>
            <a:off x="5485514" y="1930457"/>
            <a:ext cx="2823671" cy="892817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8" tIns="80010" rIns="149352" bIns="800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defRPr/>
            </a:pPr>
            <a:endParaRPr lang="ru-RU" sz="21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07904" y="4211104"/>
            <a:ext cx="2077298" cy="138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11951" y="4132016"/>
            <a:ext cx="2077298" cy="138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1560" y="4172544"/>
            <a:ext cx="2075590" cy="138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92600" y="1556792"/>
            <a:ext cx="6858000" cy="238606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800" dirty="0" smtClean="0"/>
              <a:t>Региональные программы развития образования</a:t>
            </a:r>
          </a:p>
          <a:p>
            <a:r>
              <a:rPr lang="ru-RU" sz="2800" dirty="0" smtClean="0"/>
              <a:t>2. Педагогические кадры- основа инноваций</a:t>
            </a:r>
          </a:p>
          <a:p>
            <a:r>
              <a:rPr lang="ru-RU" sz="2800" dirty="0" smtClean="0"/>
              <a:t>3. </a:t>
            </a:r>
            <a:r>
              <a:rPr lang="ru-RU" sz="2800" dirty="0" err="1" smtClean="0"/>
              <a:t>Дебюрократизация</a:t>
            </a:r>
            <a:r>
              <a:rPr lang="ru-RU" sz="2800" dirty="0" smtClean="0"/>
              <a:t> рабочих процессов</a:t>
            </a:r>
            <a:endParaRPr lang="ru-RU" sz="28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246" y="100198"/>
            <a:ext cx="9144000" cy="12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5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70" y="1484784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06" y="188640"/>
            <a:ext cx="9144000" cy="123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79512" y="6007705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71575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r="27704"/>
          <a:stretch/>
        </p:blipFill>
        <p:spPr bwMode="auto">
          <a:xfrm>
            <a:off x="3003366" y="2540567"/>
            <a:ext cx="2815886" cy="2193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7231" y="3234765"/>
            <a:ext cx="2277591" cy="1570292"/>
          </a:xfrm>
          <a:prstGeom prst="rect">
            <a:avLst/>
          </a:prstGeom>
        </p:spPr>
      </p:pic>
      <p:sp>
        <p:nvSpPr>
          <p:cNvPr id="1374286877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100"/>
              <a:t/>
            </a:r>
            <a:br>
              <a:rPr lang="ru-RU" sz="2100"/>
            </a:br>
            <a:endParaRPr lang="ru-RU" sz="2100"/>
          </a:p>
        </p:txBody>
      </p:sp>
      <p:sp>
        <p:nvSpPr>
          <p:cNvPr id="545946058" name="Прямоугольник 3"/>
          <p:cNvSpPr/>
          <p:nvPr/>
        </p:nvSpPr>
        <p:spPr bwMode="auto">
          <a:xfrm>
            <a:off x="0" y="870986"/>
            <a:ext cx="9144001" cy="1073206"/>
          </a:xfrm>
          <a:prstGeom prst="rect">
            <a:avLst/>
          </a:prstGeom>
          <a:gradFill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cap="all">
                <a:ln w="3175" cmpd="sng">
                  <a:noFill/>
                </a:ln>
                <a:solidFill>
                  <a:prstClr val="white"/>
                </a:solidFill>
                <a:latin typeface="Times New Roman"/>
                <a:cs typeface="Times New Roman"/>
              </a:rPr>
              <a:t>дошкольнОЕ образованиЕ. ИННОВАЦИИ</a:t>
            </a:r>
            <a:endParaRPr lang="ru-RU" sz="1200" b="1" cap="all">
              <a:ln w="3175" cmpd="sng">
                <a:noFill/>
              </a:ln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310755132" name="Прямоугольник 11"/>
          <p:cNvSpPr/>
          <p:nvPr/>
        </p:nvSpPr>
        <p:spPr bwMode="auto">
          <a:xfrm>
            <a:off x="-54863" y="5314950"/>
            <a:ext cx="9198863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496146199" name="Пятиугольник 4"/>
          <p:cNvSpPr/>
          <p:nvPr/>
        </p:nvSpPr>
        <p:spPr bwMode="auto">
          <a:xfrm>
            <a:off x="5485513" y="1930456"/>
            <a:ext cx="2823671" cy="892817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7" tIns="80009" rIns="149351" bIns="80009" numCol="1" spcCol="1268" anchor="ctr" anchorCtr="0">
            <a:noAutofit/>
          </a:bodyPr>
          <a:lstStyle/>
          <a:p>
            <a:pPr algn="ctr" defTabSz="933449">
              <a:lnSpc>
                <a:spcPct val="90000"/>
              </a:lnSpc>
              <a:defRPr/>
            </a:pPr>
            <a:endParaRPr lang="ru-RU" sz="2100">
              <a:latin typeface="Times New Roman"/>
              <a:cs typeface="Times New Roman"/>
            </a:endParaRPr>
          </a:p>
        </p:txBody>
      </p:sp>
      <p:sp>
        <p:nvSpPr>
          <p:cNvPr id="1802888834" name="Пятиугольник 7"/>
          <p:cNvSpPr/>
          <p:nvPr/>
        </p:nvSpPr>
        <p:spPr bwMode="auto">
          <a:xfrm>
            <a:off x="7072470" y="1594598"/>
            <a:ext cx="2026332" cy="235295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7" tIns="57149" rIns="106679" bIns="57149" numCol="1" spcCol="1268" anchor="ctr" anchorCtr="0">
            <a:noAutofit/>
          </a:bodyPr>
          <a:lstStyle/>
          <a:p>
            <a:pPr algn="ctr" defTabSz="666749">
              <a:lnSpc>
                <a:spcPct val="90000"/>
              </a:lnSpc>
              <a:defRPr/>
            </a:pPr>
            <a:endParaRPr lang="ru-RU" sz="1350"/>
          </a:p>
        </p:txBody>
      </p:sp>
      <p:sp>
        <p:nvSpPr>
          <p:cNvPr id="950777650" name="Пятиугольник 7"/>
          <p:cNvSpPr/>
          <p:nvPr/>
        </p:nvSpPr>
        <p:spPr bwMode="auto">
          <a:xfrm>
            <a:off x="7186770" y="1708898"/>
            <a:ext cx="2026332" cy="235295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7" tIns="57149" rIns="106679" bIns="57149" numCol="1" spcCol="1268" anchor="ctr" anchorCtr="0">
            <a:noAutofit/>
          </a:bodyPr>
          <a:lstStyle/>
          <a:p>
            <a:pPr algn="ctr" defTabSz="666749">
              <a:lnSpc>
                <a:spcPct val="90000"/>
              </a:lnSpc>
              <a:defRPr/>
            </a:pPr>
            <a:endParaRPr lang="ru-RU" sz="1350"/>
          </a:p>
        </p:txBody>
      </p:sp>
      <p:sp>
        <p:nvSpPr>
          <p:cNvPr id="1424449102" name="Скругленный прямоугольник 1424449101"/>
          <p:cNvSpPr/>
          <p:nvPr/>
        </p:nvSpPr>
        <p:spPr bwMode="auto">
          <a:xfrm>
            <a:off x="96585" y="1970273"/>
            <a:ext cx="5722667" cy="493884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12700" cap="flat" cmpd="sng" algn="ctr">
            <a:solidFill>
              <a:schemeClr val="bg1">
                <a:alpha val="9000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15238" tIns="15238" rIns="15238" bIns="15238" numCol="1" spcCol="1266" rtlCol="0" fromWordArt="0" anchor="ctr" anchorCtr="0" forceAA="0" compatLnSpc="0">
            <a:noAutofit/>
          </a:bodyPr>
          <a:lstStyle/>
          <a:p>
            <a:pPr algn="ctr" defTabSz="466723">
              <a:lnSpc>
                <a:spcPct val="90000"/>
              </a:lnSpc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Региональные инновационные площадки </a:t>
            </a:r>
            <a:endParaRPr sz="15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 defTabSz="466722">
              <a:lnSpc>
                <a:spcPct val="90000"/>
              </a:lnSpc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- 15 образовательных организаций</a:t>
            </a:r>
            <a:endParaRPr sz="15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020709249" name="Скругленный прямоугольник 2020709248"/>
          <p:cNvSpPr/>
          <p:nvPr/>
        </p:nvSpPr>
        <p:spPr bwMode="auto">
          <a:xfrm>
            <a:off x="96585" y="2526094"/>
            <a:ext cx="2815886" cy="734434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12699" cap="flat" cmpd="sng" algn="ctr">
            <a:solidFill>
              <a:schemeClr val="bg1">
                <a:alpha val="9000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15238" tIns="15238" rIns="15238" bIns="15238" numCol="1" spcCol="1266" rtlCol="0" fromWordArt="0" anchor="ctr" anchorCtr="0" forceAA="0" compatLnSpc="0">
            <a:noAutofit/>
          </a:bodyPr>
          <a:lstStyle/>
          <a:p>
            <a:pPr algn="ctr" defTabSz="466723">
              <a:lnSpc>
                <a:spcPct val="90000"/>
              </a:lnSpc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Пилотные площадки по финансовой грамотности - 4</a:t>
            </a:r>
            <a:endParaRPr sz="1500"/>
          </a:p>
        </p:txBody>
      </p:sp>
      <p:sp>
        <p:nvSpPr>
          <p:cNvPr id="1796416927" name="Скругленный прямоугольник 1796416926"/>
          <p:cNvSpPr/>
          <p:nvPr/>
        </p:nvSpPr>
        <p:spPr bwMode="auto">
          <a:xfrm>
            <a:off x="3046671" y="4987024"/>
            <a:ext cx="2482148" cy="831758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  <a:alpha val="97999"/>
            </a:schemeClr>
          </a:solidFill>
          <a:ln w="12699" cap="flat" cmpd="sng" algn="ctr">
            <a:solidFill>
              <a:schemeClr val="bg1">
                <a:alpha val="9000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15238" tIns="15238" rIns="15238" bIns="15238" numCol="1" spcCol="1266" rtlCol="0" fromWordArt="0" anchor="ctr" anchorCtr="0" forceAA="0" compatLnSpc="0">
            <a:noAutofit/>
          </a:bodyPr>
          <a:lstStyle/>
          <a:p>
            <a:pPr algn="ctr" defTabSz="466723">
              <a:lnSpc>
                <a:spcPct val="90000"/>
              </a:lnSpc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Программу «Истоки» реализуют 24 детских сада</a:t>
            </a:r>
            <a:endParaRPr sz="15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578862">
            <a:off x="497949" y="3715094"/>
            <a:ext cx="1430968" cy="2044240"/>
          </a:xfrm>
          <a:prstGeom prst="rect">
            <a:avLst/>
          </a:prstGeom>
          <a:noFill/>
        </p:spPr>
      </p:pic>
      <p:sp>
        <p:nvSpPr>
          <p:cNvPr id="982270586" name="Скругленный прямоугольник 982270585"/>
          <p:cNvSpPr/>
          <p:nvPr/>
        </p:nvSpPr>
        <p:spPr bwMode="auto">
          <a:xfrm>
            <a:off x="187480" y="4991922"/>
            <a:ext cx="2815886" cy="821963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  <a:alpha val="99999"/>
            </a:schemeClr>
          </a:solidFill>
          <a:ln w="12700" cap="flat" cmpd="sng" algn="ctr">
            <a:solidFill>
              <a:schemeClr val="bg1">
                <a:alpha val="9000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15238" tIns="15238" rIns="15238" bIns="15238" numCol="1" spcCol="1266" rtlCol="0" fromWordArt="0" anchor="ctr" anchorCtr="0" forceAA="0" compatLnSpc="0">
            <a:noAutofit/>
          </a:bodyPr>
          <a:lstStyle/>
          <a:p>
            <a:pPr algn="ctr" defTabSz="466723">
              <a:lnSpc>
                <a:spcPct val="90000"/>
              </a:lnSpc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Программу «Крымский веночек» реализуют все детские сады в рамках регионального компонента </a:t>
            </a:r>
            <a:endParaRPr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55973" y="2032751"/>
            <a:ext cx="2026331" cy="270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6"/>
          <a:srcRect l="40751"/>
          <a:stretch/>
        </p:blipFill>
        <p:spPr bwMode="auto">
          <a:xfrm>
            <a:off x="5662466" y="2479389"/>
            <a:ext cx="2543709" cy="2643591"/>
          </a:xfrm>
          <a:prstGeom prst="rect">
            <a:avLst/>
          </a:prstGeom>
          <a:noFill/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000563" y="3151199"/>
            <a:ext cx="3308621" cy="2066846"/>
          </a:xfrm>
          <a:prstGeom prst="rect">
            <a:avLst/>
          </a:prstGeom>
          <a:noFill/>
        </p:spPr>
      </p:pic>
      <p:sp>
        <p:nvSpPr>
          <p:cNvPr id="613575224" name="Скругленный прямоугольник 613575223"/>
          <p:cNvSpPr/>
          <p:nvPr/>
        </p:nvSpPr>
        <p:spPr bwMode="auto">
          <a:xfrm>
            <a:off x="5572124" y="4772651"/>
            <a:ext cx="3468803" cy="1057164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 w="12699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15238" tIns="15238" rIns="15238" bIns="15238" numCol="1" spcCol="1266" rtlCol="0" fromWordArt="0" anchor="ctr" anchorCtr="0" forceAA="0" compatLnSpc="0">
            <a:noAutofit/>
          </a:bodyPr>
          <a:lstStyle/>
          <a:p>
            <a:pPr algn="ctr" defTabSz="533399"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Пилотные площадки по обучению детей дошкольного возраста игре в шахматы </a:t>
            </a:r>
            <a:b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(гг. Симферополь, Ялта </a:t>
            </a:r>
            <a:endParaRPr sz="1350"/>
          </a:p>
          <a:p>
            <a:pPr algn="ctr" defTabSz="533399">
              <a:defRPr/>
            </a:pP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– 143 детских сада,</a:t>
            </a:r>
            <a:b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3,5 тыс. воспитанников) </a:t>
            </a:r>
            <a:endParaRPr sz="135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100"/>
              <a:t/>
            </a:r>
            <a:br>
              <a:rPr lang="ru-RU" sz="2100"/>
            </a:br>
            <a:endParaRPr lang="ru-RU" sz="210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857250"/>
            <a:ext cx="9144001" cy="1073207"/>
          </a:xfrm>
          <a:prstGeom prst="rect">
            <a:avLst/>
          </a:prstGeom>
          <a:gradFill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cap="all">
                <a:ln w="3175" cmpd="sng">
                  <a:noFill/>
                </a:ln>
                <a:solidFill>
                  <a:prstClr val="white"/>
                </a:solidFill>
                <a:latin typeface="Times New Roman"/>
                <a:cs typeface="Times New Roman"/>
              </a:rPr>
              <a:t> дошкольнОЕ образованиЕ.</a:t>
            </a:r>
            <a:endParaRPr sz="1350"/>
          </a:p>
          <a:p>
            <a:pPr algn="ctr">
              <a:defRPr/>
            </a:pPr>
            <a:r>
              <a:rPr lang="ru-RU" sz="2100" b="1" cap="all">
                <a:ln w="3175" cmpd="sng">
                  <a:noFill/>
                </a:ln>
                <a:solidFill>
                  <a:prstClr val="white"/>
                </a:solidFill>
                <a:latin typeface="Times New Roman"/>
                <a:cs typeface="Times New Roman"/>
              </a:rPr>
              <a:t> Воспитательная работа</a:t>
            </a:r>
            <a:endParaRPr lang="ru-RU" sz="1200" b="1" cap="all">
              <a:ln w="3175" cmpd="sng">
                <a:noFill/>
              </a:ln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241" y="5314950"/>
            <a:ext cx="9198863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43" name="Пятиугольник 4"/>
          <p:cNvSpPr/>
          <p:nvPr/>
        </p:nvSpPr>
        <p:spPr bwMode="auto">
          <a:xfrm>
            <a:off x="5485514" y="1930457"/>
            <a:ext cx="2823671" cy="892817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8" tIns="80010" rIns="149352" bIns="800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defRPr/>
            </a:pPr>
            <a:endParaRPr lang="ru-RU" sz="2100">
              <a:latin typeface="Times New Roman"/>
              <a:cs typeface="Times New Roman"/>
            </a:endParaRPr>
          </a:p>
        </p:txBody>
      </p:sp>
      <p:sp>
        <p:nvSpPr>
          <p:cNvPr id="62" name="Пятиугольник 7"/>
          <p:cNvSpPr/>
          <p:nvPr/>
        </p:nvSpPr>
        <p:spPr bwMode="auto">
          <a:xfrm>
            <a:off x="7072471" y="1594598"/>
            <a:ext cx="2026333" cy="235295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8" tIns="57150" rIns="106680" bIns="571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defRPr/>
            </a:pPr>
            <a:endParaRPr lang="ru-RU" sz="1350"/>
          </a:p>
        </p:txBody>
      </p:sp>
      <p:sp>
        <p:nvSpPr>
          <p:cNvPr id="91" name="Пятиугольник 7"/>
          <p:cNvSpPr/>
          <p:nvPr/>
        </p:nvSpPr>
        <p:spPr bwMode="auto">
          <a:xfrm>
            <a:off x="7186771" y="1708898"/>
            <a:ext cx="2026333" cy="235295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93708" tIns="57150" rIns="106680" bIns="571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defRPr/>
            </a:pPr>
            <a:endParaRPr lang="ru-RU" sz="1350"/>
          </a:p>
        </p:txBody>
      </p:sp>
      <p:sp>
        <p:nvSpPr>
          <p:cNvPr id="9" name="TextBox 8"/>
          <p:cNvSpPr txBox="1"/>
          <p:nvPr/>
        </p:nvSpPr>
        <p:spPr bwMode="auto">
          <a:xfrm>
            <a:off x="309099" y="1944194"/>
            <a:ext cx="845790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Приоритеты в воспитательной работе:</a:t>
            </a:r>
            <a:endParaRPr sz="1350"/>
          </a:p>
          <a:p>
            <a:pPr marL="214313" indent="-214313" algn="just" defTabSz="685800">
              <a:buFont typeface="Wingdings"/>
              <a:buChar char="Ø"/>
              <a:defRPr/>
            </a:pPr>
            <a:r>
              <a:rPr lang="ru-RU" sz="1200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>
                <a:solidFill>
                  <a:srgbClr val="002060"/>
                </a:solidFill>
                <a:latin typeface="Times New Roman"/>
                <a:cs typeface="Times New Roman"/>
              </a:rPr>
              <a:t>ценности семьи;</a:t>
            </a:r>
            <a:endParaRPr sz="1350"/>
          </a:p>
          <a:p>
            <a:pPr marL="214313" indent="-214313" algn="just" defTabSz="685800">
              <a:buFont typeface="Wingdings"/>
              <a:buChar char="Ø"/>
              <a:defRPr/>
            </a:pPr>
            <a:r>
              <a:rPr lang="ru-RU" sz="1200">
                <a:solidFill>
                  <a:srgbClr val="002060"/>
                </a:solidFill>
                <a:latin typeface="Times New Roman"/>
                <a:cs typeface="Times New Roman"/>
              </a:rPr>
              <a:t>содействие и сотрудничество детей и взрослых;</a:t>
            </a:r>
            <a:endParaRPr sz="1350"/>
          </a:p>
          <a:p>
            <a:pPr marL="214313" indent="-214313" algn="just" defTabSz="685800">
              <a:buFont typeface="Wingdings"/>
              <a:buChar char="Ø"/>
              <a:defRPr/>
            </a:pPr>
            <a:r>
              <a:rPr lang="ru-RU" sz="1200">
                <a:solidFill>
                  <a:srgbClr val="002060"/>
                </a:solidFill>
                <a:latin typeface="Times New Roman"/>
                <a:cs typeface="Times New Roman"/>
              </a:rPr>
              <a:t> признание ребёнка полноценным участником (субъектом) образовательных отношений;</a:t>
            </a:r>
            <a:endParaRPr sz="1350"/>
          </a:p>
          <a:p>
            <a:pPr marL="214313" indent="-214313" algn="just" defTabSz="685800">
              <a:buFont typeface="Wingdings"/>
              <a:buChar char="Ø"/>
              <a:defRPr/>
            </a:pPr>
            <a:r>
              <a:rPr lang="ru-RU" sz="1200">
                <a:solidFill>
                  <a:srgbClr val="002060"/>
                </a:solidFill>
                <a:latin typeface="Times New Roman"/>
                <a:cs typeface="Times New Roman"/>
              </a:rPr>
              <a:t>сотрудничество образовательной организации с семьёй. </a:t>
            </a:r>
            <a:endParaRPr sz="1350"/>
          </a:p>
          <a:p>
            <a:pPr algn="just" defTabSz="685800">
              <a:defRPr/>
            </a:pPr>
            <a:r>
              <a:rPr lang="ru-RU" sz="120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endParaRPr sz="135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57044" y="3343009"/>
            <a:ext cx="1845758" cy="2363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2405958" y="3626648"/>
            <a:ext cx="452528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buFont typeface="Wingdings"/>
              <a:buChar char="v"/>
              <a:defRPr/>
            </a:pPr>
            <a:r>
              <a:rPr lang="ru-RU" sz="1350" b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Поэтапное внедрение Программы просветительской деятельности для родителей, направленной на формирование единого образовательного пространства, развитие родительской компетентности и укрепление семейных ценностей (8 ДОО являются региональными площадками)</a:t>
            </a:r>
            <a:endParaRPr lang="en-US" sz="1350" b="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Picture 2" descr="G:\Презентация\детсад.jpg"/>
          <p:cNvPicPr>
            <a:picLocks noChangeAspect="1" noChangeArrowheads="1"/>
          </p:cNvPicPr>
          <p:nvPr/>
        </p:nvPicPr>
        <p:blipFill>
          <a:blip r:embed="rId3"/>
          <a:srcRect l="14564" t="4628" r="10653" b="25039"/>
          <a:stretch/>
        </p:blipFill>
        <p:spPr bwMode="auto">
          <a:xfrm>
            <a:off x="1" y="3347956"/>
            <a:ext cx="2359088" cy="236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 bwMode="auto">
          <a:xfrm>
            <a:off x="1716907" y="3053338"/>
            <a:ext cx="68250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 defTabSz="685800">
              <a:buFont typeface="Wingdings"/>
              <a:buChar char="v"/>
              <a:defRPr/>
            </a:pPr>
            <a:r>
              <a:rPr lang="ru-RU" sz="1350" b="1">
                <a:solidFill>
                  <a:srgbClr val="002060"/>
                </a:solidFill>
                <a:latin typeface="Times New Roman"/>
                <a:cs typeface="Times New Roman"/>
              </a:rPr>
              <a:t>Реализация региональной программы по гражданско-патриотическому воспитанию детей дошкольного возраста «Крымский веночек»</a:t>
            </a:r>
            <a:endParaRPr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17"/>
          <p:cNvSpPr/>
          <p:nvPr/>
        </p:nvSpPr>
        <p:spPr bwMode="auto">
          <a:xfrm>
            <a:off x="215229" y="2132371"/>
            <a:ext cx="5910230" cy="1559213"/>
          </a:xfrm>
          <a:prstGeom prst="roundRect">
            <a:avLst>
              <a:gd name="adj" fmla="val 16667"/>
            </a:avLst>
          </a:prstGeom>
          <a:solidFill>
            <a:srgbClr val="DDE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0"/>
          <a:lstStyle/>
          <a:p>
            <a:pPr algn="ctr">
              <a:defRPr/>
            </a:pPr>
            <a:endParaRPr sz="1350">
              <a:solidFill>
                <a:srgbClr val="4D549A"/>
              </a:solidFill>
            </a:endParaRPr>
          </a:p>
        </p:txBody>
      </p:sp>
      <p:sp>
        <p:nvSpPr>
          <p:cNvPr id="381089689" name="Прямоугольник 20"/>
          <p:cNvSpPr/>
          <p:nvPr/>
        </p:nvSpPr>
        <p:spPr bwMode="auto">
          <a:xfrm>
            <a:off x="0" y="857250"/>
            <a:ext cx="9048070" cy="1136468"/>
          </a:xfrm>
          <a:prstGeom prst="rect">
            <a:avLst/>
          </a:prstGeom>
          <a:gradFill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2">
              <a:defRPr/>
            </a:pPr>
            <a:endParaRPr lang="ru-RU" b="1" cap="all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1705067355" name="Прямоугольник 23"/>
          <p:cNvSpPr/>
          <p:nvPr/>
        </p:nvSpPr>
        <p:spPr bwMode="auto">
          <a:xfrm>
            <a:off x="1" y="5334320"/>
            <a:ext cx="9143999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2">
              <a:defRPr/>
            </a:pPr>
            <a:endParaRPr lang="ru-RU" b="1">
              <a:solidFill>
                <a:prstClr val="white">
                  <a:lumMod val="8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2113654142" name="Прямоугольник 15"/>
          <p:cNvSpPr/>
          <p:nvPr/>
        </p:nvSpPr>
        <p:spPr bwMode="auto">
          <a:xfrm>
            <a:off x="328368" y="2217559"/>
            <a:ext cx="5469745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313" indent="-214313" algn="just" defTabSz="685782">
              <a:buFont typeface="Wingdings"/>
              <a:buChar char="ü"/>
              <a:defRPr/>
            </a:pP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2025 году в 2 детских садах </a:t>
            </a: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проводится капитальный ремонт</a:t>
            </a: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115,448 </a:t>
            </a: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млн. руб.).</a:t>
            </a:r>
            <a:endParaRPr/>
          </a:p>
          <a:p>
            <a:pPr marL="214313" indent="-214313" algn="just" defTabSz="685782">
              <a:buFont typeface="Wingdings"/>
              <a:buChar char="ü"/>
              <a:defRPr/>
            </a:pP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2026-2027 гг. </a:t>
            </a: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запланирован</a:t>
            </a: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капитальный ремонт</a:t>
            </a: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350"/>
          </a:p>
          <a:p>
            <a:pPr algn="just" defTabSz="685782">
              <a:defRPr/>
            </a:pP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в 11 детских садах </a:t>
            </a: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579,794 </a:t>
            </a: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млн. руб.)</a:t>
            </a:r>
            <a:endParaRPr/>
          </a:p>
          <a:p>
            <a:pPr marL="214313" indent="-214313" algn="just" defTabSz="685782">
              <a:buFont typeface="Wingdings"/>
              <a:buChar char="ü"/>
              <a:defRPr/>
            </a:pP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Подготовлены документы </a:t>
            </a:r>
            <a:r>
              <a:rPr lang="ru-RU" sz="1500" b="1">
                <a:solidFill>
                  <a:srgbClr val="002060"/>
                </a:solidFill>
                <a:latin typeface="Times New Roman"/>
                <a:cs typeface="Times New Roman"/>
              </a:rPr>
              <a:t>для предложений</a:t>
            </a: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 проведении капитального ремонта</a:t>
            </a:r>
            <a:r>
              <a:rPr lang="ru-RU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 8 детских садах (</a:t>
            </a:r>
            <a:r>
              <a:rPr lang="ru-RU" sz="1500" b="1">
                <a:solidFill>
                  <a:srgbClr val="002060"/>
                </a:solidFill>
                <a:latin typeface="Times New Roman"/>
                <a:cs typeface="Times New Roman"/>
              </a:rPr>
              <a:t>518,128 </a:t>
            </a:r>
            <a:r>
              <a:rPr lang="ru-RU" sz="1500">
                <a:solidFill>
                  <a:srgbClr val="002060"/>
                </a:solidFill>
                <a:latin typeface="Times New Roman"/>
                <a:cs typeface="Times New Roman"/>
              </a:rPr>
              <a:t>млн. руб.).</a:t>
            </a:r>
            <a:endParaRPr lang="ru-RU" sz="1500" b="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59264332" name="Прямоугольник 8"/>
          <p:cNvSpPr/>
          <p:nvPr/>
        </p:nvSpPr>
        <p:spPr bwMode="auto">
          <a:xfrm>
            <a:off x="241662" y="892868"/>
            <a:ext cx="88064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2">
              <a:defRPr/>
            </a:pPr>
            <a:r>
              <a:rPr lang="ru-RU" sz="2100" b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Региональный проект «Поддержка семьи (Республика Крым)» национального проекта «Семья»</a:t>
            </a:r>
            <a:br>
              <a:rPr lang="ru-RU" sz="2100" b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100" b="1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Программа «Модернизация дошкольных систем образования»</a:t>
            </a:r>
            <a:endParaRPr lang="ru-RU" sz="21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pic>
        <p:nvPicPr>
          <p:cNvPr id="8340361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21388" y="2115113"/>
            <a:ext cx="2826682" cy="366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747759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930" y="3850904"/>
            <a:ext cx="3728373" cy="188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880850" name="Прямоугольник 12"/>
          <p:cNvSpPr/>
          <p:nvPr/>
        </p:nvSpPr>
        <p:spPr bwMode="auto">
          <a:xfrm>
            <a:off x="2079415" y="5774806"/>
            <a:ext cx="26327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2">
              <a:defRPr/>
            </a:pPr>
            <a:r>
              <a:rPr lang="ru-RU" sz="900" b="1" i="1">
                <a:solidFill>
                  <a:prstClr val="white"/>
                </a:solidFill>
                <a:latin typeface="Times New Roman"/>
                <a:cs typeface="Times New Roman"/>
              </a:rPr>
              <a:t>МБДОУ «Детский сад № 12» города Алупки</a:t>
            </a:r>
            <a:endParaRPr sz="1350"/>
          </a:p>
        </p:txBody>
      </p:sp>
      <p:sp>
        <p:nvSpPr>
          <p:cNvPr id="124672646" name="Прямоугольник 13"/>
          <p:cNvSpPr/>
          <p:nvPr/>
        </p:nvSpPr>
        <p:spPr bwMode="auto">
          <a:xfrm>
            <a:off x="6455424" y="5757383"/>
            <a:ext cx="25633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2">
              <a:defRPr/>
            </a:pPr>
            <a:r>
              <a:rPr lang="ru-RU" sz="900" b="1" i="1">
                <a:solidFill>
                  <a:prstClr val="white"/>
                </a:solidFill>
                <a:latin typeface="Times New Roman"/>
                <a:cs typeface="Times New Roman"/>
              </a:rPr>
              <a:t>МБДОУ «Детский сад № 35» города Феодосии</a:t>
            </a:r>
            <a:endParaRPr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10751"/>
          <a:stretch/>
        </p:blipFill>
        <p:spPr bwMode="auto">
          <a:xfrm>
            <a:off x="3899275" y="3850904"/>
            <a:ext cx="2274149" cy="19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915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eme9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553</Words>
  <Application>Microsoft Office PowerPoint</Application>
  <DocSecurity>0</DocSecurity>
  <PresentationFormat>Экран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Times New Roman</vt:lpstr>
      <vt:lpstr>Wingdings</vt:lpstr>
      <vt:lpstr>Theme9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Microsoft Corporation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Host_user</cp:lastModifiedBy>
  <cp:revision>12</cp:revision>
  <cp:lastPrinted>2025-08-18T11:59:55Z</cp:lastPrinted>
  <dcterms:created xsi:type="dcterms:W3CDTF">2025-07-28T09:03:30Z</dcterms:created>
  <dcterms:modified xsi:type="dcterms:W3CDTF">2025-08-18T12:00:43Z</dcterms:modified>
  <cp:category/>
  <dc:identifier/>
  <cp:contentStatus/>
  <dc:language/>
  <cp:version/>
</cp:coreProperties>
</file>