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4" r:id="rId3"/>
    <p:sldId id="269" r:id="rId4"/>
    <p:sldId id="257" r:id="rId5"/>
    <p:sldId id="261" r:id="rId6"/>
    <p:sldId id="260" r:id="rId7"/>
    <p:sldId id="259" r:id="rId8"/>
    <p:sldId id="265" r:id="rId9"/>
    <p:sldId id="267" r:id="rId10"/>
    <p:sldId id="280" r:id="rId11"/>
    <p:sldId id="271" r:id="rId12"/>
    <p:sldId id="273" r:id="rId13"/>
    <p:sldId id="274" r:id="rId14"/>
    <p:sldId id="277" r:id="rId15"/>
    <p:sldId id="258" r:id="rId16"/>
    <p:sldId id="278" r:id="rId17"/>
    <p:sldId id="286" r:id="rId18"/>
    <p:sldId id="283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1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4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3A43-153A-48D8-BFCB-07C801E8819C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71D7-3840-45A0-B946-0AF364A00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976C-6024-4D2C-A11A-712AC13D2F78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C4C2D-BD4B-4468-A07F-7395EAF80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A9CE-4744-46A0-BD1C-4FABA5A56E0A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DFA3-77E5-4D9A-BA0C-6754801D9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2" descr="1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5" descr="vneuroka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216150" y="1979613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159125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9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0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005013" y="3148013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1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43275"/>
            <a:ext cx="15208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2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494213" y="3336925"/>
            <a:ext cx="1512887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3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49913" y="3138488"/>
            <a:ext cx="15128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0600" y="1293813"/>
            <a:ext cx="4622800" cy="1203325"/>
          </a:xfrm>
        </p:spPr>
        <p:txBody>
          <a:bodyPr/>
          <a:lstStyle>
            <a:lvl1pPr>
              <a:defRPr sz="1800" b="1">
                <a:solidFill>
                  <a:srgbClr val="0066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2350" y="3232150"/>
            <a:ext cx="4559300" cy="1290638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1400">
                <a:solidFill>
                  <a:srgbClr val="4D4D4D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6D84ED-A605-4E22-9900-D135301DD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58BC83-2A27-4E05-B1F0-B00E41F92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448E8E-2A33-47D1-A1FD-03A0FB852A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04850"/>
            <a:ext cx="365760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04850"/>
            <a:ext cx="365760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0AD3D-B680-4785-A852-982E0290E4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20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21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3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6760DA-2671-4576-8FB1-8E0F83CA6A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6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7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9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DF9913-6724-4D23-A4B7-C02A42BAE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5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6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8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DA0CC3-499D-4932-9465-9D86A2C6D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0ECBD5-440D-451D-8204-5D9CBBF34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3EF6-311F-458C-B936-D120297E777A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2B02-65C7-4D66-8AF1-7538E86A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F5F893-54CB-493A-A895-C8D67E53DA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64D30D-73A2-4CB4-9990-C58A9ED0B1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704850"/>
            <a:ext cx="1866900" cy="5434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04850"/>
            <a:ext cx="5448300" cy="5434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F92C2B-5197-4348-96D7-4968EE9C0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1352-3D19-44BC-A556-B6F0EBE9CD54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43DD-8AE4-4304-A0D1-811BC716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63DFF-5101-437E-A830-F5717E4567B0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6DA4-D2BD-46C7-94FA-581F58745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08C1-8072-4033-B3BD-367F1C0D1765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3F96-4CCB-46E2-8F5F-9C79D1070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E863-FFD2-40FE-BF25-384BD29FCAA1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4525-D3B9-45C9-95CF-B30829AC7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5126-BA43-4DAD-85EB-B1D6A11FF6FF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0683-B75E-487F-90CD-B18AFE6D7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E27E-6DB8-4E8E-B9B1-5AD8B5447849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CBCC-14BD-4440-B903-B60857F1F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307B-BA68-49AB-A0FE-1B1BB69A195B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CDFC-7712-482E-BD79-B4A659CB9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9E9F5-F1DE-4CBF-B482-AD9F8F558470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60773E-45EB-47AB-BD8A-17BA6A67E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25" y="1406525"/>
            <a:ext cx="4281488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76" name="Picture 52" descr="vneuroka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7" name="Picture 53" descr="vneurok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" name="Picture 54" descr="vneurok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Picture 45" descr="1_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46" descr="vneuroka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47" descr="vneuroka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48" descr="vneuroka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Picture 51" descr="vneuroka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1" name="Picture 57" descr="vneuroka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2" name="Picture 58" descr="vneuroka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" name="Picture 59" descr="vneuroka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4" name="Picture 60" descr="vneuroka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7B2D2-6BBB-4DD1-904E-C3B353470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55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704850"/>
            <a:ext cx="74676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grpSp>
        <p:nvGrpSpPr>
          <p:cNvPr id="1105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106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07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108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-1171536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0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55" grpId="0" animBg="1"/>
      <p:bldP spid="1055" grpId="1" animBg="1"/>
      <p:bldP spid="10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8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Ý"/>
        <a:defRPr sz="20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ã"/>
        <a:defRPr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à"/>
        <a:defRPr sz="16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á"/>
        <a:defRPr sz="14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7263" y="1062446"/>
            <a:ext cx="4622800" cy="2142309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altLang="ru-RU" sz="4000" dirty="0" smtClean="0">
                <a:solidFill>
                  <a:srgbClr val="0070C0"/>
                </a:solidFill>
              </a:rPr>
              <a:t>Презентация</a:t>
            </a:r>
            <a:r>
              <a:rPr lang="ru-RU" altLang="ru-RU" sz="4400" dirty="0" smtClean="0">
                <a:solidFill>
                  <a:srgbClr val="0070C0"/>
                </a:solidFill>
              </a:rPr>
              <a:t> </a:t>
            </a:r>
            <a:r>
              <a:rPr lang="ru-RU" altLang="ru-RU" sz="3200" dirty="0" smtClean="0">
                <a:solidFill>
                  <a:srgbClr val="0070C0"/>
                </a:solidFill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</a:rPr>
            </a:br>
            <a:r>
              <a:rPr lang="ru-RU" altLang="ru-RU" dirty="0" smtClean="0">
                <a:solidFill>
                  <a:srgbClr val="004070"/>
                </a:solidFill>
              </a:rPr>
              <a:t>для детей старшего дошкольного возраста на тему:</a:t>
            </a:r>
            <a:r>
              <a:rPr lang="ru-RU" altLang="ru-RU" sz="2400" dirty="0" smtClean="0">
                <a:solidFill>
                  <a:srgbClr val="004070"/>
                </a:solidFill>
              </a:rPr>
              <a:t/>
            </a:r>
            <a:br>
              <a:rPr lang="ru-RU" altLang="ru-RU" sz="2400" dirty="0" smtClean="0">
                <a:solidFill>
                  <a:srgbClr val="004070"/>
                </a:solidFill>
              </a:rPr>
            </a:br>
            <a:r>
              <a:rPr lang="ru-RU" altLang="ru-RU" sz="2400" dirty="0" smtClean="0">
                <a:solidFill>
                  <a:srgbClr val="0070C0"/>
                </a:solidFill>
              </a:rPr>
              <a:t> </a:t>
            </a:r>
            <a:r>
              <a:rPr lang="ru-RU" altLang="ru-RU" sz="2400" u="sng" dirty="0" smtClean="0">
                <a:solidFill>
                  <a:srgbClr val="0070C0"/>
                </a:solidFill>
              </a:rPr>
              <a:t>«Богатыри земли русской»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897" y="3286125"/>
            <a:ext cx="4527277" cy="1207498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B050"/>
                </a:solidFill>
              </a:rPr>
              <a:t>Воспитатель: </a:t>
            </a:r>
            <a:r>
              <a:rPr lang="ru-RU" altLang="ru-RU" dirty="0" smtClean="0">
                <a:solidFill>
                  <a:srgbClr val="00B050"/>
                </a:solidFill>
              </a:rPr>
              <a:t>Умерова Н</a:t>
            </a:r>
            <a:r>
              <a:rPr lang="ru-RU" altLang="ru-RU" dirty="0" smtClean="0">
                <a:solidFill>
                  <a:srgbClr val="00B050"/>
                </a:solidFill>
              </a:rPr>
              <a:t>.Н.</a:t>
            </a:r>
            <a:endParaRPr lang="ru-RU" altLang="ru-RU" dirty="0" smtClean="0">
              <a:solidFill>
                <a:srgbClr val="00B050"/>
              </a:solidFill>
            </a:endParaRPr>
          </a:p>
          <a:p>
            <a:pPr eaLnBrk="1" hangingPunct="1"/>
            <a:endParaRPr lang="ru-RU" altLang="ru-RU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B050"/>
                </a:solidFill>
              </a:rPr>
              <a:t>М</a:t>
            </a:r>
            <a:r>
              <a:rPr lang="ru-RU" altLang="ru-RU" dirty="0" smtClean="0">
                <a:solidFill>
                  <a:srgbClr val="00B050"/>
                </a:solidFill>
              </a:rPr>
              <a:t>БДОУ «Некрасовский детский сад «Ромашка»</a:t>
            </a:r>
            <a:endParaRPr lang="ru-RU" altLang="ru-RU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B050"/>
                </a:solidFill>
              </a:rPr>
              <a:t>Некрасовка</a:t>
            </a:r>
            <a:endParaRPr lang="ru-RU" altLang="ru-RU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26004"/>
            <a:ext cx="8686800" cy="7553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Защитное вооружение богатыря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03338"/>
            <a:ext cx="8686800" cy="53276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Железная шапка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 острым концом,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А спереди клюв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навис над лицом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(ШЛЕМ)                                           </a:t>
            </a:r>
            <a:endParaRPr lang="ru-RU" dirty="0"/>
          </a:p>
        </p:txBody>
      </p:sp>
      <p:pic>
        <p:nvPicPr>
          <p:cNvPr id="4" name="Picture 5" descr="03.jpg (24267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563" y="1654175"/>
            <a:ext cx="3895725" cy="429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Рубашку такую не вяжут,</a:t>
            </a:r>
          </a:p>
          <a:p>
            <a:pPr eaLnBrk="1" hangingPunct="1"/>
            <a:r>
              <a:rPr lang="ru-RU" smtClean="0"/>
              <a:t>Не шьют,</a:t>
            </a:r>
          </a:p>
          <a:p>
            <a:pPr eaLnBrk="1" hangingPunct="1"/>
            <a:r>
              <a:rPr lang="ru-RU" smtClean="0"/>
              <a:t>Ее из колечек</a:t>
            </a:r>
          </a:p>
          <a:p>
            <a:pPr eaLnBrk="1" hangingPunct="1"/>
            <a:r>
              <a:rPr lang="ru-RU" smtClean="0"/>
              <a:t>Железных плетут</a:t>
            </a:r>
          </a:p>
          <a:p>
            <a:pPr eaLnBrk="1" hangingPunct="1"/>
            <a:r>
              <a:rPr lang="ru-RU" smtClean="0"/>
              <a:t>(КОЛЬЧУГА) </a:t>
            </a:r>
          </a:p>
        </p:txBody>
      </p:sp>
      <p:pic>
        <p:nvPicPr>
          <p:cNvPr id="4" name="Picture 5" descr="02.jpg (28921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8588" y="1527175"/>
            <a:ext cx="3506787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304800" y="1184275"/>
            <a:ext cx="8686800" cy="5311775"/>
          </a:xfrm>
        </p:spPr>
        <p:txBody>
          <a:bodyPr/>
          <a:lstStyle/>
          <a:p>
            <a:pPr eaLnBrk="1" hangingPunct="1"/>
            <a:r>
              <a:rPr lang="ru-RU" smtClean="0"/>
              <a:t>Чтоб грудь защитить</a:t>
            </a:r>
          </a:p>
          <a:p>
            <a:pPr eaLnBrk="1" hangingPunct="1"/>
            <a:r>
              <a:rPr lang="ru-RU" smtClean="0"/>
              <a:t>      От ударов врага</a:t>
            </a:r>
          </a:p>
          <a:p>
            <a:pPr eaLnBrk="1" hangingPunct="1"/>
            <a:r>
              <a:rPr lang="ru-RU" smtClean="0"/>
              <a:t>Уж вы это знаете</a:t>
            </a:r>
          </a:p>
          <a:p>
            <a:pPr eaLnBrk="1" hangingPunct="1"/>
            <a:r>
              <a:rPr lang="ru-RU" smtClean="0"/>
              <a:t>        наверняка,</a:t>
            </a:r>
          </a:p>
          <a:p>
            <a:pPr eaLnBrk="1" hangingPunct="1"/>
            <a:r>
              <a:rPr lang="ru-RU" smtClean="0"/>
              <a:t>На левой руке у героя</a:t>
            </a:r>
          </a:p>
          <a:p>
            <a:pPr eaLnBrk="1" hangingPunct="1"/>
            <a:r>
              <a:rPr lang="ru-RU" smtClean="0"/>
              <a:t>                    висит,</a:t>
            </a:r>
          </a:p>
          <a:p>
            <a:pPr eaLnBrk="1" hangingPunct="1"/>
            <a:r>
              <a:rPr lang="ru-RU" smtClean="0"/>
              <a:t>Тяжелый, блестящий,</a:t>
            </a:r>
          </a:p>
          <a:p>
            <a:pPr eaLnBrk="1" hangingPunct="1"/>
            <a:r>
              <a:rPr lang="ru-RU" smtClean="0"/>
              <a:t>         раскрашенный…</a:t>
            </a:r>
          </a:p>
          <a:p>
            <a:pPr eaLnBrk="1" hangingPunct="1"/>
            <a:r>
              <a:rPr lang="ru-RU" smtClean="0"/>
              <a:t>                      (ЩИТ)</a:t>
            </a:r>
          </a:p>
        </p:txBody>
      </p:sp>
      <p:pic>
        <p:nvPicPr>
          <p:cNvPr id="4" name="Picture 4" descr="06.jpg (20323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775" y="1128713"/>
            <a:ext cx="3713163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Пословицы о смелости и отваге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русских героев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Смелость силе воевода.</a:t>
            </a:r>
          </a:p>
          <a:p>
            <a:pPr eaLnBrk="1" hangingPunct="1"/>
            <a:r>
              <a:rPr lang="ru-RU" smtClean="0"/>
              <a:t>Кто смел, тот на коня сел.</a:t>
            </a:r>
          </a:p>
          <a:p>
            <a:pPr eaLnBrk="1" hangingPunct="1"/>
            <a:r>
              <a:rPr lang="ru-RU" smtClean="0"/>
              <a:t>Русский ни с мечом, ни с калачом не шутит.</a:t>
            </a:r>
          </a:p>
          <a:p>
            <a:pPr eaLnBrk="1" hangingPunct="1"/>
            <a:r>
              <a:rPr lang="ru-RU" smtClean="0"/>
              <a:t>Смелому горох хлебать, а несмелому и щей не видать.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Pictures\Юля\богатыри\03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12250" y="461176"/>
            <a:ext cx="8030819" cy="5931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685"/>
            <a:ext cx="8686800" cy="108071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Подвиги богатырей в творчестве художников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304800" y="1343025"/>
            <a:ext cx="8686800" cy="4737100"/>
          </a:xfrm>
        </p:spPr>
        <p:txBody>
          <a:bodyPr/>
          <a:lstStyle/>
          <a:p>
            <a:pPr eaLnBrk="1" hangingPunct="1"/>
            <a:r>
              <a:rPr lang="ru-RU" sz="2800" smtClean="0"/>
              <a:t>Картина «Богатыри» художник В.М. Васнецов</a:t>
            </a:r>
          </a:p>
          <a:p>
            <a:pPr eaLnBrk="1" hangingPunct="1"/>
            <a:endParaRPr lang="ru-RU" smtClean="0"/>
          </a:p>
        </p:txBody>
      </p:sp>
      <p:pic>
        <p:nvPicPr>
          <p:cNvPr id="6146" name="Picture 2" descr="C:\Users\Александр\Pictures\Юля\богатыри\201610191212067135dc9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620000" cy="478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Pictures\Юля\богатыри\slide_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7188"/>
            <a:ext cx="8189913" cy="617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7030A0"/>
                </a:solidFill>
              </a:rPr>
              <a:t>Памятник Илье Муромцу в г. Муроме и во Владивостоке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www.polosaty.ru/upload/20121008/%D0%BC%D1%83%D1%80%D0%BE%D0%BC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3" y="1479550"/>
            <a:ext cx="3695700" cy="51133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http://www.iskusstvo.tv/News/data/upimages/thumbs/main_ilya-muromez-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2576"/>
          <a:stretch>
            <a:fillRect/>
          </a:stretch>
        </p:blipFill>
        <p:spPr>
          <a:xfrm>
            <a:off x="4648200" y="1860550"/>
            <a:ext cx="4130675" cy="42037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Pictures\Юля\богатыри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381000"/>
            <a:ext cx="8334375" cy="613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Pictures\Юля\богатыри\foto_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" y="1271588"/>
            <a:ext cx="3950017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4841966" y="1074738"/>
            <a:ext cx="3979816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rgbClr val="01336F"/>
                </a:solidFill>
              </a:rPr>
              <a:t>Силён, как вольный ветер,</a:t>
            </a: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rgbClr val="01336F"/>
                </a:solidFill>
              </a:rPr>
              <a:t>Могуч, как ураган.</a:t>
            </a: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rgbClr val="01336F"/>
                </a:solidFill>
              </a:rPr>
              <a:t>Он защищает землю</a:t>
            </a: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rgbClr val="01336F"/>
                </a:solidFill>
              </a:rPr>
              <a:t>От злобных </a:t>
            </a:r>
            <a:r>
              <a:rPr lang="ru-RU" sz="2000" b="1" dirty="0" err="1">
                <a:solidFill>
                  <a:srgbClr val="01336F"/>
                </a:solidFill>
              </a:rPr>
              <a:t>бусурман</a:t>
            </a:r>
            <a:r>
              <a:rPr lang="ru-RU" sz="2000" b="1" dirty="0">
                <a:solidFill>
                  <a:srgbClr val="01336F"/>
                </a:solidFill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rgbClr val="01336F"/>
                </a:solidFill>
              </a:rPr>
              <a:t>Он силой доброю богат,</a:t>
            </a: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rgbClr val="01336F"/>
                </a:solidFill>
              </a:rPr>
              <a:t>Он защищает стольный град.</a:t>
            </a: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rgbClr val="01336F"/>
                </a:solidFill>
              </a:rPr>
              <a:t>Спасает бедных и детей,</a:t>
            </a: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rgbClr val="01336F"/>
                </a:solidFill>
              </a:rPr>
              <a:t>И стариков, и матерей!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342900" y="236538"/>
            <a:ext cx="8562975" cy="59547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Богатыри - это герои русских былин, совершавшие подвиги во имя Родины, человек безмерной силы, отваги, стойкости, наделенные необыкновенным умом и смекалкой.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0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800" dirty="0" smtClean="0">
                <a:latin typeface="Arial" charset="0"/>
                <a:ea typeface="Batang" pitchFamily="18" charset="-127"/>
                <a:cs typeface="Times New Roman" pitchFamily="18" charset="0"/>
              </a:rPr>
              <a:t>За именем каждого из  былинных богатырей стоит конкретный человек живший когда-то давно на Руси, и совершивший свои подвиги только в былинах их характеры приукрашены народом.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800" dirty="0" smtClean="0">
              <a:latin typeface="Arial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1800" dirty="0" smtClean="0">
                <a:latin typeface="Arial" charset="0"/>
                <a:ea typeface="Batang" pitchFamily="18" charset="-127"/>
                <a:cs typeface="Times New Roman" pitchFamily="18" charset="0"/>
              </a:rPr>
              <a:t>Ходил сказитель из селения в селение и рассказывал нараспев (похоже на песню) о героях-богатырях, о их подвигах. Он рассказывал о том, как было. О делах и победах богатырей, о том, как они одолевали злых врагов, защищали свою землю, проявляли свою храбрость, мужество, смекалку, доброту. Вот так слагалась былина. В русском народе много столетий из уст в уста, от деда к внуку переходили былины о могучих богатырях.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800" dirty="0" smtClean="0">
              <a:latin typeface="Arial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1800" dirty="0" smtClean="0">
                <a:latin typeface="Arial" charset="0"/>
                <a:ea typeface="Batang" pitchFamily="18" charset="-127"/>
                <a:cs typeface="Times New Roman" pitchFamily="18" charset="0"/>
              </a:rPr>
              <a:t>В былинах отражалась жизнь русского народа, которая была очень нелёгкой на Руси. Почти в каждой из былин упоминается Киев, Русь, Русская земля, Родина, Россия – какие красивые и загадочные слова.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800" dirty="0" smtClean="0">
              <a:latin typeface="Arial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1800" dirty="0" smtClean="0">
                <a:latin typeface="Arial" charset="0"/>
                <a:ea typeface="Batang" pitchFamily="18" charset="-127"/>
                <a:cs typeface="Times New Roman" pitchFamily="18" charset="0"/>
              </a:rPr>
              <a:t>Русь. Совсем короткое слово. Оно пришло к нам из седой древности и навеки осталось с 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Илья Муромец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103188" y="1600200"/>
            <a:ext cx="4364309" cy="47244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Илья Муромец  - самый популярный герой былин, могучий богатырь.  Родина его – город Муром, село </a:t>
            </a:r>
            <a:r>
              <a:rPr lang="ru-RU" sz="1600" dirty="0" err="1" smtClean="0"/>
              <a:t>Карачарово</a:t>
            </a:r>
            <a:r>
              <a:rPr lang="ru-RU" sz="1600" dirty="0" smtClean="0"/>
              <a:t>. Крестьянский сын, больной Илья «сидел сиднем на печи 30 лет и три года». Однажды в дом пришли странники, «калики перехожие». Они исцелили Илью, наделив его богатырской силой. Отныне он – герой, которому предначертано служить городу Киеву и князю Владимиру. В былинах Илья Муромец стоял во главе дружины. Авторы былин подчёркивают в нём силу, мужество, надёжность, справедливость, миролюбие. Он человек уверенной силы, опыта и житейской мудрости. Память об Илье, народная любовь к нему сохранилась  до сих пор. Ему воздвигнуты памятники. Его именем называют военную технику и др.</a:t>
            </a:r>
          </a:p>
          <a:p>
            <a:pPr eaLnBrk="1" hangingPunct="1"/>
            <a:endParaRPr lang="ru-RU" sz="1600" dirty="0" smtClean="0"/>
          </a:p>
        </p:txBody>
      </p:sp>
      <p:pic>
        <p:nvPicPr>
          <p:cNvPr id="5" name="Picture 2" descr="http://newzz.in.ua/uploads/posts/2011-05/thumbs/1305312488_fr0282_02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98423" y="1548580"/>
            <a:ext cx="4023360" cy="465803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Добрыня Никитич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Жила- была под Киевом вдова </a:t>
            </a:r>
            <a:r>
              <a:rPr lang="ru-RU" dirty="0" err="1" smtClean="0"/>
              <a:t>Мамелфа</a:t>
            </a:r>
            <a:r>
              <a:rPr lang="ru-RU" dirty="0" smtClean="0"/>
              <a:t> Тимофеевна. Был у неё любимый сын- богатырь </a:t>
            </a:r>
            <a:r>
              <a:rPr lang="ru-RU" dirty="0" err="1" smtClean="0"/>
              <a:t>Добрынюшка</a:t>
            </a:r>
            <a:r>
              <a:rPr lang="ru-RU" dirty="0" smtClean="0"/>
              <a:t>. По всему Киеву о Добрыне слава шла: он и статен, и высок, и грамоте обучен, и в бою смел, и на пиру весел. Он и песню сложит, и на гуслях сыграет, и умное слово скажет. Да и нрав у Добрыни спокойный, ласковый. Никого он не заругает, никого он зря не обидит. Недаром его прозвали «тихий </a:t>
            </a:r>
            <a:r>
              <a:rPr lang="ru-RU" dirty="0" err="1" smtClean="0"/>
              <a:t>Добрынюшка</a:t>
            </a:r>
            <a:r>
              <a:rPr lang="ru-RU" dirty="0" smtClean="0"/>
              <a:t>». Добрыня Никитич  прославился тем, что в тяжкой битве победил Змея Огненного, освободил из полону много людей и среди них племянницу князя Владимира Забаву </a:t>
            </a:r>
            <a:r>
              <a:rPr lang="ru-RU" dirty="0" err="1" smtClean="0"/>
              <a:t>Путятичну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5" name="Содержимое 3" descr="http://www.centre-magic.ru/images/stories/articles/Dobrinya-Nikitich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9465" y="1399430"/>
            <a:ext cx="4079018" cy="492517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5362" y="409492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Алёша Попович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971925" cy="472440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</a:rPr>
              <a:t>Алёша Попович сын ростовского попа Леонтия, герой былин. Алёша грамоте не учился, за книги не садился, а учился с малых лет копьём владеть, из лука стрелять, богатырских коней укрощать. Силой Алёша не большой богатырь, зато дерзостью да хитростью взял, молодецкой удалью, находчивостью и богатырской храбростью, вспыльчивостью, хвастовством. Алеша весел, насмешлив и остер на язык. Врагов он часто побеждает не силой, а военной хитростью: притворяется глухим и заставляет противника подойти поближе, под каким-нибудь предлогом вынуждает врага обернуться и т.п.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" name="Содержимое 3" descr="http://content.foto.mail.ru/mail/ritari99/_answers/i-147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01498" y="1340949"/>
            <a:ext cx="4319866" cy="510294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Никита Кожемяка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1900" smtClean="0"/>
              <a:t>Богатырь Никита Кожемяка жил в городе Киеве в Кожевенной слободе. А Кожемякой его прозвали за то, что он мял- разминал бычьи кожи, чтобы из них шили одежду, обувь, воинское снаряжение. Сила у него была огромная. Станет печь топить- дым под тучами стелется, выйдет на Днепр бычьи кожи мочить – не одну несёт а двенадцать разом. Никита совершил такой подвиг: освободил русскую землю от Змея Горыныча.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Содержимое 3" descr="http://illustrators.ru/illustrations/430470_original.jpg"/>
          <p:cNvPicPr>
            <a:picLocks noGrp="1"/>
          </p:cNvPicPr>
          <p:nvPr>
            <p:ph sz="half" idx="2"/>
          </p:nvPr>
        </p:nvPicPr>
        <p:blipFill>
          <a:blip r:embed="rId2"/>
          <a:srcRect b="10417"/>
          <a:stretch>
            <a:fillRect/>
          </a:stretch>
        </p:blipFill>
        <p:spPr>
          <a:xfrm>
            <a:off x="4530063" y="1262719"/>
            <a:ext cx="4295885" cy="5073445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Микула </a:t>
            </a:r>
            <a:r>
              <a:rPr lang="ru-RU" sz="4000" dirty="0" err="1" smtClean="0">
                <a:solidFill>
                  <a:srgbClr val="7030A0"/>
                </a:solidFill>
              </a:rPr>
              <a:t>Селянинович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6" name="Picture 7" descr="http://rexstar.ru/uploads/content/file5ea0d9780ece2c37ab5e4f2cd6a4316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33554" y="1380498"/>
            <a:ext cx="3757937" cy="501189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4799" y="1600200"/>
            <a:ext cx="4397829" cy="47244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 – любимейший народный герой, пахарь-богатырь. Никто не в силах сравниться с ним ни по силе, ни по могуществу. Даже </a:t>
            </a:r>
            <a:r>
              <a:rPr lang="ru-RU" dirty="0" err="1" smtClean="0"/>
              <a:t>Святогор</a:t>
            </a:r>
            <a:r>
              <a:rPr lang="ru-RU" dirty="0" smtClean="0"/>
              <a:t>, сильнейший и древнейший из всех богатырей, не смог поднять сумку с тягою (силой) земною, которую небрежно обронил 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. «Воевать легче, чем пахать, а пахарь сильнее воина», - поучает былина о </a:t>
            </a:r>
            <a:r>
              <a:rPr lang="ru-RU" dirty="0" err="1" smtClean="0"/>
              <a:t>Вольге</a:t>
            </a:r>
            <a:r>
              <a:rPr lang="ru-RU" dirty="0" smtClean="0"/>
              <a:t> и Микуле. Она возвышает земледельческий труд перед любым трудом, и даже ратным: «деревенским людом Русь кормиться»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6247"/>
            <a:ext cx="8686800" cy="111318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Физкультминутка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</a:t>
            </a:r>
            <a:r>
              <a:rPr lang="ru-RU" sz="4000" dirty="0" smtClean="0">
                <a:solidFill>
                  <a:srgbClr val="7030A0"/>
                </a:solidFill>
              </a:rPr>
              <a:t>Русские богатыри</a:t>
            </a:r>
            <a:r>
              <a:rPr lang="ru-RU" sz="4000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307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Дружно встали – раз, два, три-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Мы теперь богатыри.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Мы ладонь к глазам приставим,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Ноги крепче мы расставим.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Поворачиваясь вправо,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Оглядимся величаво.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И на лево надо тоже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Поглядеть из под ладошек.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И направо и еще через левое плечо.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Буквой Л расставим ноги,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Точно в танце руки в боки.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Наклонились в лево, право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Получается на славу.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5122" name="Picture 2" descr="C:\Users\Александр\Pictures\Юля\богатыри\89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74" y="1582738"/>
            <a:ext cx="3816985" cy="4706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EAEAEA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29292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292929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960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Batang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Оформление по умолчанию</vt:lpstr>
      <vt:lpstr>Презентация  для детей старшего дошкольного возраста на тему:  «Богатыри земли русской»</vt:lpstr>
      <vt:lpstr>Презентация PowerPoint</vt:lpstr>
      <vt:lpstr>Презентация PowerPoint</vt:lpstr>
      <vt:lpstr>Илья Муромец</vt:lpstr>
      <vt:lpstr>Добрыня Никитич</vt:lpstr>
      <vt:lpstr>Алёша Попович</vt:lpstr>
      <vt:lpstr>Никита Кожемяка</vt:lpstr>
      <vt:lpstr>Микула Селянинович</vt:lpstr>
      <vt:lpstr>Физкультминутка «Русские богатыри»</vt:lpstr>
      <vt:lpstr>Защитное вооружение богатыря</vt:lpstr>
      <vt:lpstr>Презентация PowerPoint</vt:lpstr>
      <vt:lpstr>Презентация PowerPoint</vt:lpstr>
      <vt:lpstr>Пословицы о смелости и отваге русских героев</vt:lpstr>
      <vt:lpstr>Презентация PowerPoint</vt:lpstr>
      <vt:lpstr>Подвиги богатырей в творчестве художников</vt:lpstr>
      <vt:lpstr>Презентация PowerPoint</vt:lpstr>
      <vt:lpstr>Памятник Илье Муромцу в г. Муроме и во Владивостоке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51</cp:revision>
  <dcterms:created xsi:type="dcterms:W3CDTF">2013-11-19T05:52:05Z</dcterms:created>
  <dcterms:modified xsi:type="dcterms:W3CDTF">2023-09-26T16:18:51Z</dcterms:modified>
</cp:coreProperties>
</file>